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Default Extension="doc" ContentType="application/msword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54"/>
  </p:notesMasterIdLst>
  <p:handoutMasterIdLst>
    <p:handoutMasterId r:id="rId55"/>
  </p:handoutMasterIdLst>
  <p:sldIdLst>
    <p:sldId id="323" r:id="rId2"/>
    <p:sldId id="329" r:id="rId3"/>
    <p:sldId id="330" r:id="rId4"/>
    <p:sldId id="399" r:id="rId5"/>
    <p:sldId id="377" r:id="rId6"/>
    <p:sldId id="378" r:id="rId7"/>
    <p:sldId id="352" r:id="rId8"/>
    <p:sldId id="358" r:id="rId9"/>
    <p:sldId id="334" r:id="rId10"/>
    <p:sldId id="361" r:id="rId11"/>
    <p:sldId id="388" r:id="rId12"/>
    <p:sldId id="389" r:id="rId13"/>
    <p:sldId id="332" r:id="rId14"/>
    <p:sldId id="342" r:id="rId15"/>
    <p:sldId id="344" r:id="rId16"/>
    <p:sldId id="354" r:id="rId17"/>
    <p:sldId id="370" r:id="rId18"/>
    <p:sldId id="371" r:id="rId19"/>
    <p:sldId id="398" r:id="rId20"/>
    <p:sldId id="390" r:id="rId21"/>
    <p:sldId id="392" r:id="rId22"/>
    <p:sldId id="393" r:id="rId23"/>
    <p:sldId id="400" r:id="rId24"/>
    <p:sldId id="401" r:id="rId25"/>
    <p:sldId id="402" r:id="rId26"/>
    <p:sldId id="403" r:id="rId27"/>
    <p:sldId id="281" r:id="rId28"/>
    <p:sldId id="283" r:id="rId29"/>
    <p:sldId id="359" r:id="rId30"/>
    <p:sldId id="379" r:id="rId31"/>
    <p:sldId id="318" r:id="rId32"/>
    <p:sldId id="394" r:id="rId33"/>
    <p:sldId id="395" r:id="rId34"/>
    <p:sldId id="396" r:id="rId35"/>
    <p:sldId id="320" r:id="rId36"/>
    <p:sldId id="414" r:id="rId37"/>
    <p:sldId id="415" r:id="rId38"/>
    <p:sldId id="416" r:id="rId39"/>
    <p:sldId id="417" r:id="rId40"/>
    <p:sldId id="404" r:id="rId41"/>
    <p:sldId id="405" r:id="rId42"/>
    <p:sldId id="408" r:id="rId43"/>
    <p:sldId id="409" r:id="rId44"/>
    <p:sldId id="407" r:id="rId45"/>
    <p:sldId id="418" r:id="rId46"/>
    <p:sldId id="410" r:id="rId47"/>
    <p:sldId id="411" r:id="rId48"/>
    <p:sldId id="413" r:id="rId49"/>
    <p:sldId id="412" r:id="rId50"/>
    <p:sldId id="406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 baseline="-250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FFCC"/>
    <a:srgbClr val="FFFF99"/>
    <a:srgbClr val="FFFFCC"/>
    <a:srgbClr val="321E00"/>
    <a:srgbClr val="D900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 autoAdjust="0"/>
  </p:normalViewPr>
  <p:slideViewPr>
    <p:cSldViewPr>
      <p:cViewPr>
        <p:scale>
          <a:sx n="71" d="100"/>
          <a:sy n="71" d="100"/>
        </p:scale>
        <p:origin x="-7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8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41.wmf"/><Relationship Id="rId5" Type="http://schemas.openxmlformats.org/officeDocument/2006/relationships/image" Target="../media/image95.wmf"/><Relationship Id="rId4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image" Target="../media/image154.wmf"/><Relationship Id="rId7" Type="http://schemas.openxmlformats.org/officeDocument/2006/relationships/image" Target="../media/image30.png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10" Type="http://schemas.openxmlformats.org/officeDocument/2006/relationships/image" Target="../media/image83.wmf"/><Relationship Id="rId4" Type="http://schemas.openxmlformats.org/officeDocument/2006/relationships/image" Target="../media/image155.wmf"/><Relationship Id="rId9" Type="http://schemas.openxmlformats.org/officeDocument/2006/relationships/image" Target="../media/image15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40.wmf"/><Relationship Id="rId4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fld id="{55B1A86E-FC1D-431A-AE2F-76EDCCBA1B1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7388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fld id="{4921D410-F746-4BCA-9281-4B83CC52AA4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6C52606F-A997-4484-B300-538BAF650DE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6AC239E4-ABEB-4393-ABD9-30171AED83D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97BEF826-8F8F-42C8-B485-A78E9E5C5F3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0F9DC93A-8E96-4FAC-8CCF-C746694EDF9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95AF99C4-98C9-49C0-A1C7-BE8A2F10285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24941973-10A4-4B91-B368-C62675301C7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2D516398-4C5B-48D1-8947-37A51995101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C0FE9CF5-06D7-4EA8-A6B8-782D4C58B10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80A7D7A9-9F00-4226-B725-60325023E26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D0083206-E649-4AE0-8FEB-3BF4CB36E59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latin typeface="Arial" charset="0"/>
              </a:defRPr>
            </a:lvl1pPr>
          </a:lstStyle>
          <a:p>
            <a:pPr>
              <a:defRPr/>
            </a:pPr>
            <a:fld id="{D0634A41-FFC7-4243-AC80-0F3F049BCA4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título del patrón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baseline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baseline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baseline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B653783-F4FA-4A71-9000-2233849684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9.emf"/><Relationship Id="rId10" Type="http://schemas.openxmlformats.org/officeDocument/2006/relationships/image" Target="../media/image47.jpeg"/><Relationship Id="rId4" Type="http://schemas.openxmlformats.org/officeDocument/2006/relationships/image" Target="../media/image43.wmf"/><Relationship Id="rId9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13.wav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4.wav"/><Relationship Id="rId7" Type="http://schemas.openxmlformats.org/officeDocument/2006/relationships/image" Target="../media/image46.w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5.wav"/><Relationship Id="rId7" Type="http://schemas.openxmlformats.org/officeDocument/2006/relationships/image" Target="../media/image59.w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11" Type="http://schemas.openxmlformats.org/officeDocument/2006/relationships/image" Target="../media/image5.png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6.wav"/><Relationship Id="rId7" Type="http://schemas.openxmlformats.org/officeDocument/2006/relationships/oleObject" Target="../embeddings/oleObject17.bin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audio" Target="../media/audio17.wav"/><Relationship Id="rId7" Type="http://schemas.openxmlformats.org/officeDocument/2006/relationships/oleObject" Target="../embeddings/oleObject20.bin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audio" Target="../media/audio18.wav"/><Relationship Id="rId7" Type="http://schemas.openxmlformats.org/officeDocument/2006/relationships/oleObject" Target="../embeddings/oleObject24.bin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9.wav"/><Relationship Id="rId7" Type="http://schemas.openxmlformats.org/officeDocument/2006/relationships/oleObject" Target="../embeddings/oleObject30.bin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98-019-48755-4" TargetMode="External"/><Relationship Id="rId3" Type="http://schemas.openxmlformats.org/officeDocument/2006/relationships/audio" Target="../media/audio20.wav"/><Relationship Id="rId7" Type="http://schemas.openxmlformats.org/officeDocument/2006/relationships/oleObject" Target="../embeddings/oleObject33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audio" Target="../media/audio22.wav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41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23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4.wav"/><Relationship Id="rId1" Type="http://schemas.openxmlformats.org/officeDocument/2006/relationships/tags" Target="../tags/tag19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5" Type="http://schemas.openxmlformats.org/officeDocument/2006/relationships/image" Target="../media/image5.png"/><Relationship Id="rId4" Type="http://schemas.openxmlformats.org/officeDocument/2006/relationships/image" Target="../media/image9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oleObject" Target="../embeddings/oleObject48.bin"/><Relationship Id="rId3" Type="http://schemas.openxmlformats.org/officeDocument/2006/relationships/audio" Target="../media/audio27.wav"/><Relationship Id="rId7" Type="http://schemas.openxmlformats.org/officeDocument/2006/relationships/oleObject" Target="../embeddings/oleObject45.bin"/><Relationship Id="rId12" Type="http://schemas.openxmlformats.org/officeDocument/2006/relationships/oleObject" Target="../embeddings/oleObject47.bin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96.png"/><Relationship Id="rId15" Type="http://schemas.openxmlformats.org/officeDocument/2006/relationships/image" Target="../media/image5.png"/><Relationship Id="rId10" Type="http://schemas.openxmlformats.org/officeDocument/2006/relationships/image" Target="../media/image9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8.jpeg"/><Relationship Id="rId14" Type="http://schemas.openxmlformats.org/officeDocument/2006/relationships/oleObject" Target="../embeddings/oleObject4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50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9.wav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audio" Target="../media/audio30.wav"/><Relationship Id="rId7" Type="http://schemas.openxmlformats.org/officeDocument/2006/relationships/oleObject" Target="../embeddings/oleObject55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audio" Target="../media/audio31.wav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5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3.pn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112.png"/><Relationship Id="rId10" Type="http://schemas.openxmlformats.org/officeDocument/2006/relationships/image" Target="../media/image1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2.wav"/><Relationship Id="rId7" Type="http://schemas.openxmlformats.org/officeDocument/2006/relationships/oleObject" Target="../embeddings/oleObject63.bin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audio" Target="../media/audio33.wav"/><Relationship Id="rId7" Type="http://schemas.openxmlformats.org/officeDocument/2006/relationships/oleObject" Target="../embeddings/oleObject66.bin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5.png"/><Relationship Id="rId5" Type="http://schemas.openxmlformats.org/officeDocument/2006/relationships/oleObject" Target="../embeddings/oleObject64.bin"/><Relationship Id="rId10" Type="http://schemas.openxmlformats.org/officeDocument/2006/relationships/oleObject" Target="../embeddings/oleObject69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4.wav"/><Relationship Id="rId1" Type="http://schemas.openxmlformats.org/officeDocument/2006/relationships/tags" Target="../tags/tag26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5.wav"/><Relationship Id="rId1" Type="http://schemas.openxmlformats.org/officeDocument/2006/relationships/tags" Target="../tags/tag2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6.wav"/><Relationship Id="rId1" Type="http://schemas.openxmlformats.org/officeDocument/2006/relationships/tags" Target="../tags/tag28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8.wav"/><Relationship Id="rId1" Type="http://schemas.openxmlformats.org/officeDocument/2006/relationships/tags" Target="../tags/tag29.xml"/><Relationship Id="rId6" Type="http://schemas.openxmlformats.org/officeDocument/2006/relationships/image" Target="../media/image5.png"/><Relationship Id="rId5" Type="http://schemas.openxmlformats.org/officeDocument/2006/relationships/image" Target="../media/image127.wmf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9.wav"/><Relationship Id="rId1" Type="http://schemas.openxmlformats.org/officeDocument/2006/relationships/tags" Target="../tags/tag30.xml"/><Relationship Id="rId6" Type="http://schemas.openxmlformats.org/officeDocument/2006/relationships/image" Target="../media/image5.png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126.jpeg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6" Type="http://schemas.openxmlformats.org/officeDocument/2006/relationships/image" Target="../media/image5.png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5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6.wav"/><Relationship Id="rId1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image" Target="../media/image14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8.wav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71.bin"/><Relationship Id="rId4" Type="http://schemas.openxmlformats.org/officeDocument/2006/relationships/oleObject" Target="../embeddings/oleObject7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Relationship Id="rId5" Type="http://schemas.openxmlformats.org/officeDocument/2006/relationships/image" Target="../media/image5.png"/><Relationship Id="rId4" Type="http://schemas.openxmlformats.org/officeDocument/2006/relationships/image" Target="../media/image14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5" Type="http://schemas.openxmlformats.org/officeDocument/2006/relationships/image" Target="../media/image5.png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oleObject" Target="../embeddings/oleObject79.bin"/><Relationship Id="rId3" Type="http://schemas.openxmlformats.org/officeDocument/2006/relationships/audio" Target="../media/audio51.wav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8.bin"/><Relationship Id="rId17" Type="http://schemas.openxmlformats.org/officeDocument/2006/relationships/image" Target="../media/image5.png"/><Relationship Id="rId2" Type="http://schemas.openxmlformats.org/officeDocument/2006/relationships/tags" Target="../tags/tag32.xml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31.wmf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81.bin"/><Relationship Id="rId10" Type="http://schemas.openxmlformats.org/officeDocument/2006/relationships/oleObject" Target="../embeddings/oleObject7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6.bin"/><Relationship Id="rId14" Type="http://schemas.openxmlformats.org/officeDocument/2006/relationships/oleObject" Target="../embeddings/oleObject80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3.png"/><Relationship Id="rId2" Type="http://schemas.openxmlformats.org/officeDocument/2006/relationships/audio" Target="../media/audio52.wav"/><Relationship Id="rId1" Type="http://schemas.openxmlformats.org/officeDocument/2006/relationships/tags" Target="../tags/tag33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7.wav"/><Relationship Id="rId7" Type="http://schemas.openxmlformats.org/officeDocument/2006/relationships/oleObject" Target="../embeddings/Documento_de_Microsoft_Office_Word_97-20031.doc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5" Type="http://schemas.openxmlformats.org/officeDocument/2006/relationships/image" Target="../media/image34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5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9.wav"/><Relationship Id="rId7" Type="http://schemas.openxmlformats.org/officeDocument/2006/relationships/oleObject" Target="../embeddings/oleObject4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5"/>
          <p:cNvSpPr txBox="1">
            <a:spLocks/>
          </p:cNvSpPr>
          <p:nvPr/>
        </p:nvSpPr>
        <p:spPr bwMode="auto">
          <a:xfrm>
            <a:off x="10287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851F09D-7F6A-4847-95FA-21ECEC36BFEA}" type="slidenum"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pPr algn="r"/>
              <a:t>1</a:t>
            </a:fld>
            <a:endParaRPr lang="es-ES_tradnl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Text Box 1031"/>
          <p:cNvSpPr txBox="1">
            <a:spLocks noChangeArrowheads="1"/>
          </p:cNvSpPr>
          <p:nvPr/>
        </p:nvSpPr>
        <p:spPr bwMode="auto">
          <a:xfrm>
            <a:off x="0" y="1295400"/>
            <a:ext cx="121920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/>
              <a:t>Magnetic </a:t>
            </a:r>
            <a:r>
              <a:rPr lang="en-US" sz="4400" dirty="0"/>
              <a:t>Microwires for Sensor Applications</a:t>
            </a:r>
            <a:endParaRPr lang="es-ES" sz="4400" dirty="0"/>
          </a:p>
        </p:txBody>
      </p:sp>
      <p:sp>
        <p:nvSpPr>
          <p:cNvPr id="208" name="Text Box 1032"/>
          <p:cNvSpPr txBox="1">
            <a:spLocks noChangeArrowheads="1"/>
          </p:cNvSpPr>
          <p:nvPr/>
        </p:nvSpPr>
        <p:spPr bwMode="auto">
          <a:xfrm>
            <a:off x="0" y="1905000"/>
            <a:ext cx="12192000" cy="20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ES" sz="2200" dirty="0">
                <a:solidFill>
                  <a:srgbClr val="FF0000"/>
                </a:solidFill>
                <a:latin typeface="Arial"/>
                <a:ea typeface="SimSun"/>
                <a:cs typeface="Arial"/>
              </a:rPr>
              <a:t>A. Zhukov</a:t>
            </a:r>
            <a:r>
              <a:rPr lang="es-ES" sz="2200" baseline="30000" dirty="0">
                <a:solidFill>
                  <a:srgbClr val="FF0000"/>
                </a:solidFill>
                <a:latin typeface="Arial"/>
                <a:ea typeface="SimSun"/>
                <a:cs typeface="Arial"/>
              </a:rPr>
              <a:t>1,2,3</a:t>
            </a:r>
            <a:r>
              <a:rPr lang="es-ES" sz="2200" dirty="0">
                <a:latin typeface="Arial"/>
                <a:ea typeface="SimSun"/>
                <a:cs typeface="Arial"/>
              </a:rPr>
              <a:t>*, M. Ipatov</a:t>
            </a:r>
            <a:r>
              <a:rPr lang="es-ES" sz="2200" baseline="30000" dirty="0">
                <a:latin typeface="Arial"/>
                <a:ea typeface="SimSun"/>
                <a:cs typeface="Arial"/>
              </a:rPr>
              <a:t>1,2</a:t>
            </a:r>
            <a:r>
              <a:rPr lang="es-ES" sz="2200" dirty="0">
                <a:latin typeface="Arial"/>
                <a:ea typeface="SimSun"/>
                <a:cs typeface="Arial"/>
              </a:rPr>
              <a:t>, P.Corte-León</a:t>
            </a:r>
            <a:r>
              <a:rPr lang="es-ES" sz="2200" baseline="30000" dirty="0">
                <a:latin typeface="Arial"/>
                <a:ea typeface="SimSun"/>
                <a:cs typeface="Arial"/>
              </a:rPr>
              <a:t>1,2</a:t>
            </a:r>
            <a:r>
              <a:rPr lang="es-ES" sz="2200" dirty="0">
                <a:latin typeface="Arial"/>
                <a:ea typeface="SimSun"/>
                <a:cs typeface="Arial"/>
              </a:rPr>
              <a:t>, J. M. Blanco</a:t>
            </a:r>
            <a:r>
              <a:rPr lang="es-ES" sz="2200" baseline="30000" dirty="0">
                <a:latin typeface="Arial"/>
                <a:ea typeface="SimSun"/>
                <a:cs typeface="Arial"/>
              </a:rPr>
              <a:t>2</a:t>
            </a:r>
            <a:r>
              <a:rPr lang="es-ES" sz="2200" dirty="0">
                <a:latin typeface="Arial"/>
                <a:ea typeface="SimSun"/>
                <a:cs typeface="Arial"/>
              </a:rPr>
              <a:t>, and V. Zhukova</a:t>
            </a:r>
            <a:r>
              <a:rPr lang="es-ES" sz="2200" baseline="30000" dirty="0">
                <a:latin typeface="Arial"/>
                <a:ea typeface="SimSun"/>
                <a:cs typeface="Arial"/>
              </a:rPr>
              <a:t>1,2 </a:t>
            </a:r>
            <a:endParaRPr lang="es-ES" sz="2200" dirty="0">
              <a:latin typeface="Arial"/>
              <a:ea typeface="Calibri"/>
              <a:cs typeface="Times New Roman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0" kern="0" baseline="3000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 i="1" kern="0" baseline="30000" dirty="0">
                <a:solidFill>
                  <a:sysClr val="windowText" lastClr="000000"/>
                </a:solidFill>
              </a:rPr>
              <a:t>1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Dpto. de </a:t>
            </a:r>
            <a:r>
              <a:rPr lang="en-GB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Fís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. Mater., UPV/EHU San </a:t>
            </a:r>
            <a:r>
              <a:rPr lang="en-GB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Sebastián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 20009, Spain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 kern="0" baseline="30000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Dpto. de </a:t>
            </a:r>
            <a:r>
              <a:rPr lang="en-GB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Fís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. </a:t>
            </a:r>
            <a:r>
              <a:rPr lang="en-GB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Aplicada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., UPV/EHU San </a:t>
            </a:r>
            <a:r>
              <a:rPr lang="en-GB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Sebastián</a:t>
            </a:r>
            <a:r>
              <a:rPr lang="en-GB" sz="2000" b="0" i="1" kern="0" baseline="0" dirty="0">
                <a:solidFill>
                  <a:sysClr val="windowText" lastClr="000000"/>
                </a:solidFill>
                <a:latin typeface="Times New Roman"/>
              </a:rPr>
              <a:t> 20009, Spain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 i="1" kern="0" baseline="30000" dirty="0">
                <a:solidFill>
                  <a:sysClr val="windowText" lastClr="000000"/>
                </a:solidFill>
                <a:latin typeface="Times New Roman"/>
              </a:rPr>
              <a:t>3 </a:t>
            </a:r>
            <a:r>
              <a:rPr lang="es-ES" altLang="ja-JP" sz="2000" b="0" i="1" kern="0" baseline="0" dirty="0" err="1">
                <a:solidFill>
                  <a:sysClr val="windowText" lastClr="000000"/>
                </a:solidFill>
                <a:latin typeface="Times New Roman"/>
                <a:ea typeface="MS PGothic"/>
                <a:cs typeface="MS PGothic"/>
              </a:rPr>
              <a:t>Ikerbasque</a:t>
            </a:r>
            <a:r>
              <a:rPr lang="es-ES" altLang="ja-JP" sz="2000" b="0" i="1" kern="0" baseline="0" dirty="0">
                <a:solidFill>
                  <a:sysClr val="windowText" lastClr="000000"/>
                </a:solidFill>
                <a:latin typeface="Times New Roman"/>
                <a:ea typeface="MS PGothic"/>
                <a:cs typeface="MS PGothic"/>
              </a:rPr>
              <a:t>, </a:t>
            </a:r>
            <a:r>
              <a:rPr lang="es-ES" sz="2000" b="0" i="1" kern="0" baseline="0" dirty="0" err="1">
                <a:solidFill>
                  <a:srgbClr val="000000"/>
                </a:solidFill>
                <a:latin typeface="Times New Roman"/>
              </a:rPr>
              <a:t>Basque</a:t>
            </a:r>
            <a:r>
              <a:rPr lang="es-ES" sz="2000" b="0" i="1" kern="0" baseline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000" b="0" i="1" kern="0" baseline="0" dirty="0" err="1">
                <a:solidFill>
                  <a:srgbClr val="000000"/>
                </a:solidFill>
                <a:latin typeface="Times New Roman"/>
              </a:rPr>
              <a:t>Foundation</a:t>
            </a:r>
            <a:r>
              <a:rPr lang="es-ES" sz="2000" b="0" i="1" kern="0" baseline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000" b="0" i="1" kern="0" baseline="0" dirty="0" err="1">
                <a:solidFill>
                  <a:srgbClr val="000000"/>
                </a:solidFill>
                <a:latin typeface="Times New Roman"/>
              </a:rPr>
              <a:t>for</a:t>
            </a:r>
            <a:r>
              <a:rPr lang="es-ES" sz="2000" b="0" i="1" kern="0" baseline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000" b="0" i="1" kern="0" baseline="0" dirty="0" err="1">
                <a:solidFill>
                  <a:srgbClr val="000000"/>
                </a:solidFill>
                <a:latin typeface="Times New Roman"/>
              </a:rPr>
              <a:t>Science</a:t>
            </a:r>
            <a:r>
              <a:rPr lang="es-ES" sz="2000" b="0" i="1" kern="0" baseline="0" dirty="0">
                <a:solidFill>
                  <a:sysClr val="windowText" lastClr="000000"/>
                </a:solidFill>
                <a:latin typeface="Times New Roman"/>
              </a:rPr>
              <a:t> , Bilbao, </a:t>
            </a:r>
            <a:r>
              <a:rPr lang="es-ES" sz="2000" b="0" i="1" kern="0" baseline="0" dirty="0" err="1">
                <a:solidFill>
                  <a:sysClr val="windowText" lastClr="000000"/>
                </a:solidFill>
                <a:latin typeface="Times New Roman"/>
              </a:rPr>
              <a:t>Spain</a:t>
            </a:r>
            <a:r>
              <a:rPr lang="es-ES" altLang="ja-JP" sz="1600" b="0" i="1" kern="0" baseline="0" dirty="0" smtClean="0">
                <a:solidFill>
                  <a:srgbClr val="000000"/>
                </a:solidFill>
                <a:latin typeface="Times New Roman"/>
                <a:ea typeface="MS Mincho" pitchFamily="49" charset="-128"/>
                <a:cs typeface="Times New Roman" pitchFamily="18" charset="0"/>
              </a:rPr>
              <a:t>. </a:t>
            </a:r>
            <a:endParaRPr lang="en-GB" sz="1800" b="0" i="1" kern="0" baseline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ja-JP" sz="1800" b="0" i="1" kern="0" baseline="0" dirty="0">
              <a:solidFill>
                <a:srgbClr val="000000"/>
              </a:solidFill>
              <a:latin typeface="Arial" charset="0"/>
              <a:ea typeface="MS Mincho" pitchFamily="49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5845" name="Rectangle 1033"/>
          <p:cNvSpPr>
            <a:spLocks noChangeArrowheads="1"/>
          </p:cNvSpPr>
          <p:nvPr/>
        </p:nvSpPr>
        <p:spPr bwMode="auto">
          <a:xfrm>
            <a:off x="4562475" y="228600"/>
            <a:ext cx="4402138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The University of the Basque Country</a:t>
            </a:r>
            <a:endParaRPr lang="en-US" sz="2000">
              <a:solidFill>
                <a:srgbClr val="FF0000"/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en-US" sz="200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Faculty of Chemistry</a:t>
            </a:r>
            <a:endParaRPr lang="en-US" sz="2000">
              <a:solidFill>
                <a:srgbClr val="FF0000"/>
              </a:solidFill>
            </a:endParaRPr>
          </a:p>
          <a:p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Department of </a:t>
            </a:r>
            <a:r>
              <a:rPr lang="en-US" sz="2000">
                <a:solidFill>
                  <a:srgbClr val="FF0000"/>
                </a:solidFill>
              </a:rPr>
              <a:t>Material Physics </a:t>
            </a:r>
            <a:endParaRPr lang="en-US" sz="200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Magnetism Research Group</a:t>
            </a:r>
          </a:p>
        </p:txBody>
      </p:sp>
      <p:sp>
        <p:nvSpPr>
          <p:cNvPr id="210" name="Line 1034"/>
          <p:cNvSpPr>
            <a:spLocks noChangeShapeType="1"/>
          </p:cNvSpPr>
          <p:nvPr/>
        </p:nvSpPr>
        <p:spPr bwMode="auto">
          <a:xfrm>
            <a:off x="468313" y="1412875"/>
            <a:ext cx="8280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35848" name="Picture 1037" descr="logo_ikerbas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57200"/>
            <a:ext cx="18002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D:\Documents and Settings\PDI\Mis documentos\fiestas\Mis imágenes\tamborra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32893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278" y="0"/>
            <a:ext cx="146332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8525" y="4038600"/>
            <a:ext cx="8753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2C741E-5E6B-4C52-A34A-F427B9B454F4}" type="slidenum">
              <a:rPr lang="es-ES_tradnl" smtClean="0">
                <a:latin typeface="Arial" pitchFamily="34" charset="0"/>
              </a:rPr>
              <a:pPr/>
              <a:t>10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1987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879D65-AD32-48D8-B78D-B818EC52892D}" type="slidenum">
              <a:rPr lang="es-ES_tradnl" sz="1400">
                <a:solidFill>
                  <a:srgbClr val="000000"/>
                </a:solidFill>
              </a:rPr>
              <a:pPr algn="r"/>
              <a:t>10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4" name="Rectangle 3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810000" y="1052692"/>
            <a:ext cx="5215270" cy="1059746"/>
          </a:xfrm>
          <a:prstGeom prst="rect">
            <a:avLst/>
          </a:prstGeom>
          <a:gradFill>
            <a:gsLst>
              <a:gs pos="0">
                <a:srgbClr val="DAEDEF">
                  <a:lumMod val="50000"/>
                </a:srgbClr>
              </a:gs>
              <a:gs pos="61000">
                <a:srgbClr val="BBE0E3">
                  <a:lumMod val="75000"/>
                  <a:alpha val="67000"/>
                </a:srgbClr>
              </a:gs>
              <a:gs pos="87000">
                <a:srgbClr val="FFFF00">
                  <a:alpha val="38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b="0" kern="0" baseline="0">
              <a:solidFill>
                <a:sysClr val="windowText" lastClr="000000"/>
              </a:solidFill>
            </a:endParaRPr>
          </a:p>
        </p:txBody>
      </p:sp>
      <p:grpSp>
        <p:nvGrpSpPr>
          <p:cNvPr id="41991" name="Rectangle 39"/>
          <p:cNvGrpSpPr>
            <a:grpSpLocks/>
          </p:cNvGrpSpPr>
          <p:nvPr/>
        </p:nvGrpSpPr>
        <p:grpSpPr bwMode="auto">
          <a:xfrm>
            <a:off x="3657600" y="2457450"/>
            <a:ext cx="5640388" cy="1187450"/>
            <a:chOff x="2600" y="1656"/>
            <a:chExt cx="2488" cy="640"/>
          </a:xfrm>
        </p:grpSpPr>
        <p:pic>
          <p:nvPicPr>
            <p:cNvPr id="42020" name="Rectangle 3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0" y="1656"/>
              <a:ext cx="248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2609" y="1661"/>
              <a:ext cx="2479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800" b="0" kern="0" baseline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051175" y="4121150"/>
            <a:ext cx="9140825" cy="22240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b="0" kern="0" baseline="0">
              <a:solidFill>
                <a:sysClr val="windowText" lastClr="000000"/>
              </a:solidFill>
            </a:endParaRPr>
          </a:p>
        </p:txBody>
      </p:sp>
      <p:sp>
        <p:nvSpPr>
          <p:cNvPr id="41993" name="1 Marcador de número de diapositiva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s-ES" altLang="en-US" sz="1400" baseline="0">
              <a:solidFill>
                <a:srgbClr val="7030A0"/>
              </a:solidFill>
            </a:endParaRPr>
          </a:p>
        </p:txBody>
      </p:sp>
      <p:sp>
        <p:nvSpPr>
          <p:cNvPr id="10" name="5 Rectángulo"/>
          <p:cNvSpPr>
            <a:spLocks noChangeArrowheads="1"/>
          </p:cNvSpPr>
          <p:nvPr/>
        </p:nvSpPr>
        <p:spPr bwMode="auto">
          <a:xfrm>
            <a:off x="2244725" y="2603500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ja-JP" sz="1800" kern="0" baseline="0" dirty="0">
                <a:solidFill>
                  <a:sysClr val="windowText" lastClr="000000"/>
                </a:solidFill>
                <a:ea typeface="MS PGothic" pitchFamily="34" charset="-128"/>
              </a:rPr>
              <a:t>Reversible</a:t>
            </a:r>
            <a:endParaRPr lang="es-ES" altLang="en-US" sz="180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1" name="6 Rectángulo"/>
          <p:cNvSpPr>
            <a:spLocks noChangeArrowheads="1"/>
          </p:cNvSpPr>
          <p:nvPr/>
        </p:nvSpPr>
        <p:spPr bwMode="auto">
          <a:xfrm>
            <a:off x="2171700" y="1235075"/>
            <a:ext cx="186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ja-JP" sz="1800" kern="0" baseline="0" dirty="0">
                <a:solidFill>
                  <a:sysClr val="windowText" lastClr="000000"/>
                </a:solidFill>
                <a:ea typeface="MS PGothic" pitchFamily="34" charset="-128"/>
              </a:rPr>
              <a:t>Non-reversible</a:t>
            </a:r>
            <a:r>
              <a:rPr lang="es-ES" altLang="ja-JP" sz="1800" b="0" kern="0" baseline="0" dirty="0">
                <a:solidFill>
                  <a:sysClr val="windowText" lastClr="000000"/>
                </a:solidFill>
                <a:ea typeface="MS PGothic" pitchFamily="34" charset="-128"/>
              </a:rPr>
              <a:t> </a:t>
            </a:r>
            <a:endParaRPr lang="es-ES" altLang="en-US" sz="1800" b="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2" name="7 Rectángulo"/>
          <p:cNvSpPr>
            <a:spLocks noChangeArrowheads="1"/>
          </p:cNvSpPr>
          <p:nvPr/>
        </p:nvSpPr>
        <p:spPr bwMode="auto">
          <a:xfrm>
            <a:off x="438150" y="795338"/>
            <a:ext cx="2287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1" kern="0" baseline="0">
                <a:solidFill>
                  <a:sysClr val="windowText" lastClr="000000"/>
                </a:solidFill>
              </a:rPr>
              <a:t>Wire based sensors</a:t>
            </a:r>
            <a:r>
              <a:rPr lang="es-ES" altLang="ja-JP" sz="1800" b="0" i="1" kern="0" baseline="0">
                <a:solidFill>
                  <a:sysClr val="windowText" lastClr="000000"/>
                </a:solidFill>
                <a:ea typeface="MS PGothic" pitchFamily="34" charset="-128"/>
              </a:rPr>
              <a:t> </a:t>
            </a:r>
            <a:endParaRPr lang="es-ES" altLang="en-US" sz="1800" b="0" i="1" kern="0" baseline="0">
              <a:solidFill>
                <a:sysClr val="windowText" lastClr="000000"/>
              </a:solidFill>
            </a:endParaRPr>
          </a:p>
        </p:txBody>
      </p:sp>
      <p:sp>
        <p:nvSpPr>
          <p:cNvPr id="13" name="9 Rectángulo"/>
          <p:cNvSpPr>
            <a:spLocks noChangeArrowheads="1"/>
          </p:cNvSpPr>
          <p:nvPr/>
        </p:nvSpPr>
        <p:spPr bwMode="auto">
          <a:xfrm>
            <a:off x="244475" y="1689100"/>
            <a:ext cx="1376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ja-JP" sz="1800" b="0" i="1" kern="0" baseline="0" dirty="0" err="1">
                <a:solidFill>
                  <a:sysClr val="windowText" lastClr="000000"/>
                </a:solidFill>
                <a:ea typeface="MS PGothic" pitchFamily="34" charset="-128"/>
              </a:rPr>
              <a:t>Tuneable</a:t>
            </a:r>
            <a:endParaRPr lang="es-ES" altLang="ja-JP" sz="1800" b="0" i="1" kern="0" baseline="0" dirty="0">
              <a:solidFill>
                <a:sysClr val="windowText" lastClr="000000"/>
              </a:solidFill>
              <a:ea typeface="MS PGothic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ja-JP" sz="1800" b="0" i="1" kern="0" baseline="0" dirty="0" err="1">
                <a:solidFill>
                  <a:sysClr val="windowText" lastClr="000000"/>
                </a:solidFill>
                <a:ea typeface="MS PGothic" pitchFamily="34" charset="-128"/>
              </a:rPr>
              <a:t>Parameters</a:t>
            </a:r>
            <a:endParaRPr lang="es-ES" altLang="en-US" sz="1800" b="0" i="1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4" name="11 Rectángulo"/>
          <p:cNvSpPr>
            <a:spLocks noChangeArrowheads="1"/>
          </p:cNvSpPr>
          <p:nvPr/>
        </p:nvSpPr>
        <p:spPr bwMode="auto">
          <a:xfrm>
            <a:off x="228600" y="0"/>
            <a:ext cx="8883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1" kern="0" baseline="0" dirty="0">
                <a:solidFill>
                  <a:sysClr val="windowText" lastClr="000000"/>
                </a:solidFill>
              </a:rPr>
              <a:t>Engineering of magnetic properties of magnetic microwires</a:t>
            </a:r>
            <a:endParaRPr lang="es-ES" altLang="en-US" sz="2400" i="1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5" name="12 Rectángulo"/>
          <p:cNvSpPr>
            <a:spLocks noChangeArrowheads="1"/>
          </p:cNvSpPr>
          <p:nvPr/>
        </p:nvSpPr>
        <p:spPr bwMode="auto">
          <a:xfrm>
            <a:off x="4757738" y="4032250"/>
            <a:ext cx="316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kern="0" baseline="0">
                <a:solidFill>
                  <a:sysClr val="windowText" lastClr="000000"/>
                </a:solidFill>
              </a:rPr>
              <a:t>Magnetic microelectronics </a:t>
            </a:r>
            <a:endParaRPr lang="es-ES" altLang="en-US" sz="1800" kern="0" baseline="0">
              <a:solidFill>
                <a:sysClr val="windowText" lastClr="000000"/>
              </a:solidFill>
            </a:endParaRPr>
          </a:p>
        </p:txBody>
      </p:sp>
      <p:sp>
        <p:nvSpPr>
          <p:cNvPr id="16" name="14 Rectángulo"/>
          <p:cNvSpPr>
            <a:spLocks noChangeArrowheads="1"/>
          </p:cNvSpPr>
          <p:nvPr/>
        </p:nvSpPr>
        <p:spPr bwMode="auto">
          <a:xfrm>
            <a:off x="3886200" y="1163638"/>
            <a:ext cx="5580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Composition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Geometric ratio, </a:t>
            </a:r>
            <a:r>
              <a:rPr lang="en-US" altLang="en-US" sz="1800" b="0" i="1" kern="0" baseline="0" dirty="0">
                <a:solidFill>
                  <a:sysClr val="windowText" lastClr="000000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Conditions of thermal treatment (crystallization)</a:t>
            </a:r>
            <a:endParaRPr lang="es-ES" altLang="en-US" sz="1800" b="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7" name="15 Rectángulo"/>
          <p:cNvSpPr>
            <a:spLocks noChangeArrowheads="1"/>
          </p:cNvSpPr>
          <p:nvPr/>
        </p:nvSpPr>
        <p:spPr bwMode="auto">
          <a:xfrm>
            <a:off x="3810000" y="2457450"/>
            <a:ext cx="55197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</a:t>
            </a:r>
            <a:r>
              <a:rPr lang="en-US" altLang="es-ES" sz="1800" b="0" kern="0" baseline="0" dirty="0">
                <a:solidFill>
                  <a:sysClr val="windowText" lastClr="000000"/>
                </a:solidFill>
              </a:rPr>
              <a:t>Local heating</a:t>
            </a:r>
            <a:endParaRPr lang="en-US" altLang="en-US" sz="1800" b="0" kern="0" baseline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Mechanical stress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Axial-circular crossed magnetic field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Conditions of thermal treatment (crystallization)</a:t>
            </a:r>
            <a:endParaRPr lang="es-ES" altLang="en-US" sz="1800" b="0" kern="0" baseline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altLang="en-US" sz="1800" b="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4151313" y="2133600"/>
            <a:ext cx="272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1" kern="0" baseline="0" dirty="0">
                <a:solidFill>
                  <a:sysClr val="windowText" lastClr="000000"/>
                </a:solidFill>
              </a:rPr>
              <a:t>Second step: fine tuning </a:t>
            </a:r>
            <a:endParaRPr lang="es-ES" altLang="en-US" sz="1800" b="0" i="1" kern="0" baseline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kern="0" baseline="0" dirty="0">
                <a:solidFill>
                  <a:sysClr val="windowText" lastClr="000000"/>
                </a:solidFill>
              </a:rPr>
              <a:t> </a:t>
            </a:r>
            <a:endParaRPr lang="es-ES" altLang="en-US" sz="1800" b="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4800600" y="72866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1" kern="0" baseline="0" dirty="0">
                <a:solidFill>
                  <a:sysClr val="windowText" lastClr="000000"/>
                </a:solidFill>
              </a:rPr>
              <a:t>First step</a:t>
            </a:r>
            <a:endParaRPr lang="es-ES" altLang="en-US" sz="1800" b="0" i="1" kern="0" baseline="0" dirty="0">
              <a:solidFill>
                <a:sysClr val="windowText" lastClr="000000"/>
              </a:solidFill>
            </a:endParaRPr>
          </a:p>
        </p:txBody>
      </p:sp>
      <p:cxnSp>
        <p:nvCxnSpPr>
          <p:cNvPr id="42004" name="92 Conector recto de flecha"/>
          <p:cNvCxnSpPr>
            <a:cxnSpLocks noChangeShapeType="1"/>
            <a:endCxn id="11" idx="1"/>
          </p:cNvCxnSpPr>
          <p:nvPr/>
        </p:nvCxnSpPr>
        <p:spPr bwMode="auto">
          <a:xfrm flipV="1">
            <a:off x="1720850" y="1419225"/>
            <a:ext cx="450850" cy="698500"/>
          </a:xfrm>
          <a:prstGeom prst="straightConnector1">
            <a:avLst/>
          </a:prstGeom>
          <a:noFill/>
          <a:ln w="1270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2005" name="93 Conector recto de flecha"/>
          <p:cNvCxnSpPr>
            <a:cxnSpLocks noChangeShapeType="1"/>
          </p:cNvCxnSpPr>
          <p:nvPr/>
        </p:nvCxnSpPr>
        <p:spPr bwMode="auto">
          <a:xfrm>
            <a:off x="1720850" y="2039938"/>
            <a:ext cx="519113" cy="717550"/>
          </a:xfrm>
          <a:prstGeom prst="straightConnector1">
            <a:avLst/>
          </a:prstGeom>
          <a:noFill/>
          <a:ln w="1270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2" name="21 Flecha derecha">
            <a:extLst>
              <a:ext uri="{FF2B5EF4-FFF2-40B4-BE49-F238E27FC236}"/>
            </a:extLst>
          </p:cNvPr>
          <p:cNvSpPr/>
          <p:nvPr/>
        </p:nvSpPr>
        <p:spPr>
          <a:xfrm rot="5400000">
            <a:off x="457994" y="3323432"/>
            <a:ext cx="1228725" cy="1150937"/>
          </a:xfrm>
          <a:prstGeom prst="rightArrow">
            <a:avLst>
              <a:gd name="adj1" fmla="val 50000"/>
              <a:gd name="adj2" fmla="val 66097"/>
            </a:avLst>
          </a:prstGeom>
          <a:solidFill>
            <a:srgbClr val="25FF8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22 Flecha derecha">
            <a:extLst>
              <a:ext uri="{FF2B5EF4-FFF2-40B4-BE49-F238E27FC236}"/>
            </a:extLst>
          </p:cNvPr>
          <p:cNvSpPr/>
          <p:nvPr/>
        </p:nvSpPr>
        <p:spPr>
          <a:xfrm>
            <a:off x="2133600" y="4776788"/>
            <a:ext cx="787400" cy="647700"/>
          </a:xfrm>
          <a:prstGeom prst="rightArrow">
            <a:avLst>
              <a:gd name="adj1" fmla="val 50000"/>
              <a:gd name="adj2" fmla="val 88534"/>
            </a:avLst>
          </a:prstGeom>
          <a:solidFill>
            <a:srgbClr val="00D2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200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6838" y="4508500"/>
            <a:ext cx="11176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9" name="Picture 2"/>
          <p:cNvPicPr>
            <a:picLocks noChangeAspect="1" noChangeArrowheads="1"/>
          </p:cNvPicPr>
          <p:nvPr/>
        </p:nvPicPr>
        <p:blipFill>
          <a:blip r:embed="rId5" cstate="print"/>
          <a:srcRect l="2936" r="66721" b="57098"/>
          <a:stretch>
            <a:fillRect/>
          </a:stretch>
        </p:blipFill>
        <p:spPr bwMode="auto">
          <a:xfrm>
            <a:off x="3262313" y="4403725"/>
            <a:ext cx="1512887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059113" y="5805488"/>
            <a:ext cx="2017712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es-ES" sz="1200" b="0" i="1" kern="0" baseline="0">
                <a:solidFill>
                  <a:sysClr val="windowText" lastClr="000000"/>
                </a:solidFill>
              </a:rPr>
              <a:t>Provided by Prof. K. Mohri</a:t>
            </a:r>
            <a:endParaRPr lang="es-ES" altLang="es-ES" sz="1200" b="0" kern="0" baseline="0">
              <a:solidFill>
                <a:srgbClr val="0000FF"/>
              </a:solidFill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122863" y="5799138"/>
            <a:ext cx="3817937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es-ES" sz="1200" b="0" i="1" kern="0" baseline="0">
                <a:solidFill>
                  <a:sysClr val="windowText" lastClr="000000"/>
                </a:solidFill>
              </a:rPr>
              <a:t>Source:</a:t>
            </a:r>
            <a:r>
              <a:rPr lang="it-IT" altLang="es-ES" sz="1200" b="0" kern="0" baseline="0">
                <a:solidFill>
                  <a:sysClr val="windowText" lastClr="000000"/>
                </a:solidFill>
              </a:rPr>
              <a:t> Aichi Micro Intelligent Corporation</a:t>
            </a:r>
            <a:endParaRPr lang="es-ES" altLang="es-ES" sz="1200" b="0" kern="0" baseline="0">
              <a:solidFill>
                <a:srgbClr val="0000FF"/>
              </a:solidFill>
            </a:endParaRPr>
          </a:p>
        </p:txBody>
      </p:sp>
      <p:pic>
        <p:nvPicPr>
          <p:cNvPr id="42012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3488" y="4416425"/>
            <a:ext cx="19081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5025" y="4543425"/>
            <a:ext cx="522288" cy="1008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5122863" y="3665538"/>
            <a:ext cx="2427287" cy="400050"/>
          </a:xfrm>
          <a:prstGeom prst="rect">
            <a:avLst/>
          </a:prstGeom>
          <a:solidFill>
            <a:srgbClr val="FF6600"/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ES" sz="2000" i="1" kern="0" baseline="0" dirty="0">
                <a:solidFill>
                  <a:srgbClr val="FFFFFF"/>
                </a:solidFill>
                <a:cs typeface="Arial" pitchFamily="34" charset="0"/>
              </a:rPr>
              <a:t>   APPLICATIONS</a:t>
            </a:r>
            <a:endParaRPr lang="es-ES" altLang="es-ES" sz="2000" i="1" kern="0" baseline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188913" y="4687888"/>
            <a:ext cx="1784350" cy="1016000"/>
          </a:xfrm>
          <a:prstGeom prst="rect">
            <a:avLst/>
          </a:prstGeom>
          <a:solidFill>
            <a:srgbClr val="00B050"/>
          </a:solidFill>
          <a:ln w="25400">
            <a:solidFill>
              <a:srgbClr val="008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i="1" kern="0" baseline="0">
                <a:solidFill>
                  <a:srgbClr val="FFFF00"/>
                </a:solidFill>
                <a:cs typeface="Arial" pitchFamily="34" charset="0"/>
              </a:rPr>
              <a:t>Optimal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i="1" kern="0" baseline="0">
                <a:solidFill>
                  <a:srgbClr val="FFFFFF"/>
                </a:solidFill>
                <a:cs typeface="Arial" pitchFamily="34" charset="0"/>
              </a:rPr>
              <a:t>magnetic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i="1" kern="0" baseline="0">
                <a:solidFill>
                  <a:srgbClr val="FFFFFF"/>
                </a:solidFill>
                <a:cs typeface="Arial" pitchFamily="34" charset="0"/>
              </a:rPr>
              <a:t>properties</a:t>
            </a:r>
            <a:endParaRPr lang="es-ES" altLang="en-US" sz="2000" i="1" kern="0" baseline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2016" name="Picture 10" descr="image0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4288" y="4184650"/>
            <a:ext cx="139858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1463" y="4292600"/>
            <a:ext cx="172243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33 CuadroTexto"/>
          <p:cNvSpPr txBox="1"/>
          <p:nvPr/>
        </p:nvSpPr>
        <p:spPr>
          <a:xfrm>
            <a:off x="9012238" y="5913438"/>
            <a:ext cx="33353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0" kern="0" baseline="0" dirty="0">
                <a:solidFill>
                  <a:sysClr val="windowText" lastClr="000000"/>
                </a:solidFill>
              </a:rPr>
              <a:t>S S. P. </a:t>
            </a:r>
            <a:r>
              <a:rPr lang="es-ES" sz="1200" b="0" kern="0" baseline="0" dirty="0" err="1">
                <a:solidFill>
                  <a:sysClr val="windowText" lastClr="000000"/>
                </a:solidFill>
              </a:rPr>
              <a:t>Parkin</a:t>
            </a:r>
            <a:r>
              <a:rPr lang="es-ES" sz="1200" b="0" kern="0" baseline="0" dirty="0">
                <a:solidFill>
                  <a:sysClr val="windowText" lastClr="000000"/>
                </a:solidFill>
              </a:rPr>
              <a:t>, </a:t>
            </a:r>
            <a:r>
              <a:rPr lang="es-ES" sz="1200" b="0" i="1" kern="0" baseline="0" dirty="0">
                <a:solidFill>
                  <a:sysClr val="windowText" lastClr="000000"/>
                </a:solidFill>
              </a:rPr>
              <a:t>et al. </a:t>
            </a:r>
            <a:r>
              <a:rPr lang="es-ES" sz="1200" b="0" i="1" kern="0" baseline="0" dirty="0" err="1">
                <a:solidFill>
                  <a:sysClr val="windowText" lastClr="000000"/>
                </a:solidFill>
              </a:rPr>
              <a:t>Science</a:t>
            </a:r>
            <a:r>
              <a:rPr lang="es-ES" sz="1200" b="0" i="1" kern="0" baseline="0" dirty="0">
                <a:solidFill>
                  <a:sysClr val="windowText" lastClr="000000"/>
                </a:solidFill>
              </a:rPr>
              <a:t> </a:t>
            </a:r>
            <a:r>
              <a:rPr lang="es-ES" sz="1200" kern="0" baseline="0" dirty="0">
                <a:solidFill>
                  <a:sysClr val="windowText" lastClr="000000"/>
                </a:solidFill>
              </a:rPr>
              <a:t>320</a:t>
            </a:r>
            <a:r>
              <a:rPr lang="es-ES" sz="1200" b="0" kern="0" baseline="0" dirty="0">
                <a:solidFill>
                  <a:sysClr val="windowText" lastClr="000000"/>
                </a:solidFill>
              </a:rPr>
              <a:t>, 190 (2008</a:t>
            </a:r>
            <a:r>
              <a:rPr lang="es-ES" sz="1400" b="0" kern="0" baseline="0" dirty="0">
                <a:solidFill>
                  <a:sysClr val="windowText" lastClr="000000"/>
                </a:solidFill>
              </a:rPr>
              <a:t>);</a:t>
            </a:r>
            <a:endParaRPr lang="es-ES" sz="1400" baseline="0" dirty="0">
              <a:solidFill>
                <a:schemeClr val="bg2"/>
              </a:solidFill>
            </a:endParaRPr>
          </a:p>
        </p:txBody>
      </p:sp>
      <p:pic>
        <p:nvPicPr>
          <p:cNvPr id="42019" name="Picture 36" descr="C:\Users\scpjoxxa\Downloads\image1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96400" y="21145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~PP3231.WAV">
            <a:hlinkClick r:id="" action="ppaction://media"/>
          </p:cNvPr>
          <p:cNvPicPr>
            <a:picLocks noRot="1" noChangeAspect="1"/>
          </p:cNvPicPr>
          <p:nvPr>
            <a:wavAudioFile r:embed="rId1" name="~PP3231.WAV"/>
          </p:nvPr>
        </p:nvPicPr>
        <p:blipFill>
          <a:blip r:embed="rId11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número de diapositiva"/>
          <p:cNvSpPr txBox="1">
            <a:spLocks/>
          </p:cNvSpPr>
          <p:nvPr/>
        </p:nvSpPr>
        <p:spPr bwMode="auto">
          <a:xfrm>
            <a:off x="9652000" y="6524625"/>
            <a:ext cx="2540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92988D69-99C1-4F4B-8D6E-A8B1C686F3FC}" type="slidenum"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11</a:t>
            </a:fld>
            <a:endParaRPr lang="es-ES_tradnl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0" y="1700213"/>
            <a:ext cx="1219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H. Kronmüller (1981) 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contributions in coercivity of amorphous materials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 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Local anisotropy fluctuations</a:t>
            </a:r>
            <a:r>
              <a:rPr lang="ru-RU" sz="1800" b="0" baseline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(10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-3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–1 me),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(i)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Clusters and chemical inhomogeneities 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(&lt; 1 me),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(SO)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Surface defects and iregularities 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(&lt; 5 Me),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(surf)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Local srtuctural defects 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(0.1-10 me),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(rel)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Pinning of DW on defects in magnetostrictive alloys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 (10-100 Me),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(s)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	 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(total)=[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(s)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 +H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(surf)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+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(SO) 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+H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(i)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 ]</a:t>
            </a:r>
            <a:r>
              <a:rPr lang="en-US" sz="1800" b="0" baseline="30000">
                <a:solidFill>
                  <a:srgbClr val="000000"/>
                </a:solidFill>
                <a:latin typeface="Times New Roman" pitchFamily="18" charset="0"/>
              </a:rPr>
              <a:t>1/2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 +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(rel)             	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 </a:t>
            </a:r>
            <a:r>
              <a:rPr lang="ru-RU" sz="1800" b="0" baseline="0">
                <a:solidFill>
                  <a:srgbClr val="000000"/>
                </a:solidFill>
                <a:latin typeface="Times New Roman" pitchFamily="18" charset="0"/>
              </a:rPr>
              <a:t>или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(total)=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(s) +H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(surf)+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(SO) +H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(i)  + H</a:t>
            </a:r>
            <a:r>
              <a:rPr lang="en-US" sz="1800" b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(rel)             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39713" y="0"/>
            <a:ext cx="7786687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3333CC"/>
                </a:solidFill>
                <a:latin typeface="Times New Roman" pitchFamily="18" charset="0"/>
              </a:rPr>
              <a:t>Factors affecting soft magnetic propeties of amorphous alloys</a:t>
            </a:r>
          </a:p>
        </p:txBody>
      </p:sp>
      <p:sp>
        <p:nvSpPr>
          <p:cNvPr id="6" name="Text Box 1042"/>
          <p:cNvSpPr txBox="1">
            <a:spLocks noChangeArrowheads="1"/>
          </p:cNvSpPr>
          <p:nvPr/>
        </p:nvSpPr>
        <p:spPr bwMode="auto">
          <a:xfrm>
            <a:off x="623888" y="549275"/>
            <a:ext cx="97917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CC3300"/>
                </a:solidFill>
                <a:latin typeface="Times New Roman" pitchFamily="18" charset="0"/>
              </a:rPr>
              <a:t>Amorphous materials do not have defects typical for crystalline materials </a:t>
            </a:r>
            <a:r>
              <a:rPr lang="ru-RU" sz="2400" b="0" baseline="0">
                <a:solidFill>
                  <a:srgbClr val="CC3300"/>
                </a:solidFill>
                <a:latin typeface="Times New Roman" pitchFamily="18" charset="0"/>
              </a:rPr>
              <a:t> (</a:t>
            </a:r>
            <a:r>
              <a:rPr lang="es-ES" sz="2400" b="0" baseline="0">
                <a:solidFill>
                  <a:srgbClr val="CC3300"/>
                </a:solidFill>
                <a:latin typeface="Times New Roman" pitchFamily="18" charset="0"/>
              </a:rPr>
              <a:t>dislocations</a:t>
            </a:r>
            <a:r>
              <a:rPr lang="ru-RU" sz="2400" b="0" baseline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s-ES" sz="2400" b="0" baseline="0">
                <a:solidFill>
                  <a:srgbClr val="CC3300"/>
                </a:solidFill>
                <a:latin typeface="Times New Roman" pitchFamily="18" charset="0"/>
              </a:rPr>
              <a:t>point defects</a:t>
            </a:r>
            <a:r>
              <a:rPr lang="ru-RU" sz="2400" b="0" baseline="0">
                <a:solidFill>
                  <a:srgbClr val="CC3300"/>
                </a:solidFill>
                <a:latin typeface="Times New Roman" pitchFamily="18" charset="0"/>
              </a:rPr>
              <a:t>...)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-44450" y="5013325"/>
            <a:ext cx="76263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Magnetostriction</a:t>
            </a:r>
            <a:endParaRPr lang="ru-RU" sz="2400" b="0" baseline="0">
              <a:solidFill>
                <a:srgbClr val="0070C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Anisotropy</a:t>
            </a:r>
            <a:r>
              <a:rPr lang="ru-RU" sz="2400" b="0" baseline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stresses</a:t>
            </a:r>
            <a:r>
              <a:rPr lang="ru-RU" sz="2400" b="0" baseline="0">
                <a:solidFill>
                  <a:srgbClr val="0070C0"/>
                </a:solidFill>
                <a:latin typeface="Times New Roman" pitchFamily="18" charset="0"/>
              </a:rPr>
              <a:t>)</a:t>
            </a:r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s-ES" sz="2400" baseline="0">
                <a:solidFill>
                  <a:srgbClr val="FF0000"/>
                </a:solidFill>
                <a:latin typeface="Times New Roman" pitchFamily="18" charset="0"/>
              </a:rPr>
              <a:t>induced anisotropy</a:t>
            </a:r>
            <a:endParaRPr lang="ru-RU" sz="2400" baseline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Clusters and chemical inhomogeneities (nanocrystallization)</a:t>
            </a:r>
          </a:p>
          <a:p>
            <a:pPr eaLnBrk="1" hangingPunct="1"/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Defects</a:t>
            </a:r>
            <a:r>
              <a:rPr lang="ru-RU" sz="2400" b="0" baseline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surface</a:t>
            </a:r>
            <a:r>
              <a:rPr lang="ru-RU" sz="2400" b="0" baseline="0">
                <a:solidFill>
                  <a:srgbClr val="0070C0"/>
                </a:solidFill>
                <a:latin typeface="Times New Roman" pitchFamily="18" charset="0"/>
              </a:rPr>
              <a:t>)</a:t>
            </a:r>
            <a:r>
              <a:rPr lang="es-ES" sz="2400" b="0" baseline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ru-RU" sz="2400" b="0" baseline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9" name="~PP1809.WAV">
            <a:hlinkClick r:id="" action="ppaction://media"/>
          </p:cNvPr>
          <p:cNvPicPr>
            <a:picLocks noRot="1" noChangeAspect="1"/>
          </p:cNvPicPr>
          <p:nvPr>
            <a:wavAudioFile r:embed="rId2" name="~PP1809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 autoUpdateAnimBg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A2179C-0602-471B-A7F2-852BE7A9DB7D}" type="slidenum">
              <a:rPr lang="es-ES_tradnl" smtClean="0">
                <a:latin typeface="Arial" pitchFamily="34" charset="0"/>
              </a:rPr>
              <a:pPr/>
              <a:t>12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4035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648FEB6-B727-4727-9543-21A91813F5F6}" type="slidenum">
              <a:rPr lang="es-ES_tradnl" sz="1400">
                <a:solidFill>
                  <a:srgbClr val="000000"/>
                </a:solidFill>
              </a:rPr>
              <a:pPr algn="r"/>
              <a:t>12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152400" y="304800"/>
            <a:ext cx="3738563" cy="379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2. Sixtus-Tonks like experiment</a:t>
            </a:r>
          </a:p>
        </p:txBody>
      </p:sp>
      <p:sp>
        <p:nvSpPr>
          <p:cNvPr id="44037" name="Text Box 52"/>
          <p:cNvSpPr txBox="1">
            <a:spLocks noChangeArrowheads="1"/>
          </p:cNvSpPr>
          <p:nvPr/>
        </p:nvSpPr>
        <p:spPr bwMode="auto">
          <a:xfrm>
            <a:off x="1828800" y="-152400"/>
            <a:ext cx="62118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s-ES">
                <a:solidFill>
                  <a:srgbClr val="FF3300"/>
                </a:solidFill>
              </a:rPr>
              <a:t>Measurements technique</a:t>
            </a:r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3657600" y="3505200"/>
            <a:ext cx="930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 dirty="0"/>
              <a:t>V=L/t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4800601" y="1981200"/>
            <a:ext cx="2667000" cy="2133600"/>
            <a:chOff x="672" y="1296"/>
            <a:chExt cx="2158" cy="1460"/>
          </a:xfrm>
        </p:grpSpPr>
        <p:grpSp>
          <p:nvGrpSpPr>
            <p:cNvPr id="44052" name="Group 71"/>
            <p:cNvGrpSpPr>
              <a:grpSpLocks/>
            </p:cNvGrpSpPr>
            <p:nvPr/>
          </p:nvGrpSpPr>
          <p:grpSpPr bwMode="auto">
            <a:xfrm rot="5446348">
              <a:off x="1108" y="1687"/>
              <a:ext cx="614" cy="614"/>
              <a:chOff x="1392" y="3264"/>
              <a:chExt cx="1776" cy="1344"/>
            </a:xfrm>
          </p:grpSpPr>
          <p:grpSp>
            <p:nvGrpSpPr>
              <p:cNvPr id="44103" name="Group 72"/>
              <p:cNvGrpSpPr>
                <a:grpSpLocks/>
              </p:cNvGrpSpPr>
              <p:nvPr/>
            </p:nvGrpSpPr>
            <p:grpSpPr bwMode="auto">
              <a:xfrm>
                <a:off x="2016" y="3264"/>
                <a:ext cx="1152" cy="336"/>
                <a:chOff x="2016" y="3264"/>
                <a:chExt cx="1152" cy="336"/>
              </a:xfrm>
            </p:grpSpPr>
            <p:sp>
              <p:nvSpPr>
                <p:cNvPr id="44139" name="Arc 73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40" name="Arc 74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41" name="Arc 75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42" name="Arc 76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4" name="Group 77"/>
              <p:cNvGrpSpPr>
                <a:grpSpLocks/>
              </p:cNvGrpSpPr>
              <p:nvPr/>
            </p:nvGrpSpPr>
            <p:grpSpPr bwMode="auto">
              <a:xfrm>
                <a:off x="2016" y="3552"/>
                <a:ext cx="1152" cy="336"/>
                <a:chOff x="2016" y="3264"/>
                <a:chExt cx="1152" cy="336"/>
              </a:xfrm>
            </p:grpSpPr>
            <p:sp>
              <p:nvSpPr>
                <p:cNvPr id="44135" name="Arc 78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6" name="Arc 79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7" name="Arc 80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8" name="Arc 81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5" name="Group 82"/>
              <p:cNvGrpSpPr>
                <a:grpSpLocks/>
              </p:cNvGrpSpPr>
              <p:nvPr/>
            </p:nvGrpSpPr>
            <p:grpSpPr bwMode="auto">
              <a:xfrm>
                <a:off x="2016" y="3984"/>
                <a:ext cx="1152" cy="336"/>
                <a:chOff x="2016" y="3264"/>
                <a:chExt cx="1152" cy="336"/>
              </a:xfrm>
            </p:grpSpPr>
            <p:sp>
              <p:nvSpPr>
                <p:cNvPr id="44131" name="Arc 83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2" name="Arc 84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3" name="Arc 85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4" name="Arc 86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6" name="Group 87"/>
              <p:cNvGrpSpPr>
                <a:grpSpLocks/>
              </p:cNvGrpSpPr>
              <p:nvPr/>
            </p:nvGrpSpPr>
            <p:grpSpPr bwMode="auto">
              <a:xfrm>
                <a:off x="2016" y="3408"/>
                <a:ext cx="1152" cy="336"/>
                <a:chOff x="2016" y="3264"/>
                <a:chExt cx="1152" cy="336"/>
              </a:xfrm>
            </p:grpSpPr>
            <p:sp>
              <p:nvSpPr>
                <p:cNvPr id="44127" name="Arc 88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8" name="Arc 89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9" name="Arc 90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30" name="Arc 91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7" name="Group 92"/>
              <p:cNvGrpSpPr>
                <a:grpSpLocks/>
              </p:cNvGrpSpPr>
              <p:nvPr/>
            </p:nvGrpSpPr>
            <p:grpSpPr bwMode="auto">
              <a:xfrm>
                <a:off x="2016" y="3696"/>
                <a:ext cx="1152" cy="336"/>
                <a:chOff x="2016" y="3264"/>
                <a:chExt cx="1152" cy="336"/>
              </a:xfrm>
            </p:grpSpPr>
            <p:sp>
              <p:nvSpPr>
                <p:cNvPr id="44123" name="Arc 93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4" name="Arc 94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5" name="Arc 95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6" name="Arc 96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8" name="Group 97"/>
              <p:cNvGrpSpPr>
                <a:grpSpLocks/>
              </p:cNvGrpSpPr>
              <p:nvPr/>
            </p:nvGrpSpPr>
            <p:grpSpPr bwMode="auto">
              <a:xfrm>
                <a:off x="2016" y="3840"/>
                <a:ext cx="1152" cy="336"/>
                <a:chOff x="2016" y="3264"/>
                <a:chExt cx="1152" cy="336"/>
              </a:xfrm>
            </p:grpSpPr>
            <p:sp>
              <p:nvSpPr>
                <p:cNvPr id="44119" name="Arc 98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0" name="Arc 99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1" name="Arc 100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22" name="Arc 101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09" name="Group 102"/>
              <p:cNvGrpSpPr>
                <a:grpSpLocks/>
              </p:cNvGrpSpPr>
              <p:nvPr/>
            </p:nvGrpSpPr>
            <p:grpSpPr bwMode="auto">
              <a:xfrm>
                <a:off x="2016" y="4128"/>
                <a:ext cx="1152" cy="336"/>
                <a:chOff x="2016" y="3264"/>
                <a:chExt cx="1152" cy="336"/>
              </a:xfrm>
            </p:grpSpPr>
            <p:sp>
              <p:nvSpPr>
                <p:cNvPr id="44115" name="Arc 103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16" name="Arc 104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17" name="Arc 105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18" name="Arc 106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110" name="Group 107"/>
              <p:cNvGrpSpPr>
                <a:grpSpLocks/>
              </p:cNvGrpSpPr>
              <p:nvPr/>
            </p:nvGrpSpPr>
            <p:grpSpPr bwMode="auto">
              <a:xfrm>
                <a:off x="2592" y="4272"/>
                <a:ext cx="576" cy="336"/>
                <a:chOff x="2736" y="4656"/>
                <a:chExt cx="576" cy="336"/>
              </a:xfrm>
            </p:grpSpPr>
            <p:sp>
              <p:nvSpPr>
                <p:cNvPr id="44113" name="Arc 108"/>
                <p:cNvSpPr>
                  <a:spLocks/>
                </p:cNvSpPr>
                <p:nvPr/>
              </p:nvSpPr>
              <p:spPr bwMode="auto">
                <a:xfrm>
                  <a:off x="2736" y="4656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14" name="Arc 109"/>
                <p:cNvSpPr>
                  <a:spLocks/>
                </p:cNvSpPr>
                <p:nvPr/>
              </p:nvSpPr>
              <p:spPr bwMode="auto">
                <a:xfrm flipV="1">
                  <a:off x="2736" y="4848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44111" name="Line 110"/>
              <p:cNvSpPr>
                <a:spLocks noChangeShapeType="1"/>
              </p:cNvSpPr>
              <p:nvPr/>
            </p:nvSpPr>
            <p:spPr bwMode="auto">
              <a:xfrm flipH="1">
                <a:off x="1440" y="3264"/>
                <a:ext cx="1152" cy="0"/>
              </a:xfrm>
              <a:prstGeom prst="line">
                <a:avLst/>
              </a:prstGeom>
              <a:noFill/>
              <a:ln w="3175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4112" name="Line 111"/>
              <p:cNvSpPr>
                <a:spLocks noChangeShapeType="1"/>
              </p:cNvSpPr>
              <p:nvPr/>
            </p:nvSpPr>
            <p:spPr bwMode="auto">
              <a:xfrm flipH="1">
                <a:off x="1392" y="4608"/>
                <a:ext cx="1200" cy="0"/>
              </a:xfrm>
              <a:prstGeom prst="line">
                <a:avLst/>
              </a:prstGeom>
              <a:noFill/>
              <a:ln w="3175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4053" name="Group 112"/>
            <p:cNvGrpSpPr>
              <a:grpSpLocks/>
            </p:cNvGrpSpPr>
            <p:nvPr/>
          </p:nvGrpSpPr>
          <p:grpSpPr bwMode="auto">
            <a:xfrm rot="-5405219">
              <a:off x="1263" y="2084"/>
              <a:ext cx="307" cy="162"/>
              <a:chOff x="1392" y="3264"/>
              <a:chExt cx="1776" cy="1344"/>
            </a:xfrm>
          </p:grpSpPr>
          <p:grpSp>
            <p:nvGrpSpPr>
              <p:cNvPr id="44063" name="Group 113"/>
              <p:cNvGrpSpPr>
                <a:grpSpLocks/>
              </p:cNvGrpSpPr>
              <p:nvPr/>
            </p:nvGrpSpPr>
            <p:grpSpPr bwMode="auto">
              <a:xfrm>
                <a:off x="2016" y="3264"/>
                <a:ext cx="1152" cy="336"/>
                <a:chOff x="2016" y="3264"/>
                <a:chExt cx="1152" cy="336"/>
              </a:xfrm>
            </p:grpSpPr>
            <p:sp>
              <p:nvSpPr>
                <p:cNvPr id="44099" name="Arc 114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00" name="Arc 115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01" name="Arc 116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02" name="Arc 117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4" name="Group 118"/>
              <p:cNvGrpSpPr>
                <a:grpSpLocks/>
              </p:cNvGrpSpPr>
              <p:nvPr/>
            </p:nvGrpSpPr>
            <p:grpSpPr bwMode="auto">
              <a:xfrm>
                <a:off x="2016" y="3552"/>
                <a:ext cx="1152" cy="336"/>
                <a:chOff x="2016" y="3264"/>
                <a:chExt cx="1152" cy="336"/>
              </a:xfrm>
            </p:grpSpPr>
            <p:sp>
              <p:nvSpPr>
                <p:cNvPr id="44095" name="Arc 119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6" name="Arc 120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7" name="Arc 121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8" name="Arc 122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5" name="Group 123"/>
              <p:cNvGrpSpPr>
                <a:grpSpLocks/>
              </p:cNvGrpSpPr>
              <p:nvPr/>
            </p:nvGrpSpPr>
            <p:grpSpPr bwMode="auto">
              <a:xfrm>
                <a:off x="2016" y="3984"/>
                <a:ext cx="1152" cy="336"/>
                <a:chOff x="2016" y="3264"/>
                <a:chExt cx="1152" cy="336"/>
              </a:xfrm>
            </p:grpSpPr>
            <p:sp>
              <p:nvSpPr>
                <p:cNvPr id="44091" name="Arc 124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2" name="Arc 125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3" name="Arc 126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4" name="Arc 127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6" name="Group 128"/>
              <p:cNvGrpSpPr>
                <a:grpSpLocks/>
              </p:cNvGrpSpPr>
              <p:nvPr/>
            </p:nvGrpSpPr>
            <p:grpSpPr bwMode="auto">
              <a:xfrm>
                <a:off x="2016" y="3408"/>
                <a:ext cx="1152" cy="336"/>
                <a:chOff x="2016" y="3264"/>
                <a:chExt cx="1152" cy="336"/>
              </a:xfrm>
            </p:grpSpPr>
            <p:sp>
              <p:nvSpPr>
                <p:cNvPr id="44087" name="Arc 129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8" name="Arc 130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9" name="Arc 131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90" name="Arc 132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7" name="Group 133"/>
              <p:cNvGrpSpPr>
                <a:grpSpLocks/>
              </p:cNvGrpSpPr>
              <p:nvPr/>
            </p:nvGrpSpPr>
            <p:grpSpPr bwMode="auto">
              <a:xfrm>
                <a:off x="2016" y="3696"/>
                <a:ext cx="1152" cy="336"/>
                <a:chOff x="2016" y="3264"/>
                <a:chExt cx="1152" cy="336"/>
              </a:xfrm>
            </p:grpSpPr>
            <p:sp>
              <p:nvSpPr>
                <p:cNvPr id="44083" name="Arc 134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4" name="Arc 135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5" name="Arc 136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6" name="Arc 137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8" name="Group 138"/>
              <p:cNvGrpSpPr>
                <a:grpSpLocks/>
              </p:cNvGrpSpPr>
              <p:nvPr/>
            </p:nvGrpSpPr>
            <p:grpSpPr bwMode="auto">
              <a:xfrm>
                <a:off x="2016" y="3840"/>
                <a:ext cx="1152" cy="336"/>
                <a:chOff x="2016" y="3264"/>
                <a:chExt cx="1152" cy="336"/>
              </a:xfrm>
            </p:grpSpPr>
            <p:sp>
              <p:nvSpPr>
                <p:cNvPr id="44079" name="Arc 139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0" name="Arc 140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1" name="Arc 141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82" name="Arc 142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69" name="Group 143"/>
              <p:cNvGrpSpPr>
                <a:grpSpLocks/>
              </p:cNvGrpSpPr>
              <p:nvPr/>
            </p:nvGrpSpPr>
            <p:grpSpPr bwMode="auto">
              <a:xfrm>
                <a:off x="2016" y="4128"/>
                <a:ext cx="1152" cy="336"/>
                <a:chOff x="2016" y="3264"/>
                <a:chExt cx="1152" cy="336"/>
              </a:xfrm>
            </p:grpSpPr>
            <p:sp>
              <p:nvSpPr>
                <p:cNvPr id="44075" name="Arc 144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76" name="Arc 145"/>
                <p:cNvSpPr>
                  <a:spLocks/>
                </p:cNvSpPr>
                <p:nvPr/>
              </p:nvSpPr>
              <p:spPr bwMode="auto">
                <a:xfrm flipH="1">
                  <a:off x="2016" y="3408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77" name="Arc 146"/>
                <p:cNvSpPr>
                  <a:spLocks/>
                </p:cNvSpPr>
                <p:nvPr/>
              </p:nvSpPr>
              <p:spPr bwMode="auto">
                <a:xfrm flipV="1">
                  <a:off x="2592" y="3456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78" name="Arc 147"/>
                <p:cNvSpPr>
                  <a:spLocks/>
                </p:cNvSpPr>
                <p:nvPr/>
              </p:nvSpPr>
              <p:spPr bwMode="auto">
                <a:xfrm flipH="1" flipV="1">
                  <a:off x="2016" y="3504"/>
                  <a:ext cx="57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4070" name="Group 148"/>
              <p:cNvGrpSpPr>
                <a:grpSpLocks/>
              </p:cNvGrpSpPr>
              <p:nvPr/>
            </p:nvGrpSpPr>
            <p:grpSpPr bwMode="auto">
              <a:xfrm>
                <a:off x="2592" y="4272"/>
                <a:ext cx="576" cy="336"/>
                <a:chOff x="2736" y="4656"/>
                <a:chExt cx="576" cy="336"/>
              </a:xfrm>
            </p:grpSpPr>
            <p:sp>
              <p:nvSpPr>
                <p:cNvPr id="44073" name="Arc 149"/>
                <p:cNvSpPr>
                  <a:spLocks/>
                </p:cNvSpPr>
                <p:nvPr/>
              </p:nvSpPr>
              <p:spPr bwMode="auto">
                <a:xfrm>
                  <a:off x="2736" y="4656"/>
                  <a:ext cx="576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74" name="Arc 150"/>
                <p:cNvSpPr>
                  <a:spLocks/>
                </p:cNvSpPr>
                <p:nvPr/>
              </p:nvSpPr>
              <p:spPr bwMode="auto">
                <a:xfrm flipV="1">
                  <a:off x="2736" y="4848"/>
                  <a:ext cx="576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44071" name="Line 151"/>
              <p:cNvSpPr>
                <a:spLocks noChangeShapeType="1"/>
              </p:cNvSpPr>
              <p:nvPr/>
            </p:nvSpPr>
            <p:spPr bwMode="auto">
              <a:xfrm flipH="1">
                <a:off x="1440" y="3264"/>
                <a:ext cx="1152" cy="0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4072" name="Line 152"/>
              <p:cNvSpPr>
                <a:spLocks noChangeShapeType="1"/>
              </p:cNvSpPr>
              <p:nvPr/>
            </p:nvSpPr>
            <p:spPr bwMode="auto">
              <a:xfrm flipH="1">
                <a:off x="1392" y="4608"/>
                <a:ext cx="1200" cy="0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44054" name="Line 153"/>
            <p:cNvSpPr>
              <a:spLocks noChangeShapeType="1"/>
            </p:cNvSpPr>
            <p:nvPr/>
          </p:nvSpPr>
          <p:spPr bwMode="auto">
            <a:xfrm>
              <a:off x="850" y="2102"/>
              <a:ext cx="106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055" name="Text Box 154" descr="Diagonal hacia abajo clara"/>
            <p:cNvSpPr txBox="1">
              <a:spLocks noChangeArrowheads="1"/>
            </p:cNvSpPr>
            <p:nvPr/>
          </p:nvSpPr>
          <p:spPr bwMode="auto">
            <a:xfrm>
              <a:off x="672" y="1296"/>
              <a:ext cx="8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1600">
                  <a:solidFill>
                    <a:srgbClr val="FF3300"/>
                  </a:solidFill>
                </a:rPr>
                <a:t>Exciting coil</a:t>
              </a:r>
              <a:r>
                <a:rPr lang="es-ES_tradnl" sz="1600">
                  <a:solidFill>
                    <a:srgbClr val="FF3300"/>
                  </a:solidFill>
                </a:rPr>
                <a:t> </a:t>
              </a:r>
              <a:endParaRPr lang="es-ES" sz="1600">
                <a:solidFill>
                  <a:srgbClr val="FF3300"/>
                </a:solidFill>
              </a:endParaRPr>
            </a:p>
          </p:txBody>
        </p:sp>
        <p:sp>
          <p:nvSpPr>
            <p:cNvPr id="44056" name="Text Box 155" descr="Diagonal hacia abajo clara"/>
            <p:cNvSpPr txBox="1">
              <a:spLocks noChangeArrowheads="1"/>
            </p:cNvSpPr>
            <p:nvPr/>
          </p:nvSpPr>
          <p:spPr bwMode="auto">
            <a:xfrm>
              <a:off x="1056" y="2544"/>
              <a:ext cx="12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ES" sz="1600">
                  <a:solidFill>
                    <a:schemeClr val="accent1"/>
                  </a:solidFill>
                </a:rPr>
                <a:t>Pick up coil</a:t>
              </a:r>
            </a:p>
          </p:txBody>
        </p:sp>
        <p:sp>
          <p:nvSpPr>
            <p:cNvPr id="44057" name="Text Box 156" descr="Diagonal hacia abajo clara"/>
            <p:cNvSpPr txBox="1">
              <a:spLocks noChangeArrowheads="1"/>
            </p:cNvSpPr>
            <p:nvPr/>
          </p:nvSpPr>
          <p:spPr bwMode="auto">
            <a:xfrm>
              <a:off x="2140" y="2038"/>
              <a:ext cx="6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1600">
                  <a:solidFill>
                    <a:schemeClr val="accent2"/>
                  </a:solidFill>
                </a:rPr>
                <a:t>Microwire</a:t>
              </a:r>
              <a:r>
                <a:rPr lang="es-ES_tradnl" sz="1600">
                  <a:solidFill>
                    <a:schemeClr val="accent2"/>
                  </a:solidFill>
                </a:rPr>
                <a:t> </a:t>
              </a:r>
              <a:endParaRPr lang="es-ES" sz="1600">
                <a:solidFill>
                  <a:schemeClr val="accent2"/>
                </a:solidFill>
              </a:endParaRPr>
            </a:p>
          </p:txBody>
        </p:sp>
        <p:sp>
          <p:nvSpPr>
            <p:cNvPr id="44058" name="Line 157"/>
            <p:cNvSpPr>
              <a:spLocks noChangeShapeType="1"/>
            </p:cNvSpPr>
            <p:nvPr/>
          </p:nvSpPr>
          <p:spPr bwMode="auto">
            <a:xfrm>
              <a:off x="850" y="1554"/>
              <a:ext cx="0" cy="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059" name="Line 158"/>
            <p:cNvSpPr>
              <a:spLocks noChangeShapeType="1"/>
            </p:cNvSpPr>
            <p:nvPr/>
          </p:nvSpPr>
          <p:spPr bwMode="auto">
            <a:xfrm>
              <a:off x="850" y="172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060" name="Line 159"/>
            <p:cNvSpPr>
              <a:spLocks noChangeShapeType="1"/>
            </p:cNvSpPr>
            <p:nvPr/>
          </p:nvSpPr>
          <p:spPr bwMode="auto">
            <a:xfrm flipV="1">
              <a:off x="1366" y="2432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061" name="Line 160"/>
            <p:cNvSpPr>
              <a:spLocks noChangeShapeType="1"/>
            </p:cNvSpPr>
            <p:nvPr/>
          </p:nvSpPr>
          <p:spPr bwMode="auto">
            <a:xfrm>
              <a:off x="1270" y="256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062" name="Line 161"/>
            <p:cNvSpPr>
              <a:spLocks noChangeShapeType="1"/>
            </p:cNvSpPr>
            <p:nvPr/>
          </p:nvSpPr>
          <p:spPr bwMode="auto">
            <a:xfrm flipH="1">
              <a:off x="1967" y="2108"/>
              <a:ext cx="1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0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762000"/>
            <a:ext cx="3455988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152400" y="914400"/>
            <a:ext cx="3736975" cy="2905125"/>
            <a:chOff x="1728" y="1692"/>
            <a:chExt cx="4032" cy="2628"/>
          </a:xfrm>
        </p:grpSpPr>
        <p:grpSp>
          <p:nvGrpSpPr>
            <p:cNvPr id="44046" name="Group 5"/>
            <p:cNvGrpSpPr>
              <a:grpSpLocks/>
            </p:cNvGrpSpPr>
            <p:nvPr/>
          </p:nvGrpSpPr>
          <p:grpSpPr bwMode="auto">
            <a:xfrm>
              <a:off x="1728" y="1692"/>
              <a:ext cx="4032" cy="2628"/>
              <a:chOff x="1728" y="1692"/>
              <a:chExt cx="4032" cy="2628"/>
            </a:xfrm>
          </p:grpSpPr>
          <p:pic>
            <p:nvPicPr>
              <p:cNvPr id="44049" name="Picture 6" descr="Aparatus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28" y="1692"/>
                <a:ext cx="4032" cy="2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50" name="Line 7"/>
              <p:cNvSpPr>
                <a:spLocks noChangeShapeType="1"/>
              </p:cNvSpPr>
              <p:nvPr/>
            </p:nvSpPr>
            <p:spPr bwMode="auto">
              <a:xfrm>
                <a:off x="3120" y="408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/>
              <a:lstStyle/>
              <a:p>
                <a:endParaRPr lang="es-ES"/>
              </a:p>
            </p:txBody>
          </p:sp>
          <p:sp>
            <p:nvSpPr>
              <p:cNvPr id="44051" name="Text Box 8"/>
              <p:cNvSpPr txBox="1">
                <a:spLocks noChangeArrowheads="1"/>
              </p:cNvSpPr>
              <p:nvPr/>
            </p:nvSpPr>
            <p:spPr bwMode="auto">
              <a:xfrm>
                <a:off x="3408" y="4032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/>
                  <a:t>L</a:t>
                </a:r>
              </a:p>
            </p:txBody>
          </p:sp>
        </p:grpSp>
        <p:sp>
          <p:nvSpPr>
            <p:cNvPr id="44047" name="Line 9"/>
            <p:cNvSpPr>
              <a:spLocks noChangeShapeType="1"/>
            </p:cNvSpPr>
            <p:nvPr/>
          </p:nvSpPr>
          <p:spPr bwMode="auto">
            <a:xfrm>
              <a:off x="4752" y="29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44048" name="Text Box 10"/>
            <p:cNvSpPr txBox="1">
              <a:spLocks noChangeArrowheads="1"/>
            </p:cNvSpPr>
            <p:nvPr/>
          </p:nvSpPr>
          <p:spPr bwMode="auto">
            <a:xfrm>
              <a:off x="4838" y="295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/>
                <a:t>t</a:t>
              </a:r>
            </a:p>
          </p:txBody>
        </p:sp>
      </p:grpSp>
      <p:sp>
        <p:nvSpPr>
          <p:cNvPr id="108" name="Rectangle 31"/>
          <p:cNvSpPr>
            <a:spLocks noChangeArrowheads="1"/>
          </p:cNvSpPr>
          <p:nvPr/>
        </p:nvSpPr>
        <p:spPr bwMode="auto">
          <a:xfrm>
            <a:off x="8610600" y="2833688"/>
            <a:ext cx="29416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kumimoji="1" lang="pt-BR" sz="1800" b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itchFamily="34" charset="0"/>
              </a:rPr>
              <a:t>4. </a:t>
            </a:r>
            <a:r>
              <a:rPr kumimoji="1" lang="pt-BR" sz="1800" b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itchFamily="34" charset="0"/>
              </a:rPr>
              <a:t>Measurements</a:t>
            </a:r>
            <a:r>
              <a:rPr kumimoji="1" lang="pt-BR" sz="1800" b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itchFamily="34" charset="0"/>
              </a:rPr>
              <a:t> </a:t>
            </a:r>
            <a:r>
              <a:rPr kumimoji="1" lang="pt-BR" sz="1800" b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itchFamily="34" charset="0"/>
              </a:rPr>
              <a:t>of</a:t>
            </a:r>
            <a:r>
              <a:rPr kumimoji="1" lang="pt-BR" sz="1800" b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itchFamily="34" charset="0"/>
              </a:rPr>
              <a:t> GMI</a:t>
            </a:r>
          </a:p>
        </p:txBody>
      </p:sp>
      <p:pic>
        <p:nvPicPr>
          <p:cNvPr id="109" name="Object 3"/>
          <p:cNvPicPr>
            <a:picLocks noChangeArrowheads="1"/>
          </p:cNvPicPr>
          <p:nvPr/>
        </p:nvPicPr>
        <p:blipFill>
          <a:blip r:embed="rId6" cstate="print"/>
          <a:srcRect l="-2449" b="-328"/>
          <a:stretch>
            <a:fillRect/>
          </a:stretch>
        </p:blipFill>
        <p:spPr bwMode="auto">
          <a:xfrm>
            <a:off x="6400800" y="3276600"/>
            <a:ext cx="54737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7" descr="D:\Spain\Lab\PhD-Thesis-Writting UP\Part 1\Chapter 4\Figs in 300 dpi\HL-SS_convert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508000"/>
            <a:ext cx="3200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25 CuadroTexto"/>
          <p:cNvSpPr txBox="1">
            <a:spLocks noChangeArrowheads="1"/>
          </p:cNvSpPr>
          <p:nvPr/>
        </p:nvSpPr>
        <p:spPr bwMode="auto">
          <a:xfrm>
            <a:off x="8839200" y="0"/>
            <a:ext cx="23622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1. Hysteresis loops</a:t>
            </a:r>
          </a:p>
        </p:txBody>
      </p:sp>
      <p:sp>
        <p:nvSpPr>
          <p:cNvPr id="111" name="371 CuadroTexto"/>
          <p:cNvSpPr txBox="1">
            <a:spLocks noChangeArrowheads="1"/>
          </p:cNvSpPr>
          <p:nvPr/>
        </p:nvSpPr>
        <p:spPr bwMode="auto">
          <a:xfrm>
            <a:off x="250825" y="5229225"/>
            <a:ext cx="4217821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/>
              <a:t>3. </a:t>
            </a:r>
            <a:r>
              <a:rPr lang="es-ES" dirty="0" err="1"/>
              <a:t>Nucleation</a:t>
            </a:r>
            <a:r>
              <a:rPr lang="es-ES" dirty="0"/>
              <a:t> </a:t>
            </a:r>
            <a:r>
              <a:rPr lang="es-ES" dirty="0" err="1"/>
              <a:t>profile</a:t>
            </a:r>
            <a:r>
              <a:rPr lang="es-ES" dirty="0"/>
              <a:t> (DW </a:t>
            </a:r>
            <a:r>
              <a:rPr lang="es-ES" dirty="0" err="1"/>
              <a:t>injection</a:t>
            </a:r>
            <a:r>
              <a:rPr lang="es-ES" dirty="0"/>
              <a:t>)!</a:t>
            </a:r>
          </a:p>
        </p:txBody>
      </p:sp>
      <p:sp>
        <p:nvSpPr>
          <p:cNvPr id="112" name="111 Rectángulo"/>
          <p:cNvSpPr>
            <a:spLocks noChangeArrowheads="1"/>
          </p:cNvSpPr>
          <p:nvPr/>
        </p:nvSpPr>
        <p:spPr bwMode="auto">
          <a:xfrm>
            <a:off x="466725" y="6167438"/>
            <a:ext cx="3743325" cy="32385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3" name="Line 21"/>
          <p:cNvSpPr>
            <a:spLocks noChangeShapeType="1"/>
          </p:cNvSpPr>
          <p:nvPr/>
        </p:nvSpPr>
        <p:spPr bwMode="auto">
          <a:xfrm>
            <a:off x="898525" y="6275388"/>
            <a:ext cx="2438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4" name="113 Rectángulo"/>
          <p:cNvSpPr>
            <a:spLocks noChangeArrowheads="1"/>
          </p:cNvSpPr>
          <p:nvPr/>
        </p:nvSpPr>
        <p:spPr bwMode="auto">
          <a:xfrm>
            <a:off x="2000250" y="5878513"/>
            <a:ext cx="266700" cy="215900"/>
          </a:xfrm>
          <a:prstGeom prst="rect">
            <a:avLst/>
          </a:prstGeom>
          <a:solidFill>
            <a:srgbClr val="C0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5" name="114 Rectángulo"/>
          <p:cNvSpPr>
            <a:spLocks noChangeArrowheads="1"/>
          </p:cNvSpPr>
          <p:nvPr/>
        </p:nvSpPr>
        <p:spPr bwMode="auto">
          <a:xfrm>
            <a:off x="2000250" y="6526213"/>
            <a:ext cx="266700" cy="215900"/>
          </a:xfrm>
          <a:prstGeom prst="rect">
            <a:avLst/>
          </a:prstGeom>
          <a:solidFill>
            <a:srgbClr val="C0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auto">
          <a:xfrm flipH="1">
            <a:off x="1978025" y="6310313"/>
            <a:ext cx="180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7" name="116 Rectángulo"/>
          <p:cNvSpPr>
            <a:spLocks noChangeArrowheads="1"/>
          </p:cNvSpPr>
          <p:nvPr/>
        </p:nvSpPr>
        <p:spPr bwMode="auto">
          <a:xfrm>
            <a:off x="1978025" y="6167438"/>
            <a:ext cx="288925" cy="323850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auto">
          <a:xfrm flipH="1">
            <a:off x="1330325" y="6021388"/>
            <a:ext cx="576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9" name="118 Rectángulo"/>
          <p:cNvSpPr>
            <a:spLocks noChangeArrowheads="1"/>
          </p:cNvSpPr>
          <p:nvPr/>
        </p:nvSpPr>
        <p:spPr bwMode="auto">
          <a:xfrm>
            <a:off x="1690688" y="6167438"/>
            <a:ext cx="1008062" cy="323850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20" name="119 Rectángulo"/>
          <p:cNvSpPr>
            <a:spLocks noChangeArrowheads="1"/>
          </p:cNvSpPr>
          <p:nvPr/>
        </p:nvSpPr>
        <p:spPr bwMode="auto">
          <a:xfrm>
            <a:off x="1833563" y="6167438"/>
            <a:ext cx="576262" cy="323850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21" name="Text Box 22"/>
          <p:cNvSpPr txBox="1">
            <a:spLocks noChangeArrowheads="1"/>
          </p:cNvSpPr>
          <p:nvPr/>
        </p:nvSpPr>
        <p:spPr bwMode="auto">
          <a:xfrm>
            <a:off x="1530350" y="5614988"/>
            <a:ext cx="503238" cy="379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Hn</a:t>
            </a:r>
          </a:p>
        </p:txBody>
      </p:sp>
      <p:sp>
        <p:nvSpPr>
          <p:cNvPr id="122" name="Line 21"/>
          <p:cNvSpPr>
            <a:spLocks noChangeShapeType="1"/>
          </p:cNvSpPr>
          <p:nvPr/>
        </p:nvSpPr>
        <p:spPr bwMode="auto">
          <a:xfrm flipH="1">
            <a:off x="1978025" y="6310313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23" name="Group 463"/>
          <p:cNvGrpSpPr>
            <a:grpSpLocks/>
          </p:cNvGrpSpPr>
          <p:nvPr/>
        </p:nvGrpSpPr>
        <p:grpSpPr bwMode="auto">
          <a:xfrm>
            <a:off x="1042988" y="5599113"/>
            <a:ext cx="1295400" cy="819150"/>
            <a:chOff x="4105" y="2415"/>
            <a:chExt cx="816" cy="516"/>
          </a:xfrm>
        </p:grpSpPr>
        <p:sp>
          <p:nvSpPr>
            <p:cNvPr id="124" name="Line 461"/>
            <p:cNvSpPr>
              <a:spLocks noChangeShapeType="1"/>
            </p:cNvSpPr>
            <p:nvPr/>
          </p:nvSpPr>
          <p:spPr bwMode="auto">
            <a:xfrm flipH="1">
              <a:off x="4105" y="2931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5" name="Text Box 462"/>
            <p:cNvSpPr txBox="1">
              <a:spLocks noChangeArrowheads="1"/>
            </p:cNvSpPr>
            <p:nvPr/>
          </p:nvSpPr>
          <p:spPr bwMode="auto">
            <a:xfrm>
              <a:off x="4110" y="2415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</p:grpSp>
      <p:pic>
        <p:nvPicPr>
          <p:cNvPr id="127" name="~PP413.WAV">
            <a:hlinkClick r:id="" action="ppaction://media"/>
          </p:cNvPr>
          <p:cNvPicPr>
            <a:picLocks noRot="1" noChangeAspect="1"/>
          </p:cNvPicPr>
          <p:nvPr>
            <a:wavAudioFile r:embed="rId2" name="~PP413.WAV"/>
          </p:nvPr>
        </p:nvPicPr>
        <p:blipFill>
          <a:blip r:embed="rId8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5" grpId="0"/>
      <p:bldP spid="7" grpId="0"/>
      <p:bldP spid="108" grpId="0" autoUpdateAnimBg="0"/>
      <p:bldP spid="111" grpId="0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/>
      <p:bldP spid="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3A8D52-25D3-42AA-88E0-BB6A1B0D6EE9}" type="slidenum">
              <a:rPr lang="es-ES_tradnl" smtClean="0">
                <a:latin typeface="Arial" pitchFamily="34" charset="0"/>
              </a:rPr>
              <a:pPr/>
              <a:t>13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106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9AE26AC-6D20-44BD-9F3F-4E316900E547}" type="slidenum">
              <a:rPr lang="es-ES_tradnl" sz="1400">
                <a:solidFill>
                  <a:srgbClr val="000000"/>
                </a:solidFill>
              </a:rPr>
              <a:pPr algn="r"/>
              <a:t>13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_tradnl" sz="4400">
                <a:solidFill>
                  <a:schemeClr val="tx2"/>
                </a:solidFill>
              </a:rPr>
              <a:t>Bistable Loops</a:t>
            </a:r>
          </a:p>
          <a:p>
            <a:pPr algn="ctr"/>
            <a:r>
              <a:rPr lang="es-ES_tradnl" sz="4400">
                <a:solidFill>
                  <a:schemeClr val="tx2"/>
                </a:solidFill>
              </a:rPr>
              <a:t>(Fe-based microwires)</a:t>
            </a:r>
            <a:endParaRPr lang="es-ES" sz="4400">
              <a:solidFill>
                <a:schemeClr val="tx2"/>
              </a:solidFill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1533525" y="28860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6" name="Text Box 162"/>
          <p:cNvSpPr txBox="1">
            <a:spLocks noChangeArrowheads="1"/>
          </p:cNvSpPr>
          <p:nvPr/>
        </p:nvSpPr>
        <p:spPr bwMode="auto">
          <a:xfrm>
            <a:off x="3563938" y="299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200" i="1"/>
              <a:t>Schematic presentation of the re-magnetization process</a:t>
            </a:r>
            <a:endParaRPr lang="es-ES" sz="1200" i="1"/>
          </a:p>
        </p:txBody>
      </p:sp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0" y="0"/>
            <a:ext cx="664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i="1">
                <a:solidFill>
                  <a:schemeClr val="tx2"/>
                </a:solidFill>
                <a:cs typeface="Times New Roman" pitchFamily="18" charset="0"/>
              </a:rPr>
              <a:t>MAGNETIZATION PROCESSES IN Fe-RICH THIN MAGNETIC WIRES.</a:t>
            </a:r>
            <a:endParaRPr lang="sk-SK" sz="1600" i="1">
              <a:solidFill>
                <a:schemeClr val="tx2"/>
              </a:solidFill>
              <a:cs typeface="Times New Roman" pitchFamily="18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179388" y="765175"/>
          <a:ext cx="2819400" cy="1447800"/>
        </p:xfrm>
        <a:graphic>
          <a:graphicData uri="http://schemas.openxmlformats.org/presentationml/2006/ole">
            <p:oleObj spid="_x0000_s4098" r:id="rId5" imgW="15361905" imgH="9495238" progId="">
              <p:embed/>
            </p:oleObj>
          </a:graphicData>
        </a:graphic>
      </p:graphicFrame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0" y="3294063"/>
            <a:ext cx="5214938" cy="3563937"/>
            <a:chOff x="116" y="806"/>
            <a:chExt cx="5051" cy="3606"/>
          </a:xfrm>
        </p:grpSpPr>
        <p:grpSp>
          <p:nvGrpSpPr>
            <p:cNvPr id="4187" name="Group 168"/>
            <p:cNvGrpSpPr>
              <a:grpSpLocks/>
            </p:cNvGrpSpPr>
            <p:nvPr/>
          </p:nvGrpSpPr>
          <p:grpSpPr bwMode="auto">
            <a:xfrm>
              <a:off x="3120" y="864"/>
              <a:ext cx="2047" cy="864"/>
              <a:chOff x="3120" y="1680"/>
              <a:chExt cx="2047" cy="1573"/>
            </a:xfrm>
          </p:grpSpPr>
          <p:sp>
            <p:nvSpPr>
              <p:cNvPr id="4317" name="Oval 169"/>
              <p:cNvSpPr>
                <a:spLocks noChangeArrowheads="1"/>
              </p:cNvSpPr>
              <p:nvPr/>
            </p:nvSpPr>
            <p:spPr bwMode="auto">
              <a:xfrm>
                <a:off x="4851" y="2217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aphicFrame>
            <p:nvGraphicFramePr>
              <p:cNvPr id="4104" name="Object 3"/>
              <p:cNvGraphicFramePr>
                <a:graphicFrameLocks noChangeAspect="1"/>
              </p:cNvGraphicFramePr>
              <p:nvPr/>
            </p:nvGraphicFramePr>
            <p:xfrm>
              <a:off x="3120" y="1680"/>
              <a:ext cx="2047" cy="1573"/>
            </p:xfrm>
            <a:graphic>
              <a:graphicData uri="http://schemas.openxmlformats.org/presentationml/2006/ole">
                <p:oleObj spid="_x0000_s4104" name="Graph" r:id="rId6" imgW="3248640" imgH="2496960" progId="Origin50.Graph">
                  <p:embed/>
                </p:oleObj>
              </a:graphicData>
            </a:graphic>
          </p:graphicFrame>
        </p:grpSp>
        <p:sp>
          <p:nvSpPr>
            <p:cNvPr id="4188" name="Line 171"/>
            <p:cNvSpPr>
              <a:spLocks noChangeShapeType="1"/>
            </p:cNvSpPr>
            <p:nvPr/>
          </p:nvSpPr>
          <p:spPr bwMode="auto">
            <a:xfrm rot="5400000">
              <a:off x="1175" y="200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9" name="Line 172"/>
            <p:cNvSpPr>
              <a:spLocks noChangeShapeType="1"/>
            </p:cNvSpPr>
            <p:nvPr/>
          </p:nvSpPr>
          <p:spPr bwMode="auto">
            <a:xfrm rot="5400000">
              <a:off x="1175" y="512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0" name="Line 173"/>
            <p:cNvSpPr>
              <a:spLocks noChangeShapeType="1"/>
            </p:cNvSpPr>
            <p:nvPr/>
          </p:nvSpPr>
          <p:spPr bwMode="auto">
            <a:xfrm rot="5400000">
              <a:off x="158" y="1212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1" name="Line 174"/>
            <p:cNvSpPr>
              <a:spLocks noChangeShapeType="1"/>
            </p:cNvSpPr>
            <p:nvPr/>
          </p:nvSpPr>
          <p:spPr bwMode="auto">
            <a:xfrm>
              <a:off x="746" y="1215"/>
              <a:ext cx="85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2" name="Line 175"/>
            <p:cNvSpPr>
              <a:spLocks noChangeShapeType="1"/>
            </p:cNvSpPr>
            <p:nvPr/>
          </p:nvSpPr>
          <p:spPr bwMode="auto">
            <a:xfrm>
              <a:off x="2036" y="1056"/>
              <a:ext cx="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3" name="Line 176"/>
            <p:cNvSpPr>
              <a:spLocks noChangeShapeType="1"/>
            </p:cNvSpPr>
            <p:nvPr/>
          </p:nvSpPr>
          <p:spPr bwMode="auto">
            <a:xfrm>
              <a:off x="1938" y="10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4" name="Line 177"/>
            <p:cNvSpPr>
              <a:spLocks noChangeShapeType="1"/>
            </p:cNvSpPr>
            <p:nvPr/>
          </p:nvSpPr>
          <p:spPr bwMode="auto">
            <a:xfrm>
              <a:off x="306" y="132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5" name="Text Box 178"/>
            <p:cNvSpPr txBox="1">
              <a:spLocks noChangeArrowheads="1"/>
            </p:cNvSpPr>
            <p:nvPr/>
          </p:nvSpPr>
          <p:spPr bwMode="auto">
            <a:xfrm flipV="1">
              <a:off x="2030" y="806"/>
              <a:ext cx="206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196" name="Text Box 179"/>
            <p:cNvSpPr txBox="1">
              <a:spLocks noChangeArrowheads="1"/>
            </p:cNvSpPr>
            <p:nvPr/>
          </p:nvSpPr>
          <p:spPr bwMode="auto">
            <a:xfrm>
              <a:off x="118" y="1094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197" name="Line 180"/>
            <p:cNvSpPr>
              <a:spLocks noChangeShapeType="1"/>
            </p:cNvSpPr>
            <p:nvPr/>
          </p:nvSpPr>
          <p:spPr bwMode="auto">
            <a:xfrm rot="5400000">
              <a:off x="1180" y="826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8" name="Line 181"/>
            <p:cNvSpPr>
              <a:spLocks noChangeShapeType="1"/>
            </p:cNvSpPr>
            <p:nvPr/>
          </p:nvSpPr>
          <p:spPr bwMode="auto">
            <a:xfrm rot="5400000">
              <a:off x="1180" y="1138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99" name="Line 182"/>
            <p:cNvSpPr>
              <a:spLocks noChangeShapeType="1"/>
            </p:cNvSpPr>
            <p:nvPr/>
          </p:nvSpPr>
          <p:spPr bwMode="auto">
            <a:xfrm rot="5400000">
              <a:off x="163" y="1844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00" name="Line 183"/>
            <p:cNvSpPr>
              <a:spLocks noChangeShapeType="1"/>
            </p:cNvSpPr>
            <p:nvPr/>
          </p:nvSpPr>
          <p:spPr bwMode="auto">
            <a:xfrm>
              <a:off x="751" y="1841"/>
              <a:ext cx="85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01" name="Line 184"/>
            <p:cNvSpPr>
              <a:spLocks noChangeShapeType="1"/>
            </p:cNvSpPr>
            <p:nvPr/>
          </p:nvSpPr>
          <p:spPr bwMode="auto">
            <a:xfrm flipH="1" flipV="1">
              <a:off x="1668" y="1677"/>
              <a:ext cx="373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02" name="Line 185"/>
            <p:cNvSpPr>
              <a:spLocks noChangeShapeType="1"/>
            </p:cNvSpPr>
            <p:nvPr/>
          </p:nvSpPr>
          <p:spPr bwMode="auto">
            <a:xfrm>
              <a:off x="319" y="1878"/>
              <a:ext cx="355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03" name="Line 186"/>
            <p:cNvSpPr>
              <a:spLocks noChangeShapeType="1"/>
            </p:cNvSpPr>
            <p:nvPr/>
          </p:nvSpPr>
          <p:spPr bwMode="auto">
            <a:xfrm>
              <a:off x="2041" y="1682"/>
              <a:ext cx="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04" name="Text Box 187"/>
            <p:cNvSpPr txBox="1">
              <a:spLocks noChangeArrowheads="1"/>
            </p:cNvSpPr>
            <p:nvPr/>
          </p:nvSpPr>
          <p:spPr bwMode="auto">
            <a:xfrm>
              <a:off x="1732" y="1498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05" name="Text Box 188"/>
            <p:cNvSpPr txBox="1">
              <a:spLocks noChangeArrowheads="1"/>
            </p:cNvSpPr>
            <p:nvPr/>
          </p:nvSpPr>
          <p:spPr bwMode="auto">
            <a:xfrm>
              <a:off x="1514" y="1498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06" name="Text Box 189"/>
            <p:cNvSpPr txBox="1">
              <a:spLocks noChangeArrowheads="1"/>
            </p:cNvSpPr>
            <p:nvPr/>
          </p:nvSpPr>
          <p:spPr bwMode="auto">
            <a:xfrm>
              <a:off x="1950" y="1506"/>
              <a:ext cx="179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07" name="Text Box 190"/>
            <p:cNvSpPr txBox="1">
              <a:spLocks noChangeArrowheads="1"/>
            </p:cNvSpPr>
            <p:nvPr/>
          </p:nvSpPr>
          <p:spPr bwMode="auto">
            <a:xfrm>
              <a:off x="2013" y="1579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08" name="Text Box 191"/>
            <p:cNvSpPr txBox="1">
              <a:spLocks noChangeArrowheads="1"/>
            </p:cNvSpPr>
            <p:nvPr/>
          </p:nvSpPr>
          <p:spPr bwMode="auto">
            <a:xfrm>
              <a:off x="2013" y="167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09" name="Text Box 192"/>
            <p:cNvSpPr txBox="1">
              <a:spLocks noChangeArrowheads="1"/>
            </p:cNvSpPr>
            <p:nvPr/>
          </p:nvSpPr>
          <p:spPr bwMode="auto">
            <a:xfrm>
              <a:off x="2013" y="178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0" name="Text Box 193"/>
            <p:cNvSpPr txBox="1">
              <a:spLocks noChangeArrowheads="1"/>
            </p:cNvSpPr>
            <p:nvPr/>
          </p:nvSpPr>
          <p:spPr bwMode="auto">
            <a:xfrm>
              <a:off x="2013" y="1895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1" name="Text Box 194"/>
            <p:cNvSpPr txBox="1">
              <a:spLocks noChangeArrowheads="1"/>
            </p:cNvSpPr>
            <p:nvPr/>
          </p:nvSpPr>
          <p:spPr bwMode="auto">
            <a:xfrm flipV="1">
              <a:off x="1512" y="1794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2" name="Text Box 195"/>
            <p:cNvSpPr txBox="1">
              <a:spLocks noChangeArrowheads="1"/>
            </p:cNvSpPr>
            <p:nvPr/>
          </p:nvSpPr>
          <p:spPr bwMode="auto">
            <a:xfrm>
              <a:off x="1764" y="203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3" name="Text Box 196"/>
            <p:cNvSpPr txBox="1">
              <a:spLocks noChangeArrowheads="1"/>
            </p:cNvSpPr>
            <p:nvPr/>
          </p:nvSpPr>
          <p:spPr bwMode="auto">
            <a:xfrm>
              <a:off x="1950" y="2003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4" name="Text Box 197"/>
            <p:cNvSpPr txBox="1">
              <a:spLocks noChangeArrowheads="1"/>
            </p:cNvSpPr>
            <p:nvPr/>
          </p:nvSpPr>
          <p:spPr bwMode="auto">
            <a:xfrm rot="10800000">
              <a:off x="448" y="183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15" name="Text Box 198"/>
            <p:cNvSpPr txBox="1">
              <a:spLocks noChangeArrowheads="1"/>
            </p:cNvSpPr>
            <p:nvPr/>
          </p:nvSpPr>
          <p:spPr bwMode="auto">
            <a:xfrm rot="10800000">
              <a:off x="665" y="183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16" name="Text Box 199"/>
            <p:cNvSpPr txBox="1">
              <a:spLocks noChangeArrowheads="1"/>
            </p:cNvSpPr>
            <p:nvPr/>
          </p:nvSpPr>
          <p:spPr bwMode="auto">
            <a:xfrm rot="10800000">
              <a:off x="256" y="1770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7" name="Text Box 200"/>
            <p:cNvSpPr txBox="1">
              <a:spLocks noChangeArrowheads="1"/>
            </p:cNvSpPr>
            <p:nvPr/>
          </p:nvSpPr>
          <p:spPr bwMode="auto">
            <a:xfrm rot="10800000">
              <a:off x="201" y="174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8" name="Text Box 201"/>
            <p:cNvSpPr txBox="1">
              <a:spLocks noChangeArrowheads="1"/>
            </p:cNvSpPr>
            <p:nvPr/>
          </p:nvSpPr>
          <p:spPr bwMode="auto">
            <a:xfrm rot="10800000">
              <a:off x="167" y="1659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19" name="Text Box 202"/>
            <p:cNvSpPr txBox="1">
              <a:spLocks noChangeArrowheads="1"/>
            </p:cNvSpPr>
            <p:nvPr/>
          </p:nvSpPr>
          <p:spPr bwMode="auto">
            <a:xfrm rot="10800000">
              <a:off x="167" y="1550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20" name="Text Box 203"/>
            <p:cNvSpPr txBox="1">
              <a:spLocks noChangeArrowheads="1"/>
            </p:cNvSpPr>
            <p:nvPr/>
          </p:nvSpPr>
          <p:spPr bwMode="auto">
            <a:xfrm rot="10800000">
              <a:off x="165" y="1442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21" name="Text Box 204"/>
            <p:cNvSpPr txBox="1">
              <a:spLocks noChangeArrowheads="1"/>
            </p:cNvSpPr>
            <p:nvPr/>
          </p:nvSpPr>
          <p:spPr bwMode="auto">
            <a:xfrm rot="10800000" flipV="1">
              <a:off x="668" y="1542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22" name="Text Box 205"/>
            <p:cNvSpPr txBox="1">
              <a:spLocks noChangeArrowheads="1"/>
            </p:cNvSpPr>
            <p:nvPr/>
          </p:nvSpPr>
          <p:spPr bwMode="auto">
            <a:xfrm rot="10800000">
              <a:off x="416" y="130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23" name="Text Box 206"/>
            <p:cNvSpPr txBox="1">
              <a:spLocks noChangeArrowheads="1"/>
            </p:cNvSpPr>
            <p:nvPr/>
          </p:nvSpPr>
          <p:spPr bwMode="auto">
            <a:xfrm rot="10800000">
              <a:off x="227" y="130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24" name="Line 207"/>
            <p:cNvSpPr>
              <a:spLocks noChangeShapeType="1"/>
            </p:cNvSpPr>
            <p:nvPr/>
          </p:nvSpPr>
          <p:spPr bwMode="auto">
            <a:xfrm flipH="1">
              <a:off x="354" y="1944"/>
              <a:ext cx="89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25" name="Line 208"/>
            <p:cNvSpPr>
              <a:spLocks noChangeShapeType="1"/>
            </p:cNvSpPr>
            <p:nvPr/>
          </p:nvSpPr>
          <p:spPr bwMode="auto">
            <a:xfrm rot="144359" flipH="1">
              <a:off x="1899" y="1721"/>
              <a:ext cx="88" cy="1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4226" name="Group 209"/>
            <p:cNvGrpSpPr>
              <a:grpSpLocks/>
            </p:cNvGrpSpPr>
            <p:nvPr/>
          </p:nvGrpSpPr>
          <p:grpSpPr bwMode="auto">
            <a:xfrm>
              <a:off x="3120" y="1488"/>
              <a:ext cx="2047" cy="912"/>
              <a:chOff x="3120" y="1680"/>
              <a:chExt cx="2047" cy="1573"/>
            </a:xfrm>
          </p:grpSpPr>
          <p:sp>
            <p:nvSpPr>
              <p:cNvPr id="4316" name="Oval 210"/>
              <p:cNvSpPr>
                <a:spLocks noChangeArrowheads="1"/>
              </p:cNvSpPr>
              <p:nvPr/>
            </p:nvSpPr>
            <p:spPr bwMode="auto">
              <a:xfrm>
                <a:off x="4107" y="226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aphicFrame>
            <p:nvGraphicFramePr>
              <p:cNvPr id="4103" name="Object 4"/>
              <p:cNvGraphicFramePr>
                <a:graphicFrameLocks noChangeAspect="1"/>
              </p:cNvGraphicFramePr>
              <p:nvPr/>
            </p:nvGraphicFramePr>
            <p:xfrm>
              <a:off x="3120" y="1680"/>
              <a:ext cx="2047" cy="1573"/>
            </p:xfrm>
            <a:graphic>
              <a:graphicData uri="http://schemas.openxmlformats.org/presentationml/2006/ole">
                <p:oleObj spid="_x0000_s4103" name="Graph" r:id="rId7" imgW="3248640" imgH="2496960" progId="Origin50.Graph">
                  <p:embed/>
                </p:oleObj>
              </a:graphicData>
            </a:graphic>
          </p:graphicFrame>
        </p:grpSp>
        <p:sp>
          <p:nvSpPr>
            <p:cNvPr id="4227" name="Line 212"/>
            <p:cNvSpPr>
              <a:spLocks noChangeShapeType="1"/>
            </p:cNvSpPr>
            <p:nvPr/>
          </p:nvSpPr>
          <p:spPr bwMode="auto">
            <a:xfrm rot="5400000">
              <a:off x="1180" y="1546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28" name="Line 213"/>
            <p:cNvSpPr>
              <a:spLocks noChangeShapeType="1"/>
            </p:cNvSpPr>
            <p:nvPr/>
          </p:nvSpPr>
          <p:spPr bwMode="auto">
            <a:xfrm rot="5400000">
              <a:off x="1180" y="1858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29" name="Line 214"/>
            <p:cNvSpPr>
              <a:spLocks noChangeShapeType="1"/>
            </p:cNvSpPr>
            <p:nvPr/>
          </p:nvSpPr>
          <p:spPr bwMode="auto">
            <a:xfrm rot="5400000">
              <a:off x="163" y="2564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30" name="Line 215"/>
            <p:cNvSpPr>
              <a:spLocks noChangeShapeType="1"/>
            </p:cNvSpPr>
            <p:nvPr/>
          </p:nvSpPr>
          <p:spPr bwMode="auto">
            <a:xfrm>
              <a:off x="751" y="2561"/>
              <a:ext cx="85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31" name="Line 216"/>
            <p:cNvSpPr>
              <a:spLocks noChangeShapeType="1"/>
            </p:cNvSpPr>
            <p:nvPr/>
          </p:nvSpPr>
          <p:spPr bwMode="auto">
            <a:xfrm flipH="1" flipV="1">
              <a:off x="1463" y="2403"/>
              <a:ext cx="576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32" name="Line 217"/>
            <p:cNvSpPr>
              <a:spLocks noChangeShapeType="1"/>
            </p:cNvSpPr>
            <p:nvPr/>
          </p:nvSpPr>
          <p:spPr bwMode="auto">
            <a:xfrm>
              <a:off x="323" y="2592"/>
              <a:ext cx="432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33" name="Line 218"/>
            <p:cNvSpPr>
              <a:spLocks noChangeShapeType="1"/>
            </p:cNvSpPr>
            <p:nvPr/>
          </p:nvSpPr>
          <p:spPr bwMode="auto">
            <a:xfrm>
              <a:off x="2041" y="2402"/>
              <a:ext cx="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34" name="Text Box 219"/>
            <p:cNvSpPr txBox="1">
              <a:spLocks noChangeArrowheads="1"/>
            </p:cNvSpPr>
            <p:nvPr/>
          </p:nvSpPr>
          <p:spPr bwMode="auto">
            <a:xfrm>
              <a:off x="1468" y="2220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35" name="Text Box 220"/>
            <p:cNvSpPr txBox="1">
              <a:spLocks noChangeArrowheads="1"/>
            </p:cNvSpPr>
            <p:nvPr/>
          </p:nvSpPr>
          <p:spPr bwMode="auto">
            <a:xfrm>
              <a:off x="1369" y="2220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36" name="Text Box 221"/>
            <p:cNvSpPr txBox="1">
              <a:spLocks noChangeArrowheads="1"/>
            </p:cNvSpPr>
            <p:nvPr/>
          </p:nvSpPr>
          <p:spPr bwMode="auto">
            <a:xfrm>
              <a:off x="1950" y="2226"/>
              <a:ext cx="179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37" name="Text Box 222"/>
            <p:cNvSpPr txBox="1">
              <a:spLocks noChangeArrowheads="1"/>
            </p:cNvSpPr>
            <p:nvPr/>
          </p:nvSpPr>
          <p:spPr bwMode="auto">
            <a:xfrm>
              <a:off x="2013" y="229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38" name="Text Box 223"/>
            <p:cNvSpPr txBox="1">
              <a:spLocks noChangeArrowheads="1"/>
            </p:cNvSpPr>
            <p:nvPr/>
          </p:nvSpPr>
          <p:spPr bwMode="auto">
            <a:xfrm>
              <a:off x="2013" y="2399"/>
              <a:ext cx="17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39" name="Text Box 224"/>
            <p:cNvSpPr txBox="1">
              <a:spLocks noChangeArrowheads="1"/>
            </p:cNvSpPr>
            <p:nvPr/>
          </p:nvSpPr>
          <p:spPr bwMode="auto">
            <a:xfrm>
              <a:off x="2013" y="2507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0" name="Text Box 225"/>
            <p:cNvSpPr txBox="1">
              <a:spLocks noChangeArrowheads="1"/>
            </p:cNvSpPr>
            <p:nvPr/>
          </p:nvSpPr>
          <p:spPr bwMode="auto">
            <a:xfrm>
              <a:off x="2013" y="2615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1" name="Text Box 226"/>
            <p:cNvSpPr txBox="1">
              <a:spLocks noChangeArrowheads="1"/>
            </p:cNvSpPr>
            <p:nvPr/>
          </p:nvSpPr>
          <p:spPr bwMode="auto">
            <a:xfrm flipV="1">
              <a:off x="1512" y="2514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2" name="Text Box 227"/>
            <p:cNvSpPr txBox="1">
              <a:spLocks noChangeArrowheads="1"/>
            </p:cNvSpPr>
            <p:nvPr/>
          </p:nvSpPr>
          <p:spPr bwMode="auto">
            <a:xfrm>
              <a:off x="1764" y="275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3" name="Text Box 228"/>
            <p:cNvSpPr txBox="1">
              <a:spLocks noChangeArrowheads="1"/>
            </p:cNvSpPr>
            <p:nvPr/>
          </p:nvSpPr>
          <p:spPr bwMode="auto">
            <a:xfrm>
              <a:off x="1950" y="2722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4" name="Text Box 229"/>
            <p:cNvSpPr txBox="1">
              <a:spLocks noChangeArrowheads="1"/>
            </p:cNvSpPr>
            <p:nvPr/>
          </p:nvSpPr>
          <p:spPr bwMode="auto">
            <a:xfrm rot="10800000">
              <a:off x="527" y="255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45" name="Text Box 230"/>
            <p:cNvSpPr txBox="1">
              <a:spLocks noChangeArrowheads="1"/>
            </p:cNvSpPr>
            <p:nvPr/>
          </p:nvSpPr>
          <p:spPr bwMode="auto">
            <a:xfrm rot="10800000">
              <a:off x="665" y="255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46" name="Text Box 231"/>
            <p:cNvSpPr txBox="1">
              <a:spLocks noChangeArrowheads="1"/>
            </p:cNvSpPr>
            <p:nvPr/>
          </p:nvSpPr>
          <p:spPr bwMode="auto">
            <a:xfrm rot="10800000">
              <a:off x="256" y="249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7" name="Text Box 232"/>
            <p:cNvSpPr txBox="1">
              <a:spLocks noChangeArrowheads="1"/>
            </p:cNvSpPr>
            <p:nvPr/>
          </p:nvSpPr>
          <p:spPr bwMode="auto">
            <a:xfrm rot="10800000">
              <a:off x="201" y="246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8" name="Text Box 233"/>
            <p:cNvSpPr txBox="1">
              <a:spLocks noChangeArrowheads="1"/>
            </p:cNvSpPr>
            <p:nvPr/>
          </p:nvSpPr>
          <p:spPr bwMode="auto">
            <a:xfrm rot="10800000">
              <a:off x="167" y="2404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49" name="Text Box 234"/>
            <p:cNvSpPr txBox="1">
              <a:spLocks noChangeArrowheads="1"/>
            </p:cNvSpPr>
            <p:nvPr/>
          </p:nvSpPr>
          <p:spPr bwMode="auto">
            <a:xfrm rot="10800000">
              <a:off x="167" y="227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50" name="Text Box 235"/>
            <p:cNvSpPr txBox="1">
              <a:spLocks noChangeArrowheads="1"/>
            </p:cNvSpPr>
            <p:nvPr/>
          </p:nvSpPr>
          <p:spPr bwMode="auto">
            <a:xfrm rot="10800000">
              <a:off x="165" y="2162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51" name="Text Box 236"/>
            <p:cNvSpPr txBox="1">
              <a:spLocks noChangeArrowheads="1"/>
            </p:cNvSpPr>
            <p:nvPr/>
          </p:nvSpPr>
          <p:spPr bwMode="auto">
            <a:xfrm rot="10800000" flipV="1">
              <a:off x="668" y="226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52" name="Text Box 237"/>
            <p:cNvSpPr txBox="1">
              <a:spLocks noChangeArrowheads="1"/>
            </p:cNvSpPr>
            <p:nvPr/>
          </p:nvSpPr>
          <p:spPr bwMode="auto">
            <a:xfrm rot="10800000">
              <a:off x="416" y="2020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53" name="Text Box 238"/>
            <p:cNvSpPr txBox="1">
              <a:spLocks noChangeArrowheads="1"/>
            </p:cNvSpPr>
            <p:nvPr/>
          </p:nvSpPr>
          <p:spPr bwMode="auto">
            <a:xfrm rot="10800000">
              <a:off x="227" y="2022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54" name="Line 239"/>
            <p:cNvSpPr>
              <a:spLocks noChangeShapeType="1"/>
            </p:cNvSpPr>
            <p:nvPr/>
          </p:nvSpPr>
          <p:spPr bwMode="auto">
            <a:xfrm flipH="1">
              <a:off x="354" y="2664"/>
              <a:ext cx="89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55" name="Line 240"/>
            <p:cNvSpPr>
              <a:spLocks noChangeShapeType="1"/>
            </p:cNvSpPr>
            <p:nvPr/>
          </p:nvSpPr>
          <p:spPr bwMode="auto">
            <a:xfrm rot="144359" flipH="1">
              <a:off x="1768" y="2448"/>
              <a:ext cx="205" cy="19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4256" name="Group 241"/>
            <p:cNvGrpSpPr>
              <a:grpSpLocks/>
            </p:cNvGrpSpPr>
            <p:nvPr/>
          </p:nvGrpSpPr>
          <p:grpSpPr bwMode="auto">
            <a:xfrm>
              <a:off x="3120" y="2160"/>
              <a:ext cx="2047" cy="853"/>
              <a:chOff x="3120" y="1680"/>
              <a:chExt cx="2047" cy="1573"/>
            </a:xfrm>
          </p:grpSpPr>
          <p:sp>
            <p:nvSpPr>
              <p:cNvPr id="4315" name="Oval 242"/>
              <p:cNvSpPr>
                <a:spLocks noChangeArrowheads="1"/>
              </p:cNvSpPr>
              <p:nvPr/>
            </p:nvSpPr>
            <p:spPr bwMode="auto">
              <a:xfrm>
                <a:off x="3879" y="228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aphicFrame>
            <p:nvGraphicFramePr>
              <p:cNvPr id="4102" name="Object 5"/>
              <p:cNvGraphicFramePr>
                <a:graphicFrameLocks noChangeAspect="1"/>
              </p:cNvGraphicFramePr>
              <p:nvPr/>
            </p:nvGraphicFramePr>
            <p:xfrm>
              <a:off x="3120" y="1680"/>
              <a:ext cx="2047" cy="1573"/>
            </p:xfrm>
            <a:graphic>
              <a:graphicData uri="http://schemas.openxmlformats.org/presentationml/2006/ole">
                <p:oleObj spid="_x0000_s4102" name="Graph" r:id="rId8" imgW="3248640" imgH="2496960" progId="Origin50.Graph">
                  <p:embed/>
                </p:oleObj>
              </a:graphicData>
            </a:graphic>
          </p:graphicFrame>
        </p:grpSp>
        <p:sp>
          <p:nvSpPr>
            <p:cNvPr id="4257" name="Line 244"/>
            <p:cNvSpPr>
              <a:spLocks noChangeShapeType="1"/>
            </p:cNvSpPr>
            <p:nvPr/>
          </p:nvSpPr>
          <p:spPr bwMode="auto">
            <a:xfrm rot="5400000">
              <a:off x="1180" y="2265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58" name="Line 245"/>
            <p:cNvSpPr>
              <a:spLocks noChangeShapeType="1"/>
            </p:cNvSpPr>
            <p:nvPr/>
          </p:nvSpPr>
          <p:spPr bwMode="auto">
            <a:xfrm rot="5400000">
              <a:off x="1180" y="2577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59" name="Line 246"/>
            <p:cNvSpPr>
              <a:spLocks noChangeShapeType="1"/>
            </p:cNvSpPr>
            <p:nvPr/>
          </p:nvSpPr>
          <p:spPr bwMode="auto">
            <a:xfrm rot="5400000">
              <a:off x="163" y="3283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60" name="Line 247"/>
            <p:cNvSpPr>
              <a:spLocks noChangeShapeType="1"/>
            </p:cNvSpPr>
            <p:nvPr/>
          </p:nvSpPr>
          <p:spPr bwMode="auto">
            <a:xfrm>
              <a:off x="437" y="3263"/>
              <a:ext cx="501" cy="1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61" name="Line 248"/>
            <p:cNvSpPr>
              <a:spLocks noChangeShapeType="1"/>
            </p:cNvSpPr>
            <p:nvPr/>
          </p:nvSpPr>
          <p:spPr bwMode="auto">
            <a:xfrm flipH="1" flipV="1">
              <a:off x="677" y="3137"/>
              <a:ext cx="912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62" name="Line 249"/>
            <p:cNvSpPr>
              <a:spLocks noChangeShapeType="1"/>
            </p:cNvSpPr>
            <p:nvPr/>
          </p:nvSpPr>
          <p:spPr bwMode="auto">
            <a:xfrm>
              <a:off x="319" y="3317"/>
              <a:ext cx="355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63" name="Line 250"/>
            <p:cNvSpPr>
              <a:spLocks noChangeShapeType="1"/>
            </p:cNvSpPr>
            <p:nvPr/>
          </p:nvSpPr>
          <p:spPr bwMode="auto">
            <a:xfrm>
              <a:off x="2041" y="3121"/>
              <a:ext cx="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64" name="Text Box 251"/>
            <p:cNvSpPr txBox="1">
              <a:spLocks noChangeArrowheads="1"/>
            </p:cNvSpPr>
            <p:nvPr/>
          </p:nvSpPr>
          <p:spPr bwMode="auto">
            <a:xfrm>
              <a:off x="746" y="293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65" name="Text Box 252"/>
            <p:cNvSpPr txBox="1">
              <a:spLocks noChangeArrowheads="1"/>
            </p:cNvSpPr>
            <p:nvPr/>
          </p:nvSpPr>
          <p:spPr bwMode="auto">
            <a:xfrm rot="10800000">
              <a:off x="448" y="3276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66" name="Text Box 253"/>
            <p:cNvSpPr txBox="1">
              <a:spLocks noChangeArrowheads="1"/>
            </p:cNvSpPr>
            <p:nvPr/>
          </p:nvSpPr>
          <p:spPr bwMode="auto">
            <a:xfrm rot="10800000">
              <a:off x="665" y="3276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67" name="Text Box 254"/>
            <p:cNvSpPr txBox="1">
              <a:spLocks noChangeArrowheads="1"/>
            </p:cNvSpPr>
            <p:nvPr/>
          </p:nvSpPr>
          <p:spPr bwMode="auto">
            <a:xfrm rot="10800000">
              <a:off x="256" y="3209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68" name="Text Box 255"/>
            <p:cNvSpPr txBox="1">
              <a:spLocks noChangeArrowheads="1"/>
            </p:cNvSpPr>
            <p:nvPr/>
          </p:nvSpPr>
          <p:spPr bwMode="auto">
            <a:xfrm rot="10800000">
              <a:off x="201" y="318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69" name="Text Box 256"/>
            <p:cNvSpPr txBox="1">
              <a:spLocks noChangeArrowheads="1"/>
            </p:cNvSpPr>
            <p:nvPr/>
          </p:nvSpPr>
          <p:spPr bwMode="auto">
            <a:xfrm rot="10800000">
              <a:off x="167" y="309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70" name="Text Box 257"/>
            <p:cNvSpPr txBox="1">
              <a:spLocks noChangeArrowheads="1"/>
            </p:cNvSpPr>
            <p:nvPr/>
          </p:nvSpPr>
          <p:spPr bwMode="auto">
            <a:xfrm rot="10800000">
              <a:off x="167" y="2989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71" name="Text Box 258"/>
            <p:cNvSpPr txBox="1">
              <a:spLocks noChangeArrowheads="1"/>
            </p:cNvSpPr>
            <p:nvPr/>
          </p:nvSpPr>
          <p:spPr bwMode="auto">
            <a:xfrm rot="10800000">
              <a:off x="165" y="2881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72" name="Text Box 259"/>
            <p:cNvSpPr txBox="1">
              <a:spLocks noChangeArrowheads="1"/>
            </p:cNvSpPr>
            <p:nvPr/>
          </p:nvSpPr>
          <p:spPr bwMode="auto">
            <a:xfrm rot="10800000">
              <a:off x="227" y="2740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73" name="Line 260"/>
            <p:cNvSpPr>
              <a:spLocks noChangeShapeType="1"/>
            </p:cNvSpPr>
            <p:nvPr/>
          </p:nvSpPr>
          <p:spPr bwMode="auto">
            <a:xfrm flipH="1">
              <a:off x="354" y="3383"/>
              <a:ext cx="89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74" name="Line 261"/>
            <p:cNvSpPr>
              <a:spLocks noChangeShapeType="1"/>
            </p:cNvSpPr>
            <p:nvPr/>
          </p:nvSpPr>
          <p:spPr bwMode="auto">
            <a:xfrm rot="144359" flipH="1" flipV="1">
              <a:off x="1349" y="3259"/>
              <a:ext cx="575" cy="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75" name="Text Box 262"/>
            <p:cNvSpPr txBox="1">
              <a:spLocks noChangeArrowheads="1"/>
            </p:cNvSpPr>
            <p:nvPr/>
          </p:nvSpPr>
          <p:spPr bwMode="auto">
            <a:xfrm>
              <a:off x="1950" y="2946"/>
              <a:ext cx="179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76" name="Text Box 263"/>
            <p:cNvSpPr txBox="1">
              <a:spLocks noChangeArrowheads="1"/>
            </p:cNvSpPr>
            <p:nvPr/>
          </p:nvSpPr>
          <p:spPr bwMode="auto">
            <a:xfrm>
              <a:off x="2047" y="3040"/>
              <a:ext cx="179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77" name="Text Box 264"/>
            <p:cNvSpPr txBox="1">
              <a:spLocks noChangeArrowheads="1"/>
            </p:cNvSpPr>
            <p:nvPr/>
          </p:nvSpPr>
          <p:spPr bwMode="auto">
            <a:xfrm>
              <a:off x="2041" y="3206"/>
              <a:ext cx="178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78" name="Text Box 265"/>
            <p:cNvSpPr txBox="1">
              <a:spLocks noChangeArrowheads="1"/>
            </p:cNvSpPr>
            <p:nvPr/>
          </p:nvSpPr>
          <p:spPr bwMode="auto">
            <a:xfrm>
              <a:off x="1898" y="3349"/>
              <a:ext cx="178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79" name="Text Box 266"/>
            <p:cNvSpPr txBox="1">
              <a:spLocks noChangeArrowheads="1"/>
            </p:cNvSpPr>
            <p:nvPr/>
          </p:nvSpPr>
          <p:spPr bwMode="auto">
            <a:xfrm>
              <a:off x="909" y="2936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80" name="Text Box 267"/>
            <p:cNvSpPr txBox="1">
              <a:spLocks noChangeArrowheads="1"/>
            </p:cNvSpPr>
            <p:nvPr/>
          </p:nvSpPr>
          <p:spPr bwMode="auto">
            <a:xfrm>
              <a:off x="1437" y="3368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81" name="Text Box 268"/>
            <p:cNvSpPr txBox="1">
              <a:spLocks noChangeArrowheads="1"/>
            </p:cNvSpPr>
            <p:nvPr/>
          </p:nvSpPr>
          <p:spPr bwMode="auto">
            <a:xfrm>
              <a:off x="1341" y="3368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grpSp>
          <p:nvGrpSpPr>
            <p:cNvPr id="4282" name="Group 269"/>
            <p:cNvGrpSpPr>
              <a:grpSpLocks/>
            </p:cNvGrpSpPr>
            <p:nvPr/>
          </p:nvGrpSpPr>
          <p:grpSpPr bwMode="auto">
            <a:xfrm>
              <a:off x="3120" y="2736"/>
              <a:ext cx="2047" cy="901"/>
              <a:chOff x="3120" y="1680"/>
              <a:chExt cx="2047" cy="1573"/>
            </a:xfrm>
          </p:grpSpPr>
          <p:sp>
            <p:nvSpPr>
              <p:cNvPr id="4314" name="Oval 270"/>
              <p:cNvSpPr>
                <a:spLocks noChangeArrowheads="1"/>
              </p:cNvSpPr>
              <p:nvPr/>
            </p:nvSpPr>
            <p:spPr bwMode="auto">
              <a:xfrm>
                <a:off x="3888" y="24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aphicFrame>
            <p:nvGraphicFramePr>
              <p:cNvPr id="4101" name="Object 6"/>
              <p:cNvGraphicFramePr>
                <a:graphicFrameLocks noChangeAspect="1"/>
              </p:cNvGraphicFramePr>
              <p:nvPr/>
            </p:nvGraphicFramePr>
            <p:xfrm>
              <a:off x="3120" y="1680"/>
              <a:ext cx="2047" cy="1573"/>
            </p:xfrm>
            <a:graphic>
              <a:graphicData uri="http://schemas.openxmlformats.org/presentationml/2006/ole">
                <p:oleObj spid="_x0000_s4101" name="Graph" r:id="rId9" imgW="3248640" imgH="2496960" progId="Origin50.Graph">
                  <p:embed/>
                </p:oleObj>
              </a:graphicData>
            </a:graphic>
          </p:graphicFrame>
        </p:grpSp>
        <p:grpSp>
          <p:nvGrpSpPr>
            <p:cNvPr id="4283" name="Group 272"/>
            <p:cNvGrpSpPr>
              <a:grpSpLocks/>
            </p:cNvGrpSpPr>
            <p:nvPr/>
          </p:nvGrpSpPr>
          <p:grpSpPr bwMode="auto">
            <a:xfrm>
              <a:off x="3120" y="3408"/>
              <a:ext cx="2047" cy="912"/>
              <a:chOff x="3120" y="1680"/>
              <a:chExt cx="2047" cy="1573"/>
            </a:xfrm>
          </p:grpSpPr>
          <p:sp>
            <p:nvSpPr>
              <p:cNvPr id="4313" name="Oval 273"/>
              <p:cNvSpPr>
                <a:spLocks noChangeArrowheads="1"/>
              </p:cNvSpPr>
              <p:nvPr/>
            </p:nvSpPr>
            <p:spPr bwMode="auto">
              <a:xfrm>
                <a:off x="3888" y="2577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aphicFrame>
            <p:nvGraphicFramePr>
              <p:cNvPr id="4100" name="Object 7"/>
              <p:cNvGraphicFramePr>
                <a:graphicFrameLocks noChangeAspect="1"/>
              </p:cNvGraphicFramePr>
              <p:nvPr/>
            </p:nvGraphicFramePr>
            <p:xfrm>
              <a:off x="3120" y="1680"/>
              <a:ext cx="2047" cy="1573"/>
            </p:xfrm>
            <a:graphic>
              <a:graphicData uri="http://schemas.openxmlformats.org/presentationml/2006/ole">
                <p:oleObj spid="_x0000_s4100" name="Graph" r:id="rId10" imgW="3248640" imgH="2496960" progId="Origin50.Graph">
                  <p:embed/>
                </p:oleObj>
              </a:graphicData>
            </a:graphic>
          </p:graphicFrame>
        </p:grpSp>
        <p:sp>
          <p:nvSpPr>
            <p:cNvPr id="4284" name="Line 275"/>
            <p:cNvSpPr>
              <a:spLocks noChangeShapeType="1"/>
            </p:cNvSpPr>
            <p:nvPr/>
          </p:nvSpPr>
          <p:spPr bwMode="auto">
            <a:xfrm rot="5400000">
              <a:off x="1204" y="2938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85" name="Line 276"/>
            <p:cNvSpPr>
              <a:spLocks noChangeShapeType="1"/>
            </p:cNvSpPr>
            <p:nvPr/>
          </p:nvSpPr>
          <p:spPr bwMode="auto">
            <a:xfrm rot="5400000">
              <a:off x="1204" y="3250"/>
              <a:ext cx="1" cy="1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86" name="Line 277"/>
            <p:cNvSpPr>
              <a:spLocks noChangeShapeType="1"/>
            </p:cNvSpPr>
            <p:nvPr/>
          </p:nvSpPr>
          <p:spPr bwMode="auto">
            <a:xfrm rot="5400000">
              <a:off x="187" y="3956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87" name="Line 278"/>
            <p:cNvSpPr>
              <a:spLocks noChangeShapeType="1"/>
            </p:cNvSpPr>
            <p:nvPr/>
          </p:nvSpPr>
          <p:spPr bwMode="auto">
            <a:xfrm>
              <a:off x="775" y="3953"/>
              <a:ext cx="859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88" name="Line 279"/>
            <p:cNvSpPr>
              <a:spLocks noChangeShapeType="1"/>
            </p:cNvSpPr>
            <p:nvPr/>
          </p:nvSpPr>
          <p:spPr bwMode="auto">
            <a:xfrm flipH="1" flipV="1">
              <a:off x="1692" y="3798"/>
              <a:ext cx="373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89" name="Line 280"/>
            <p:cNvSpPr>
              <a:spLocks noChangeShapeType="1"/>
            </p:cNvSpPr>
            <p:nvPr/>
          </p:nvSpPr>
          <p:spPr bwMode="auto">
            <a:xfrm>
              <a:off x="343" y="3990"/>
              <a:ext cx="355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90" name="Line 281"/>
            <p:cNvSpPr>
              <a:spLocks noChangeShapeType="1"/>
            </p:cNvSpPr>
            <p:nvPr/>
          </p:nvSpPr>
          <p:spPr bwMode="auto">
            <a:xfrm>
              <a:off x="2065" y="3794"/>
              <a:ext cx="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91" name="Text Box 282"/>
            <p:cNvSpPr txBox="1">
              <a:spLocks noChangeArrowheads="1"/>
            </p:cNvSpPr>
            <p:nvPr/>
          </p:nvSpPr>
          <p:spPr bwMode="auto">
            <a:xfrm>
              <a:off x="1777" y="361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92" name="Text Box 283"/>
            <p:cNvSpPr txBox="1">
              <a:spLocks noChangeArrowheads="1"/>
            </p:cNvSpPr>
            <p:nvPr/>
          </p:nvSpPr>
          <p:spPr bwMode="auto">
            <a:xfrm>
              <a:off x="1990" y="3705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93" name="Text Box 284"/>
            <p:cNvSpPr txBox="1">
              <a:spLocks noChangeArrowheads="1"/>
            </p:cNvSpPr>
            <p:nvPr/>
          </p:nvSpPr>
          <p:spPr bwMode="auto">
            <a:xfrm>
              <a:off x="1652" y="3619"/>
              <a:ext cx="178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/>
                <a:t>-</a:t>
              </a:r>
              <a:endParaRPr lang="es-ES" sz="2000"/>
            </a:p>
          </p:txBody>
        </p:sp>
        <p:sp>
          <p:nvSpPr>
            <p:cNvPr id="4294" name="Text Box 285"/>
            <p:cNvSpPr txBox="1">
              <a:spLocks noChangeArrowheads="1"/>
            </p:cNvSpPr>
            <p:nvPr/>
          </p:nvSpPr>
          <p:spPr bwMode="auto">
            <a:xfrm>
              <a:off x="2018" y="3896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95" name="Text Box 286"/>
            <p:cNvSpPr txBox="1">
              <a:spLocks noChangeArrowheads="1"/>
            </p:cNvSpPr>
            <p:nvPr/>
          </p:nvSpPr>
          <p:spPr bwMode="auto">
            <a:xfrm>
              <a:off x="2046" y="3792"/>
              <a:ext cx="190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96" name="Text Box 287"/>
            <p:cNvSpPr txBox="1">
              <a:spLocks noChangeArrowheads="1"/>
            </p:cNvSpPr>
            <p:nvPr/>
          </p:nvSpPr>
          <p:spPr bwMode="auto">
            <a:xfrm rot="10800000">
              <a:off x="291" y="3949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97" name="Text Box 288"/>
            <p:cNvSpPr txBox="1">
              <a:spLocks noChangeArrowheads="1"/>
            </p:cNvSpPr>
            <p:nvPr/>
          </p:nvSpPr>
          <p:spPr bwMode="auto">
            <a:xfrm rot="10800000">
              <a:off x="193" y="3853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298" name="Text Box 289"/>
            <p:cNvSpPr txBox="1">
              <a:spLocks noChangeArrowheads="1"/>
            </p:cNvSpPr>
            <p:nvPr/>
          </p:nvSpPr>
          <p:spPr bwMode="auto">
            <a:xfrm rot="10800000">
              <a:off x="645" y="3949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299" name="Text Box 290"/>
            <p:cNvSpPr txBox="1">
              <a:spLocks noChangeArrowheads="1"/>
            </p:cNvSpPr>
            <p:nvPr/>
          </p:nvSpPr>
          <p:spPr bwMode="auto">
            <a:xfrm rot="10800000">
              <a:off x="227" y="3556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00" name="Text Box 291"/>
            <p:cNvSpPr txBox="1">
              <a:spLocks noChangeArrowheads="1"/>
            </p:cNvSpPr>
            <p:nvPr/>
          </p:nvSpPr>
          <p:spPr bwMode="auto">
            <a:xfrm rot="10800000">
              <a:off x="191" y="3652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01" name="Text Box 292"/>
            <p:cNvSpPr txBox="1">
              <a:spLocks noChangeArrowheads="1"/>
            </p:cNvSpPr>
            <p:nvPr/>
          </p:nvSpPr>
          <p:spPr bwMode="auto">
            <a:xfrm rot="10800000">
              <a:off x="164" y="3773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302" name="Line 293"/>
            <p:cNvSpPr>
              <a:spLocks noChangeShapeType="1"/>
            </p:cNvSpPr>
            <p:nvPr/>
          </p:nvSpPr>
          <p:spPr bwMode="auto">
            <a:xfrm flipH="1">
              <a:off x="378" y="4056"/>
              <a:ext cx="8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303" name="Line 294"/>
            <p:cNvSpPr>
              <a:spLocks noChangeShapeType="1"/>
            </p:cNvSpPr>
            <p:nvPr/>
          </p:nvSpPr>
          <p:spPr bwMode="auto">
            <a:xfrm rot="144359" flipH="1">
              <a:off x="1923" y="3833"/>
              <a:ext cx="88" cy="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304" name="Text Box 295"/>
            <p:cNvSpPr txBox="1">
              <a:spLocks noChangeArrowheads="1"/>
            </p:cNvSpPr>
            <p:nvPr/>
          </p:nvSpPr>
          <p:spPr bwMode="auto">
            <a:xfrm>
              <a:off x="2018" y="3993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305" name="Text Box 296"/>
            <p:cNvSpPr txBox="1">
              <a:spLocks noChangeArrowheads="1"/>
            </p:cNvSpPr>
            <p:nvPr/>
          </p:nvSpPr>
          <p:spPr bwMode="auto">
            <a:xfrm>
              <a:off x="1893" y="4041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306" name="Text Box 297"/>
            <p:cNvSpPr txBox="1">
              <a:spLocks noChangeArrowheads="1"/>
            </p:cNvSpPr>
            <p:nvPr/>
          </p:nvSpPr>
          <p:spPr bwMode="auto">
            <a:xfrm>
              <a:off x="1921" y="3636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07" name="Text Box 298"/>
            <p:cNvSpPr txBox="1">
              <a:spLocks noChangeArrowheads="1"/>
            </p:cNvSpPr>
            <p:nvPr/>
          </p:nvSpPr>
          <p:spPr bwMode="auto">
            <a:xfrm rot="10800000">
              <a:off x="502" y="394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08" name="Text Box 299"/>
            <p:cNvSpPr txBox="1">
              <a:spLocks noChangeArrowheads="1"/>
            </p:cNvSpPr>
            <p:nvPr/>
          </p:nvSpPr>
          <p:spPr bwMode="auto">
            <a:xfrm rot="10800000">
              <a:off x="324" y="3461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09" name="Text Box 300"/>
            <p:cNvSpPr txBox="1">
              <a:spLocks noChangeArrowheads="1"/>
            </p:cNvSpPr>
            <p:nvPr/>
          </p:nvSpPr>
          <p:spPr bwMode="auto">
            <a:xfrm flipV="1">
              <a:off x="2044" y="965"/>
              <a:ext cx="202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10" name="Text Box 301"/>
            <p:cNvSpPr txBox="1">
              <a:spLocks noChangeArrowheads="1"/>
            </p:cNvSpPr>
            <p:nvPr/>
          </p:nvSpPr>
          <p:spPr bwMode="auto">
            <a:xfrm flipV="1">
              <a:off x="2084" y="1145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+</a:t>
              </a:r>
              <a:endParaRPr lang="es-ES" sz="1800"/>
            </a:p>
          </p:txBody>
        </p:sp>
        <p:sp>
          <p:nvSpPr>
            <p:cNvPr id="4311" name="Text Box 302"/>
            <p:cNvSpPr txBox="1">
              <a:spLocks noChangeArrowheads="1"/>
            </p:cNvSpPr>
            <p:nvPr/>
          </p:nvSpPr>
          <p:spPr bwMode="auto">
            <a:xfrm>
              <a:off x="118" y="1257"/>
              <a:ext cx="17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  <p:sp>
          <p:nvSpPr>
            <p:cNvPr id="4312" name="Text Box 303"/>
            <p:cNvSpPr txBox="1">
              <a:spLocks noChangeArrowheads="1"/>
            </p:cNvSpPr>
            <p:nvPr/>
          </p:nvSpPr>
          <p:spPr bwMode="auto">
            <a:xfrm>
              <a:off x="116" y="912"/>
              <a:ext cx="179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/>
                <a:t>-</a:t>
              </a:r>
              <a:endParaRPr lang="es-ES" sz="1800"/>
            </a:p>
          </p:txBody>
        </p:sp>
      </p:grpSp>
      <p:grpSp>
        <p:nvGrpSpPr>
          <p:cNvPr id="12" name="Group 343"/>
          <p:cNvGrpSpPr>
            <a:grpSpLocks/>
          </p:cNvGrpSpPr>
          <p:nvPr/>
        </p:nvGrpSpPr>
        <p:grpSpPr bwMode="auto">
          <a:xfrm>
            <a:off x="250825" y="2205038"/>
            <a:ext cx="3168650" cy="1152525"/>
            <a:chOff x="158" y="1389"/>
            <a:chExt cx="1996" cy="726"/>
          </a:xfrm>
        </p:grpSpPr>
        <p:sp>
          <p:nvSpPr>
            <p:cNvPr id="4156" name="Rectangle 305"/>
            <p:cNvSpPr>
              <a:spLocks noChangeArrowheads="1"/>
            </p:cNvSpPr>
            <p:nvPr/>
          </p:nvSpPr>
          <p:spPr bwMode="auto">
            <a:xfrm>
              <a:off x="158" y="1389"/>
              <a:ext cx="1996" cy="72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57" name="Rectangle 306"/>
            <p:cNvSpPr>
              <a:spLocks noChangeArrowheads="1"/>
            </p:cNvSpPr>
            <p:nvPr/>
          </p:nvSpPr>
          <p:spPr bwMode="auto">
            <a:xfrm>
              <a:off x="158" y="1661"/>
              <a:ext cx="199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58" name="Line 307"/>
            <p:cNvSpPr>
              <a:spLocks noChangeShapeType="1"/>
            </p:cNvSpPr>
            <p:nvPr/>
          </p:nvSpPr>
          <p:spPr bwMode="auto">
            <a:xfrm>
              <a:off x="748" y="175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59" name="AutoShape 308"/>
            <p:cNvSpPr>
              <a:spLocks noChangeArrowheads="1"/>
            </p:cNvSpPr>
            <p:nvPr/>
          </p:nvSpPr>
          <p:spPr bwMode="auto">
            <a:xfrm>
              <a:off x="671" y="1842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0" name="AutoShape 309"/>
            <p:cNvSpPr>
              <a:spLocks noChangeArrowheads="1"/>
            </p:cNvSpPr>
            <p:nvPr/>
          </p:nvSpPr>
          <p:spPr bwMode="auto">
            <a:xfrm>
              <a:off x="1170" y="1842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1" name="AutoShape 310"/>
            <p:cNvSpPr>
              <a:spLocks noChangeArrowheads="1"/>
            </p:cNvSpPr>
            <p:nvPr/>
          </p:nvSpPr>
          <p:spPr bwMode="auto">
            <a:xfrm>
              <a:off x="1669" y="1842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2" name="AutoShape 311"/>
            <p:cNvSpPr>
              <a:spLocks noChangeArrowheads="1"/>
            </p:cNvSpPr>
            <p:nvPr/>
          </p:nvSpPr>
          <p:spPr bwMode="auto">
            <a:xfrm>
              <a:off x="158" y="1842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3" name="AutoShape 312"/>
            <p:cNvSpPr>
              <a:spLocks noChangeArrowheads="1"/>
            </p:cNvSpPr>
            <p:nvPr/>
          </p:nvSpPr>
          <p:spPr bwMode="auto">
            <a:xfrm>
              <a:off x="158" y="1389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4" name="AutoShape 313"/>
            <p:cNvSpPr>
              <a:spLocks noChangeArrowheads="1"/>
            </p:cNvSpPr>
            <p:nvPr/>
          </p:nvSpPr>
          <p:spPr bwMode="auto">
            <a:xfrm>
              <a:off x="671" y="1389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5" name="AutoShape 314"/>
            <p:cNvSpPr>
              <a:spLocks noChangeArrowheads="1"/>
            </p:cNvSpPr>
            <p:nvPr/>
          </p:nvSpPr>
          <p:spPr bwMode="auto">
            <a:xfrm>
              <a:off x="1170" y="1389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6" name="AutoShape 315"/>
            <p:cNvSpPr>
              <a:spLocks noChangeArrowheads="1"/>
            </p:cNvSpPr>
            <p:nvPr/>
          </p:nvSpPr>
          <p:spPr bwMode="auto">
            <a:xfrm>
              <a:off x="1669" y="1389"/>
              <a:ext cx="485" cy="273"/>
            </a:xfrm>
            <a:prstGeom prst="hexagon">
              <a:avLst>
                <a:gd name="adj" fmla="val 44414"/>
                <a:gd name="vf" fmla="val 115470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7" name="Line 316"/>
            <p:cNvSpPr>
              <a:spLocks noChangeShapeType="1"/>
            </p:cNvSpPr>
            <p:nvPr/>
          </p:nvSpPr>
          <p:spPr bwMode="auto">
            <a:xfrm>
              <a:off x="431" y="193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68" name="Line 317"/>
            <p:cNvSpPr>
              <a:spLocks noChangeShapeType="1"/>
            </p:cNvSpPr>
            <p:nvPr/>
          </p:nvSpPr>
          <p:spPr bwMode="auto">
            <a:xfrm>
              <a:off x="1429" y="193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69" name="Line 318"/>
            <p:cNvSpPr>
              <a:spLocks noChangeShapeType="1"/>
            </p:cNvSpPr>
            <p:nvPr/>
          </p:nvSpPr>
          <p:spPr bwMode="auto">
            <a:xfrm>
              <a:off x="930" y="148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0" name="Line 319"/>
            <p:cNvSpPr>
              <a:spLocks noChangeShapeType="1"/>
            </p:cNvSpPr>
            <p:nvPr/>
          </p:nvSpPr>
          <p:spPr bwMode="auto">
            <a:xfrm>
              <a:off x="1927" y="148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1" name="Line 320"/>
            <p:cNvSpPr>
              <a:spLocks noChangeShapeType="1"/>
            </p:cNvSpPr>
            <p:nvPr/>
          </p:nvSpPr>
          <p:spPr bwMode="auto">
            <a:xfrm flipV="1">
              <a:off x="884" y="18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2" name="Line 321"/>
            <p:cNvSpPr>
              <a:spLocks noChangeShapeType="1"/>
            </p:cNvSpPr>
            <p:nvPr/>
          </p:nvSpPr>
          <p:spPr bwMode="auto">
            <a:xfrm flipV="1">
              <a:off x="1927" y="18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3" name="Line 322"/>
            <p:cNvSpPr>
              <a:spLocks noChangeShapeType="1"/>
            </p:cNvSpPr>
            <p:nvPr/>
          </p:nvSpPr>
          <p:spPr bwMode="auto">
            <a:xfrm flipV="1">
              <a:off x="1383" y="143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4" name="Line 323"/>
            <p:cNvSpPr>
              <a:spLocks noChangeShapeType="1"/>
            </p:cNvSpPr>
            <p:nvPr/>
          </p:nvSpPr>
          <p:spPr bwMode="auto">
            <a:xfrm flipV="1">
              <a:off x="385" y="143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5" name="Line 324"/>
            <p:cNvSpPr>
              <a:spLocks noChangeShapeType="1"/>
            </p:cNvSpPr>
            <p:nvPr/>
          </p:nvSpPr>
          <p:spPr bwMode="auto">
            <a:xfrm flipH="1">
              <a:off x="567" y="16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6" name="Line 325"/>
            <p:cNvSpPr>
              <a:spLocks noChangeShapeType="1"/>
            </p:cNvSpPr>
            <p:nvPr/>
          </p:nvSpPr>
          <p:spPr bwMode="auto">
            <a:xfrm flipH="1">
              <a:off x="1610" y="16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7" name="Line 326"/>
            <p:cNvSpPr>
              <a:spLocks noChangeShapeType="1"/>
            </p:cNvSpPr>
            <p:nvPr/>
          </p:nvSpPr>
          <p:spPr bwMode="auto">
            <a:xfrm flipH="1">
              <a:off x="1111" y="2069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8" name="Line 327"/>
            <p:cNvSpPr>
              <a:spLocks noChangeShapeType="1"/>
            </p:cNvSpPr>
            <p:nvPr/>
          </p:nvSpPr>
          <p:spPr bwMode="auto">
            <a:xfrm>
              <a:off x="612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79" name="Line 328"/>
            <p:cNvSpPr>
              <a:spLocks noChangeShapeType="1"/>
            </p:cNvSpPr>
            <p:nvPr/>
          </p:nvSpPr>
          <p:spPr bwMode="auto">
            <a:xfrm>
              <a:off x="1610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0" name="Line 329"/>
            <p:cNvSpPr>
              <a:spLocks noChangeShapeType="1"/>
            </p:cNvSpPr>
            <p:nvPr/>
          </p:nvSpPr>
          <p:spPr bwMode="auto">
            <a:xfrm>
              <a:off x="1111" y="1888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1" name="Line 330"/>
            <p:cNvSpPr>
              <a:spLocks noChangeShapeType="1"/>
            </p:cNvSpPr>
            <p:nvPr/>
          </p:nvSpPr>
          <p:spPr bwMode="auto">
            <a:xfrm>
              <a:off x="1111" y="161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2" name="Line 331"/>
            <p:cNvSpPr>
              <a:spLocks noChangeShapeType="1"/>
            </p:cNvSpPr>
            <p:nvPr/>
          </p:nvSpPr>
          <p:spPr bwMode="auto">
            <a:xfrm flipH="1">
              <a:off x="1611" y="1888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3" name="Line 332"/>
            <p:cNvSpPr>
              <a:spLocks noChangeShapeType="1"/>
            </p:cNvSpPr>
            <p:nvPr/>
          </p:nvSpPr>
          <p:spPr bwMode="auto">
            <a:xfrm flipH="1">
              <a:off x="612" y="1888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4" name="Line 333"/>
            <p:cNvSpPr>
              <a:spLocks noChangeShapeType="1"/>
            </p:cNvSpPr>
            <p:nvPr/>
          </p:nvSpPr>
          <p:spPr bwMode="auto">
            <a:xfrm flipH="1">
              <a:off x="1111" y="143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5" name="Line 334"/>
            <p:cNvSpPr>
              <a:spLocks noChangeShapeType="1"/>
            </p:cNvSpPr>
            <p:nvPr/>
          </p:nvSpPr>
          <p:spPr bwMode="auto">
            <a:xfrm>
              <a:off x="1610" y="143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86" name="Line 335"/>
            <p:cNvSpPr>
              <a:spLocks noChangeShapeType="1"/>
            </p:cNvSpPr>
            <p:nvPr/>
          </p:nvSpPr>
          <p:spPr bwMode="auto">
            <a:xfrm>
              <a:off x="612" y="143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78" name="Line 341"/>
          <p:cNvSpPr>
            <a:spLocks noChangeShapeType="1"/>
          </p:cNvSpPr>
          <p:nvPr/>
        </p:nvSpPr>
        <p:spPr bwMode="auto">
          <a:xfrm flipH="1">
            <a:off x="3059113" y="836613"/>
            <a:ext cx="865187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79" name="Text Box 342"/>
          <p:cNvSpPr txBox="1">
            <a:spLocks noChangeArrowheads="1"/>
          </p:cNvSpPr>
          <p:nvPr/>
        </p:nvSpPr>
        <p:spPr bwMode="auto">
          <a:xfrm>
            <a:off x="4140200" y="404813"/>
            <a:ext cx="3892550" cy="731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_tradnl" sz="1800"/>
              <a:t>Yu. </a:t>
            </a:r>
            <a:r>
              <a:rPr lang="en-US" sz="1800"/>
              <a:t>Kabanov, A. Zhukov, et al, </a:t>
            </a:r>
          </a:p>
          <a:p>
            <a:r>
              <a:rPr lang="es-ES_tradnl" sz="1800"/>
              <a:t>Appl. </a:t>
            </a:r>
            <a:r>
              <a:rPr lang="en-US" sz="1800"/>
              <a:t>Phys. Lett.   87 (2005) p142507</a:t>
            </a:r>
            <a:r>
              <a:rPr lang="en-US"/>
              <a:t>  </a:t>
            </a:r>
            <a:r>
              <a:rPr lang="es-ES"/>
              <a:t> </a:t>
            </a:r>
          </a:p>
        </p:txBody>
      </p:sp>
      <p:grpSp>
        <p:nvGrpSpPr>
          <p:cNvPr id="13" name="Group 348"/>
          <p:cNvGrpSpPr>
            <a:grpSpLocks/>
          </p:cNvGrpSpPr>
          <p:nvPr/>
        </p:nvGrpSpPr>
        <p:grpSpPr bwMode="auto">
          <a:xfrm>
            <a:off x="250825" y="2636838"/>
            <a:ext cx="411163" cy="266700"/>
            <a:chOff x="158" y="1661"/>
            <a:chExt cx="259" cy="168"/>
          </a:xfrm>
        </p:grpSpPr>
        <p:sp>
          <p:nvSpPr>
            <p:cNvPr id="4154" name="AutoShape 344"/>
            <p:cNvSpPr>
              <a:spLocks noChangeArrowheads="1"/>
            </p:cNvSpPr>
            <p:nvPr/>
          </p:nvSpPr>
          <p:spPr bwMode="auto">
            <a:xfrm>
              <a:off x="158" y="1661"/>
              <a:ext cx="259" cy="1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55" name="Line 346"/>
            <p:cNvSpPr>
              <a:spLocks noChangeShapeType="1"/>
            </p:cNvSpPr>
            <p:nvPr/>
          </p:nvSpPr>
          <p:spPr bwMode="auto">
            <a:xfrm flipH="1">
              <a:off x="204" y="1752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4" name="Group 349"/>
          <p:cNvGrpSpPr>
            <a:grpSpLocks/>
          </p:cNvGrpSpPr>
          <p:nvPr/>
        </p:nvGrpSpPr>
        <p:grpSpPr bwMode="auto">
          <a:xfrm>
            <a:off x="2987675" y="2636838"/>
            <a:ext cx="411163" cy="266700"/>
            <a:chOff x="1882" y="1661"/>
            <a:chExt cx="259" cy="168"/>
          </a:xfrm>
        </p:grpSpPr>
        <p:sp>
          <p:nvSpPr>
            <p:cNvPr id="4152" name="AutoShape 345"/>
            <p:cNvSpPr>
              <a:spLocks noChangeArrowheads="1"/>
            </p:cNvSpPr>
            <p:nvPr/>
          </p:nvSpPr>
          <p:spPr bwMode="auto">
            <a:xfrm rot="10800000">
              <a:off x="1882" y="1661"/>
              <a:ext cx="259" cy="1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53" name="Line 347"/>
            <p:cNvSpPr>
              <a:spLocks noChangeShapeType="1"/>
            </p:cNvSpPr>
            <p:nvPr/>
          </p:nvSpPr>
          <p:spPr bwMode="auto">
            <a:xfrm flipH="1">
              <a:off x="2064" y="1706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17" name="Text Box 358"/>
          <p:cNvSpPr txBox="1">
            <a:spLocks noChangeArrowheads="1"/>
          </p:cNvSpPr>
          <p:nvPr/>
        </p:nvSpPr>
        <p:spPr bwMode="auto">
          <a:xfrm>
            <a:off x="676275" y="6019800"/>
            <a:ext cx="4343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4118" name="Text Box 359"/>
          <p:cNvSpPr txBox="1">
            <a:spLocks noChangeArrowheads="1"/>
          </p:cNvSpPr>
          <p:nvPr/>
        </p:nvSpPr>
        <p:spPr bwMode="auto">
          <a:xfrm>
            <a:off x="1438275" y="6400800"/>
            <a:ext cx="175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grpSp>
        <p:nvGrpSpPr>
          <p:cNvPr id="15" name="Group 438"/>
          <p:cNvGrpSpPr>
            <a:grpSpLocks noChangeAspect="1"/>
          </p:cNvGrpSpPr>
          <p:nvPr/>
        </p:nvGrpSpPr>
        <p:grpSpPr bwMode="auto">
          <a:xfrm flipV="1">
            <a:off x="4859338" y="5157788"/>
            <a:ext cx="3744912" cy="604837"/>
            <a:chOff x="432" y="1824"/>
            <a:chExt cx="5088" cy="624"/>
          </a:xfrm>
        </p:grpSpPr>
        <p:sp>
          <p:nvSpPr>
            <p:cNvPr id="4148" name="AutoShape 439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9" name="AutoShape 440"/>
            <p:cNvSpPr>
              <a:spLocks noChangeAspect="1" noChangeArrowheads="1"/>
            </p:cNvSpPr>
            <p:nvPr/>
          </p:nvSpPr>
          <p:spPr bwMode="auto">
            <a:xfrm rot="-5400000">
              <a:off x="2376" y="-120"/>
              <a:ext cx="624" cy="4512"/>
            </a:xfrm>
            <a:prstGeom prst="can">
              <a:avLst>
                <a:gd name="adj" fmla="val 100628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50" name="Line 441"/>
            <p:cNvSpPr>
              <a:spLocks noChangeAspect="1" noChangeShapeType="1"/>
            </p:cNvSpPr>
            <p:nvPr/>
          </p:nvSpPr>
          <p:spPr bwMode="auto">
            <a:xfrm flipH="1">
              <a:off x="1152" y="2112"/>
              <a:ext cx="34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51" name="Line 442"/>
            <p:cNvSpPr>
              <a:spLocks noChangeAspect="1" noChangeShapeType="1"/>
            </p:cNvSpPr>
            <p:nvPr/>
          </p:nvSpPr>
          <p:spPr bwMode="auto">
            <a:xfrm>
              <a:off x="5088" y="211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443"/>
          <p:cNvGrpSpPr>
            <a:grpSpLocks noChangeAspect="1"/>
          </p:cNvGrpSpPr>
          <p:nvPr/>
        </p:nvGrpSpPr>
        <p:grpSpPr bwMode="auto">
          <a:xfrm>
            <a:off x="4859338" y="5157788"/>
            <a:ext cx="3744912" cy="647700"/>
            <a:chOff x="432" y="1824"/>
            <a:chExt cx="5088" cy="624"/>
          </a:xfrm>
        </p:grpSpPr>
        <p:sp>
          <p:nvSpPr>
            <p:cNvPr id="4144" name="AutoShape 444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5" name="AutoShape 445"/>
            <p:cNvSpPr>
              <a:spLocks noChangeAspect="1" noChangeArrowheads="1"/>
            </p:cNvSpPr>
            <p:nvPr/>
          </p:nvSpPr>
          <p:spPr bwMode="auto">
            <a:xfrm rot="-5400000">
              <a:off x="1560" y="696"/>
              <a:ext cx="624" cy="2880"/>
            </a:xfrm>
            <a:prstGeom prst="can">
              <a:avLst>
                <a:gd name="adj" fmla="val 100299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6" name="Line 446"/>
            <p:cNvSpPr>
              <a:spLocks noChangeAspect="1" noChangeShapeType="1"/>
            </p:cNvSpPr>
            <p:nvPr/>
          </p:nvSpPr>
          <p:spPr bwMode="auto">
            <a:xfrm flipH="1">
              <a:off x="1152" y="2112"/>
              <a:ext cx="187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47" name="Line 447"/>
            <p:cNvSpPr>
              <a:spLocks noChangeAspect="1" noChangeShapeType="1"/>
            </p:cNvSpPr>
            <p:nvPr/>
          </p:nvSpPr>
          <p:spPr bwMode="auto">
            <a:xfrm>
              <a:off x="3504" y="2112"/>
              <a:ext cx="1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7" name="Group 451"/>
          <p:cNvGrpSpPr>
            <a:grpSpLocks/>
          </p:cNvGrpSpPr>
          <p:nvPr/>
        </p:nvGrpSpPr>
        <p:grpSpPr bwMode="auto">
          <a:xfrm>
            <a:off x="4859338" y="5157788"/>
            <a:ext cx="3743325" cy="647700"/>
            <a:chOff x="3107" y="2931"/>
            <a:chExt cx="2322" cy="351"/>
          </a:xfrm>
        </p:grpSpPr>
        <p:sp>
          <p:nvSpPr>
            <p:cNvPr id="4140" name="AutoShape 452"/>
            <p:cNvSpPr>
              <a:spLocks noChangeAspect="1" noChangeArrowheads="1"/>
            </p:cNvSpPr>
            <p:nvPr/>
          </p:nvSpPr>
          <p:spPr bwMode="auto">
            <a:xfrm rot="-5400000">
              <a:off x="4115" y="1968"/>
              <a:ext cx="351" cy="2277"/>
            </a:xfrm>
            <a:prstGeom prst="can">
              <a:avLst>
                <a:gd name="adj" fmla="val 82081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1" name="AutoShape 453"/>
            <p:cNvSpPr>
              <a:spLocks noChangeAspect="1" noChangeArrowheads="1"/>
            </p:cNvSpPr>
            <p:nvPr/>
          </p:nvSpPr>
          <p:spPr bwMode="auto">
            <a:xfrm rot="-5400000">
              <a:off x="3211" y="2827"/>
              <a:ext cx="351" cy="559"/>
            </a:xfrm>
            <a:prstGeom prst="can">
              <a:avLst>
                <a:gd name="adj" fmla="val 79630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2" name="Line 454"/>
            <p:cNvSpPr>
              <a:spLocks noChangeAspect="1" noChangeShapeType="1"/>
            </p:cNvSpPr>
            <p:nvPr/>
          </p:nvSpPr>
          <p:spPr bwMode="auto">
            <a:xfrm>
              <a:off x="3818" y="3093"/>
              <a:ext cx="14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43" name="Line 455"/>
            <p:cNvSpPr>
              <a:spLocks noChangeAspect="1" noChangeShapeType="1"/>
            </p:cNvSpPr>
            <p:nvPr/>
          </p:nvSpPr>
          <p:spPr bwMode="auto">
            <a:xfrm flipH="1">
              <a:off x="3474" y="3093"/>
              <a:ext cx="129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463"/>
          <p:cNvGrpSpPr>
            <a:grpSpLocks/>
          </p:cNvGrpSpPr>
          <p:nvPr/>
        </p:nvGrpSpPr>
        <p:grpSpPr bwMode="auto">
          <a:xfrm>
            <a:off x="6516688" y="4025900"/>
            <a:ext cx="1295400" cy="627063"/>
            <a:chOff x="4105" y="2536"/>
            <a:chExt cx="816" cy="395"/>
          </a:xfrm>
        </p:grpSpPr>
        <p:sp>
          <p:nvSpPr>
            <p:cNvPr id="4138" name="Line 461"/>
            <p:cNvSpPr>
              <a:spLocks noChangeShapeType="1"/>
            </p:cNvSpPr>
            <p:nvPr/>
          </p:nvSpPr>
          <p:spPr bwMode="auto">
            <a:xfrm flipH="1">
              <a:off x="4105" y="2931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9" name="Text Box 462"/>
            <p:cNvSpPr txBox="1">
              <a:spLocks noChangeArrowheads="1"/>
            </p:cNvSpPr>
            <p:nvPr/>
          </p:nvSpPr>
          <p:spPr bwMode="auto">
            <a:xfrm>
              <a:off x="4455" y="2536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</p:grpSp>
      <p:graphicFrame>
        <p:nvGraphicFramePr>
          <p:cNvPr id="206" name="Object 8"/>
          <p:cNvGraphicFramePr>
            <a:graphicFrameLocks noChangeAspect="1"/>
          </p:cNvGraphicFramePr>
          <p:nvPr/>
        </p:nvGraphicFramePr>
        <p:xfrm>
          <a:off x="8001000" y="2438400"/>
          <a:ext cx="3819525" cy="2809875"/>
        </p:xfrm>
        <a:graphic>
          <a:graphicData uri="http://schemas.openxmlformats.org/presentationml/2006/ole">
            <p:oleObj spid="_x0000_s4099" name="Graph" r:id="rId11" imgW="4056278" imgH="2982163" progId="Origin50.Graph">
              <p:embed/>
            </p:oleObj>
          </a:graphicData>
        </a:graphic>
      </p:graphicFrame>
      <p:grpSp>
        <p:nvGrpSpPr>
          <p:cNvPr id="19" name="Group 159"/>
          <p:cNvGrpSpPr>
            <a:grpSpLocks/>
          </p:cNvGrpSpPr>
          <p:nvPr/>
        </p:nvGrpSpPr>
        <p:grpSpPr bwMode="auto">
          <a:xfrm>
            <a:off x="6934200" y="0"/>
            <a:ext cx="2711450" cy="2743200"/>
            <a:chOff x="3651" y="313"/>
            <a:chExt cx="1996" cy="2165"/>
          </a:xfrm>
        </p:grpSpPr>
        <p:sp>
          <p:nvSpPr>
            <p:cNvPr id="4131" name="Rectangle 76"/>
            <p:cNvSpPr>
              <a:spLocks noChangeArrowheads="1"/>
            </p:cNvSpPr>
            <p:nvPr/>
          </p:nvSpPr>
          <p:spPr bwMode="auto">
            <a:xfrm>
              <a:off x="4195" y="754"/>
              <a:ext cx="862" cy="136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32" name="Line 77"/>
            <p:cNvSpPr>
              <a:spLocks noChangeShapeType="1"/>
            </p:cNvSpPr>
            <p:nvPr/>
          </p:nvSpPr>
          <p:spPr bwMode="auto">
            <a:xfrm>
              <a:off x="3651" y="1434"/>
              <a:ext cx="19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3" name="Line 78"/>
            <p:cNvSpPr>
              <a:spLocks noChangeShapeType="1"/>
            </p:cNvSpPr>
            <p:nvPr/>
          </p:nvSpPr>
          <p:spPr bwMode="auto">
            <a:xfrm flipV="1">
              <a:off x="4649" y="482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4" name="Line 79"/>
            <p:cNvSpPr>
              <a:spLocks noChangeShapeType="1"/>
            </p:cNvSpPr>
            <p:nvPr/>
          </p:nvSpPr>
          <p:spPr bwMode="auto">
            <a:xfrm>
              <a:off x="4967" y="754"/>
              <a:ext cx="4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5" name="Line 80"/>
            <p:cNvSpPr>
              <a:spLocks noChangeShapeType="1"/>
            </p:cNvSpPr>
            <p:nvPr/>
          </p:nvSpPr>
          <p:spPr bwMode="auto">
            <a:xfrm>
              <a:off x="3833" y="2115"/>
              <a:ext cx="4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6" name="Text Box 81"/>
            <p:cNvSpPr txBox="1">
              <a:spLocks noChangeArrowheads="1"/>
            </p:cNvSpPr>
            <p:nvPr/>
          </p:nvSpPr>
          <p:spPr bwMode="auto">
            <a:xfrm>
              <a:off x="4772" y="313"/>
              <a:ext cx="28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M</a:t>
              </a:r>
            </a:p>
          </p:txBody>
        </p:sp>
        <p:sp>
          <p:nvSpPr>
            <p:cNvPr id="4137" name="Text Box 82"/>
            <p:cNvSpPr txBox="1">
              <a:spLocks noChangeArrowheads="1"/>
            </p:cNvSpPr>
            <p:nvPr/>
          </p:nvSpPr>
          <p:spPr bwMode="auto">
            <a:xfrm>
              <a:off x="5329" y="1525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</p:grpSp>
      <p:grpSp>
        <p:nvGrpSpPr>
          <p:cNvPr id="20" name="Group 186"/>
          <p:cNvGrpSpPr>
            <a:grpSpLocks/>
          </p:cNvGrpSpPr>
          <p:nvPr/>
        </p:nvGrpSpPr>
        <p:grpSpPr bwMode="auto">
          <a:xfrm>
            <a:off x="9677400" y="381000"/>
            <a:ext cx="2676525" cy="1563688"/>
            <a:chOff x="3833" y="2218"/>
            <a:chExt cx="1686" cy="985"/>
          </a:xfrm>
        </p:grpSpPr>
        <p:sp>
          <p:nvSpPr>
            <p:cNvPr id="4125" name="Line 160"/>
            <p:cNvSpPr>
              <a:spLocks noChangeShapeType="1"/>
            </p:cNvSpPr>
            <p:nvPr/>
          </p:nvSpPr>
          <p:spPr bwMode="auto">
            <a:xfrm>
              <a:off x="3833" y="2795"/>
              <a:ext cx="1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26" name="Line 161"/>
            <p:cNvSpPr>
              <a:spLocks noChangeShapeType="1"/>
            </p:cNvSpPr>
            <p:nvPr/>
          </p:nvSpPr>
          <p:spPr bwMode="auto">
            <a:xfrm flipV="1">
              <a:off x="4377" y="2432"/>
              <a:ext cx="0" cy="7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27" name="Text Box 162"/>
            <p:cNvSpPr txBox="1">
              <a:spLocks noChangeArrowheads="1"/>
            </p:cNvSpPr>
            <p:nvPr/>
          </p:nvSpPr>
          <p:spPr bwMode="auto">
            <a:xfrm>
              <a:off x="4591" y="2218"/>
              <a:ext cx="28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M</a:t>
              </a:r>
            </a:p>
          </p:txBody>
        </p:sp>
        <p:sp>
          <p:nvSpPr>
            <p:cNvPr id="4128" name="Text Box 163"/>
            <p:cNvSpPr txBox="1">
              <a:spLocks noChangeArrowheads="1"/>
            </p:cNvSpPr>
            <p:nvPr/>
          </p:nvSpPr>
          <p:spPr bwMode="auto">
            <a:xfrm>
              <a:off x="5181" y="2853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  <p:sp>
          <p:nvSpPr>
            <p:cNvPr id="4129" name="Line 164"/>
            <p:cNvSpPr>
              <a:spLocks noChangeShapeType="1"/>
            </p:cNvSpPr>
            <p:nvPr/>
          </p:nvSpPr>
          <p:spPr bwMode="auto">
            <a:xfrm>
              <a:off x="4059" y="2795"/>
              <a:ext cx="63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30" name="Rectangle 185"/>
            <p:cNvSpPr>
              <a:spLocks noChangeArrowheads="1"/>
            </p:cNvSpPr>
            <p:nvPr/>
          </p:nvSpPr>
          <p:spPr bwMode="auto">
            <a:xfrm>
              <a:off x="4967" y="2251"/>
              <a:ext cx="55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H&lt;Hs</a:t>
              </a:r>
            </a:p>
          </p:txBody>
        </p:sp>
      </p:grpSp>
      <p:pic>
        <p:nvPicPr>
          <p:cNvPr id="223" name="~PP2103.WAV">
            <a:hlinkClick r:id="" action="ppaction://media"/>
          </p:cNvPr>
          <p:cNvPicPr>
            <a:picLocks noRot="1" noChangeAspect="1"/>
          </p:cNvPicPr>
          <p:nvPr>
            <a:wavAudioFile r:embed="rId3" name="~PP2103.WAV"/>
          </p:nvPr>
        </p:nvPicPr>
        <p:blipFill>
          <a:blip r:embed="rId12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1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7" grpId="1"/>
      <p:bldP spid="178" grpId="0" animBg="1"/>
      <p:bldP spid="1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B114D0-E6DE-4470-A558-54949057C25A}" type="slidenum">
              <a:rPr lang="es-ES_tradnl" smtClean="0">
                <a:latin typeface="Arial" pitchFamily="34" charset="0"/>
              </a:rPr>
              <a:pPr/>
              <a:t>14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38562" y="44450"/>
            <a:ext cx="7443063" cy="6668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3300"/>
                </a:solidFill>
                <a:cs typeface="Times New Roman" pitchFamily="18" charset="0"/>
              </a:rPr>
              <a:t>Comparison of domain wall dynamics measured  in amorphous </a:t>
            </a:r>
          </a:p>
          <a:p>
            <a:pPr algn="ctr"/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Fe</a:t>
            </a:r>
            <a:r>
              <a:rPr lang="en-GB" baseline="-300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FF3300"/>
                </a:solidFill>
                <a:cs typeface="Times New Roman" pitchFamily="18" charset="0"/>
              </a:rPr>
              <a:t>–rich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microwire 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</a:rPr>
              <a:t>and Fe-Ni rich planar nanowires.</a:t>
            </a:r>
            <a:r>
              <a:rPr lang="es-ES" dirty="0"/>
              <a:t>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8049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836613"/>
          <a:ext cx="4752975" cy="3760787"/>
        </p:xfrm>
        <a:graphic>
          <a:graphicData uri="http://schemas.openxmlformats.org/presentationml/2006/ole">
            <p:oleObj spid="_x0000_s5122" name="Graph" r:id="rId5" imgW="3875837" imgH="3061411" progId="Origin50.Graph">
              <p:embed/>
            </p:oleObj>
          </a:graphicData>
        </a:graphic>
      </p:graphicFrame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0" y="4292600"/>
            <a:ext cx="47244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d≈2,8 μm and total diameter D≈ 9μm</a:t>
            </a:r>
          </a:p>
          <a:p>
            <a:r>
              <a:rPr lang="en-US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=0,31</a:t>
            </a:r>
            <a:r>
              <a:rPr lang="en-GB"/>
              <a:t> </a:t>
            </a:r>
            <a:endParaRPr lang="es-E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981075"/>
            <a:ext cx="3370263" cy="2914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806950" y="4076700"/>
            <a:ext cx="4337050" cy="1800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Measured mobility curve for a </a:t>
            </a:r>
          </a:p>
          <a:p>
            <a:r>
              <a:rPr lang="es-ES"/>
              <a:t>490nm</a:t>
            </a:r>
            <a:r>
              <a:rPr lang="es-ES" sz="1200"/>
              <a:t>x</a:t>
            </a:r>
            <a:r>
              <a:rPr lang="es-ES"/>
              <a:t>20nm Permalloy nanowire</a:t>
            </a:r>
          </a:p>
          <a:p>
            <a:r>
              <a:rPr lang="es-ES" sz="1600"/>
              <a:t>G.S.D. Beach et al. / J. Magn.  Magn. Mater. </a:t>
            </a:r>
          </a:p>
          <a:p>
            <a:r>
              <a:rPr lang="es-ES" sz="1600"/>
              <a:t>320 (2008) 1272–1281</a:t>
            </a:r>
          </a:p>
          <a:p>
            <a:r>
              <a:rPr lang="es-ES" sz="1600"/>
              <a:t>Experimentally observed maximum v </a:t>
            </a:r>
            <a:r>
              <a:rPr lang="es-ES" sz="1600">
                <a:cs typeface="Times New Roman" pitchFamily="18" charset="0"/>
              </a:rPr>
              <a:t>≈</a:t>
            </a:r>
            <a:r>
              <a:rPr lang="es-ES" sz="1600"/>
              <a:t>110 m/s at</a:t>
            </a:r>
          </a:p>
          <a:p>
            <a:r>
              <a:rPr lang="es-ES" sz="1600"/>
              <a:t>9 Oe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31913" y="4797425"/>
            <a:ext cx="1368425" cy="1366838"/>
            <a:chOff x="748" y="3385"/>
            <a:chExt cx="862" cy="861"/>
          </a:xfrm>
        </p:grpSpPr>
        <p:sp>
          <p:nvSpPr>
            <p:cNvPr id="5133" name="Oval 10"/>
            <p:cNvSpPr>
              <a:spLocks noChangeArrowheads="1"/>
            </p:cNvSpPr>
            <p:nvPr/>
          </p:nvSpPr>
          <p:spPr bwMode="auto">
            <a:xfrm>
              <a:off x="884" y="3521"/>
              <a:ext cx="576" cy="57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34" name="Oval 11"/>
            <p:cNvSpPr>
              <a:spLocks noChangeArrowheads="1"/>
            </p:cNvSpPr>
            <p:nvPr/>
          </p:nvSpPr>
          <p:spPr bwMode="auto">
            <a:xfrm>
              <a:off x="748" y="3385"/>
              <a:ext cx="862" cy="861"/>
            </a:xfrm>
            <a:prstGeom prst="ellipse">
              <a:avLst/>
            </a:prstGeom>
            <a:solidFill>
              <a:schemeClr val="accent1">
                <a:alpha val="16078"/>
              </a:scheme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011863" y="5805488"/>
            <a:ext cx="1727200" cy="215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0" y="6021388"/>
            <a:ext cx="9396413" cy="379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/>
              <a:t>DW dynamics measured in Fe-rich microwire and in Fe-Ni rich planar nanowires.</a:t>
            </a:r>
            <a:r>
              <a:rPr lang="es-ES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0200" y="2057400"/>
            <a:ext cx="238283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~PP3144.WAV">
            <a:hlinkClick r:id="" action="ppaction://media"/>
          </p:cNvPr>
          <p:cNvPicPr>
            <a:picLocks noRot="1" noChangeAspect="1"/>
          </p:cNvPicPr>
          <p:nvPr>
            <a:wavAudioFile r:embed="rId3" name="~PP3144.WAV"/>
          </p:nvPr>
        </p:nvPicPr>
        <p:blipFill>
          <a:blip r:embed="rId8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1009E2-ECBE-4BF6-9645-549D9750AFF6}" type="slidenum">
              <a:rPr lang="es-ES_tradnl" smtClean="0">
                <a:latin typeface="Arial" pitchFamily="34" charset="0"/>
              </a:rPr>
              <a:pPr/>
              <a:t>15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6148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56CD5AC-99F2-47D9-877C-1CDEF15BACFA}" type="slidenum">
              <a:rPr lang="es-ES_tradnl" sz="1400">
                <a:solidFill>
                  <a:srgbClr val="000000"/>
                </a:solidFill>
              </a:rPr>
              <a:pPr algn="r"/>
              <a:t>15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810000" y="1466850"/>
            <a:ext cx="121920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133850" y="1528763"/>
            <a:ext cx="12192000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368800" y="6524625"/>
            <a:ext cx="75358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H. Chiriac, T.-A. Ovari, A. Zhukov</a:t>
            </a:r>
            <a:r>
              <a:rPr lang="ru-RU" sz="1200" b="0" baseline="0">
                <a:solidFill>
                  <a:srgbClr val="000000"/>
                </a:solidFill>
                <a:latin typeface="Times New Roman" pitchFamily="18" charset="0"/>
              </a:rPr>
              <a:t>,  </a:t>
            </a:r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ru-RU" sz="1200" b="0" baseline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 Magn</a:t>
            </a:r>
            <a:r>
              <a:rPr lang="ru-RU" sz="1200" b="0" baseline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Magn</a:t>
            </a:r>
            <a:r>
              <a:rPr lang="ru-RU" sz="1200" b="0" baseline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 Mater</a:t>
            </a:r>
            <a:r>
              <a:rPr lang="ru-RU" sz="1200" b="0" baseline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s-ES" sz="1200" b="0" baseline="0">
                <a:solidFill>
                  <a:srgbClr val="000000"/>
                </a:solidFill>
                <a:latin typeface="Times New Roman" pitchFamily="18" charset="0"/>
              </a:rPr>
              <a:t> 254–255 (2003) 469–471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3550" y="908050"/>
            <a:ext cx="28384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219575" y="3675063"/>
            <a:ext cx="4041775" cy="2968625"/>
            <a:chOff x="1451" y="482"/>
            <a:chExt cx="2044" cy="2037"/>
          </a:xfrm>
        </p:grpSpPr>
        <p:grpSp>
          <p:nvGrpSpPr>
            <p:cNvPr id="6194" name="Group 14"/>
            <p:cNvGrpSpPr>
              <a:grpSpLocks/>
            </p:cNvGrpSpPr>
            <p:nvPr/>
          </p:nvGrpSpPr>
          <p:grpSpPr bwMode="auto">
            <a:xfrm>
              <a:off x="1451" y="482"/>
              <a:ext cx="2044" cy="1765"/>
              <a:chOff x="2086" y="685"/>
              <a:chExt cx="2044" cy="1765"/>
            </a:xfrm>
          </p:grpSpPr>
          <p:pic>
            <p:nvPicPr>
              <p:cNvPr id="6196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4354" t="3630"/>
              <a:stretch>
                <a:fillRect/>
              </a:stretch>
            </p:blipFill>
            <p:spPr bwMode="auto">
              <a:xfrm>
                <a:off x="2303" y="685"/>
                <a:ext cx="1827" cy="176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6197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1849" y="1308"/>
                <a:ext cx="661" cy="1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l-GR" sz="1800" b="0" baseline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σ</a:t>
                </a:r>
                <a:r>
                  <a:rPr lang="ru-RU" sz="1800" b="0" baseline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(</a:t>
                </a:r>
                <a:r>
                  <a:rPr lang="es-E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MPa</a:t>
                </a:r>
                <a:r>
                  <a:rPr lang="en-U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)</a:t>
                </a:r>
                <a:endParaRPr lang="es-ES" sz="16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195" name="Text Box 18"/>
            <p:cNvSpPr txBox="1">
              <a:spLocks noChangeArrowheads="1"/>
            </p:cNvSpPr>
            <p:nvPr/>
          </p:nvSpPr>
          <p:spPr bwMode="auto">
            <a:xfrm>
              <a:off x="2471" y="2160"/>
              <a:ext cx="385" cy="35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b="0" baseline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1600" b="0" baseline="0">
                  <a:solidFill>
                    <a:srgbClr val="000000"/>
                  </a:solidFill>
                  <a:latin typeface="Times New Roman" pitchFamily="18" charset="0"/>
                </a:rPr>
                <a:t>t </a:t>
              </a:r>
              <a:r>
                <a:rPr lang="ru-RU" sz="1600" b="0" baseline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l-GR" sz="1600" b="0" baseline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ru-RU" sz="1600" b="0" baseline="0">
                  <a:solidFill>
                    <a:srgbClr val="000000"/>
                  </a:solidFill>
                  <a:latin typeface="Times New Roman" pitchFamily="18" charset="0"/>
                </a:rPr>
                <a:t>м)</a:t>
              </a:r>
              <a:endParaRPr lang="es-ES" sz="16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495800" y="1447800"/>
            <a:ext cx="4133850" cy="2466975"/>
            <a:chOff x="2039" y="2478"/>
            <a:chExt cx="2066" cy="1599"/>
          </a:xfrm>
        </p:grpSpPr>
        <p:grpSp>
          <p:nvGrpSpPr>
            <p:cNvPr id="6190" name="Group 11"/>
            <p:cNvGrpSpPr>
              <a:grpSpLocks/>
            </p:cNvGrpSpPr>
            <p:nvPr/>
          </p:nvGrpSpPr>
          <p:grpSpPr bwMode="auto">
            <a:xfrm>
              <a:off x="2039" y="2478"/>
              <a:ext cx="2066" cy="1430"/>
              <a:chOff x="2038" y="2612"/>
              <a:chExt cx="1975" cy="1384"/>
            </a:xfrm>
          </p:grpSpPr>
          <p:pic>
            <p:nvPicPr>
              <p:cNvPr id="6192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2665" t="10870" b="5074"/>
              <a:stretch>
                <a:fillRect/>
              </a:stretch>
            </p:blipFill>
            <p:spPr bwMode="auto">
              <a:xfrm>
                <a:off x="2231" y="2612"/>
                <a:ext cx="1782" cy="13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6193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1850" y="2953"/>
                <a:ext cx="538" cy="16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K</a:t>
                </a:r>
                <a:r>
                  <a:rPr lang="ru-RU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(</a:t>
                </a:r>
                <a:r>
                  <a:rPr lang="es-E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J</a:t>
                </a:r>
                <a:r>
                  <a:rPr lang="ru-RU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/м</a:t>
                </a:r>
                <a:r>
                  <a:rPr lang="ru-RU" sz="1600" b="0" baseline="30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  <a:r>
                  <a:rPr lang="en-US" sz="1600" b="0" baseline="0">
                    <a:solidFill>
                      <a:srgbClr val="000000"/>
                    </a:solidFill>
                    <a:latin typeface="Times New Roman" pitchFamily="18" charset="0"/>
                  </a:rPr>
                  <a:t>)</a:t>
                </a:r>
                <a:endParaRPr lang="es-ES" sz="16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191" name="Text Box 19"/>
            <p:cNvSpPr txBox="1">
              <a:spLocks noChangeArrowheads="1"/>
            </p:cNvSpPr>
            <p:nvPr/>
          </p:nvSpPr>
          <p:spPr bwMode="auto">
            <a:xfrm>
              <a:off x="2748" y="3838"/>
              <a:ext cx="417" cy="23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l-GR" sz="1800" b="0" baseline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800" b="0" baseline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ru-RU" sz="1800" b="0" baseline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l-GR" sz="1800" b="0" baseline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ru-RU" sz="1800" b="0" baseline="0">
                  <a:solidFill>
                    <a:srgbClr val="000000"/>
                  </a:solidFill>
                  <a:latin typeface="Times New Roman" pitchFamily="18" charset="0"/>
                </a:rPr>
                <a:t>м)</a:t>
              </a:r>
              <a:endParaRPr lang="es-ES" sz="18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AutoShape 20"/>
          <p:cNvSpPr>
            <a:spLocks noChangeArrowheads="1"/>
          </p:cNvSpPr>
          <p:nvPr/>
        </p:nvSpPr>
        <p:spPr bwMode="auto">
          <a:xfrm rot="5400000">
            <a:off x="1343819" y="4404519"/>
            <a:ext cx="1065212" cy="3752850"/>
          </a:xfrm>
          <a:prstGeom prst="can">
            <a:avLst>
              <a:gd name="adj" fmla="val 6605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 rot="5400000">
            <a:off x="1461294" y="4688682"/>
            <a:ext cx="649287" cy="3168650"/>
          </a:xfrm>
          <a:prstGeom prst="can">
            <a:avLst>
              <a:gd name="adj" fmla="val 91504"/>
            </a:avLst>
          </a:prstGeom>
          <a:solidFill>
            <a:srgbClr val="00FF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 rot="5400000">
            <a:off x="1397001" y="4552950"/>
            <a:ext cx="1065212" cy="3455987"/>
          </a:xfrm>
          <a:prstGeom prst="can">
            <a:avLst>
              <a:gd name="adj" fmla="val 6083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93700" y="5948363"/>
            <a:ext cx="2687638" cy="720725"/>
            <a:chOff x="1837" y="3702"/>
            <a:chExt cx="1270" cy="454"/>
          </a:xfrm>
        </p:grpSpPr>
        <p:sp>
          <p:nvSpPr>
            <p:cNvPr id="6175" name="AutoShape 24"/>
            <p:cNvSpPr>
              <a:spLocks noChangeArrowheads="1"/>
            </p:cNvSpPr>
            <p:nvPr/>
          </p:nvSpPr>
          <p:spPr bwMode="auto">
            <a:xfrm rot="5400000">
              <a:off x="2336" y="3340"/>
              <a:ext cx="363" cy="1179"/>
            </a:xfrm>
            <a:prstGeom prst="can">
              <a:avLst>
                <a:gd name="adj" fmla="val 81198"/>
              </a:avLst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1" hangingPunct="1"/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6" name="Line 25"/>
            <p:cNvSpPr>
              <a:spLocks noChangeShapeType="1"/>
            </p:cNvSpPr>
            <p:nvPr/>
          </p:nvSpPr>
          <p:spPr bwMode="auto">
            <a:xfrm flipV="1">
              <a:off x="2109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77" name="Line 26"/>
            <p:cNvSpPr>
              <a:spLocks noChangeShapeType="1"/>
            </p:cNvSpPr>
            <p:nvPr/>
          </p:nvSpPr>
          <p:spPr bwMode="auto">
            <a:xfrm flipV="1">
              <a:off x="2245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78" name="Line 27"/>
            <p:cNvSpPr>
              <a:spLocks noChangeShapeType="1"/>
            </p:cNvSpPr>
            <p:nvPr/>
          </p:nvSpPr>
          <p:spPr bwMode="auto">
            <a:xfrm flipV="1">
              <a:off x="2381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79" name="Line 28"/>
            <p:cNvSpPr>
              <a:spLocks noChangeShapeType="1"/>
            </p:cNvSpPr>
            <p:nvPr/>
          </p:nvSpPr>
          <p:spPr bwMode="auto">
            <a:xfrm flipV="1">
              <a:off x="2517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0" name="Line 29"/>
            <p:cNvSpPr>
              <a:spLocks noChangeShapeType="1"/>
            </p:cNvSpPr>
            <p:nvPr/>
          </p:nvSpPr>
          <p:spPr bwMode="auto">
            <a:xfrm flipV="1">
              <a:off x="2653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1" name="Line 30"/>
            <p:cNvSpPr>
              <a:spLocks noChangeShapeType="1"/>
            </p:cNvSpPr>
            <p:nvPr/>
          </p:nvSpPr>
          <p:spPr bwMode="auto">
            <a:xfrm flipV="1">
              <a:off x="2789" y="3702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2" name="Line 31"/>
            <p:cNvSpPr>
              <a:spLocks noChangeShapeType="1"/>
            </p:cNvSpPr>
            <p:nvPr/>
          </p:nvSpPr>
          <p:spPr bwMode="auto">
            <a:xfrm>
              <a:off x="2109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3" name="Line 32"/>
            <p:cNvSpPr>
              <a:spLocks noChangeShapeType="1"/>
            </p:cNvSpPr>
            <p:nvPr/>
          </p:nvSpPr>
          <p:spPr bwMode="auto">
            <a:xfrm>
              <a:off x="2245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4" name="Line 33"/>
            <p:cNvSpPr>
              <a:spLocks noChangeShapeType="1"/>
            </p:cNvSpPr>
            <p:nvPr/>
          </p:nvSpPr>
          <p:spPr bwMode="auto">
            <a:xfrm>
              <a:off x="2381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5" name="Line 34"/>
            <p:cNvSpPr>
              <a:spLocks noChangeShapeType="1"/>
            </p:cNvSpPr>
            <p:nvPr/>
          </p:nvSpPr>
          <p:spPr bwMode="auto">
            <a:xfrm>
              <a:off x="2517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6" name="Line 35"/>
            <p:cNvSpPr>
              <a:spLocks noChangeShapeType="1"/>
            </p:cNvSpPr>
            <p:nvPr/>
          </p:nvSpPr>
          <p:spPr bwMode="auto">
            <a:xfrm>
              <a:off x="2653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7" name="Line 36"/>
            <p:cNvSpPr>
              <a:spLocks noChangeShapeType="1"/>
            </p:cNvSpPr>
            <p:nvPr/>
          </p:nvSpPr>
          <p:spPr bwMode="auto">
            <a:xfrm>
              <a:off x="2789" y="4110"/>
              <a:ext cx="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8" name="Line 37"/>
            <p:cNvSpPr>
              <a:spLocks noChangeShapeType="1"/>
            </p:cNvSpPr>
            <p:nvPr/>
          </p:nvSpPr>
          <p:spPr bwMode="auto">
            <a:xfrm>
              <a:off x="2971" y="3929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89" name="Line 38"/>
            <p:cNvSpPr>
              <a:spLocks noChangeShapeType="1"/>
            </p:cNvSpPr>
            <p:nvPr/>
          </p:nvSpPr>
          <p:spPr bwMode="auto">
            <a:xfrm flipH="1">
              <a:off x="1837" y="3929"/>
              <a:ext cx="9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930650" y="5661025"/>
            <a:ext cx="493713" cy="523875"/>
            <a:chOff x="3580" y="3411"/>
            <a:chExt cx="233" cy="330"/>
          </a:xfrm>
        </p:grpSpPr>
        <p:sp>
          <p:nvSpPr>
            <p:cNvPr id="6173" name="Text Box 40"/>
            <p:cNvSpPr txBox="1">
              <a:spLocks noChangeArrowheads="1"/>
            </p:cNvSpPr>
            <p:nvPr/>
          </p:nvSpPr>
          <p:spPr bwMode="auto">
            <a:xfrm>
              <a:off x="3580" y="3411"/>
              <a:ext cx="233" cy="33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b="0" baseline="0">
                  <a:solidFill>
                    <a:srgbClr val="000000"/>
                  </a:solidFill>
                  <a:latin typeface="Times New Roman" pitchFamily="18" charset="0"/>
                </a:rPr>
                <a:t>Т </a:t>
              </a:r>
              <a:endParaRPr lang="es-ES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4" name="Line 41"/>
            <p:cNvSpPr>
              <a:spLocks noChangeShapeType="1"/>
            </p:cNvSpPr>
            <p:nvPr/>
          </p:nvSpPr>
          <p:spPr bwMode="auto">
            <a:xfrm>
              <a:off x="3787" y="3475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46" name="Line 42"/>
          <p:cNvSpPr>
            <a:spLocks noChangeShapeType="1"/>
          </p:cNvSpPr>
          <p:nvPr/>
        </p:nvSpPr>
        <p:spPr bwMode="auto">
          <a:xfrm>
            <a:off x="8688388" y="1268413"/>
            <a:ext cx="1825625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381000" y="5257800"/>
            <a:ext cx="4176713" cy="519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ru-RU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b="0" baseline="0">
                <a:solidFill>
                  <a:srgbClr val="000000"/>
                </a:solidFill>
                <a:latin typeface="Times New Roman" pitchFamily="18" charset="0"/>
              </a:rPr>
              <a:t>ρ</a:t>
            </a:r>
            <a:r>
              <a:rPr lang="es-ES" b="0" baseline="0">
                <a:solidFill>
                  <a:srgbClr val="000000"/>
                </a:solidFill>
                <a:latin typeface="Times New Roman" pitchFamily="18" charset="0"/>
              </a:rPr>
              <a:t> =d</a:t>
            </a:r>
            <a:r>
              <a:rPr lang="ru-RU" b="0" baseline="0">
                <a:solidFill>
                  <a:srgbClr val="000000"/>
                </a:solidFill>
                <a:latin typeface="Times New Roman" pitchFamily="18" charset="0"/>
              </a:rPr>
              <a:t> /</a:t>
            </a:r>
            <a:r>
              <a:rPr lang="es-ES" b="0" baseline="0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l-GR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flipV="1">
            <a:off x="3505200" y="4495800"/>
            <a:ext cx="1752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6121400" y="476250"/>
            <a:ext cx="5273675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sz="2400" b="0" baseline="0">
                <a:solidFill>
                  <a:srgbClr val="3333CC"/>
                </a:solidFill>
                <a:latin typeface="Times New Roman" pitchFamily="18" charset="0"/>
              </a:rPr>
              <a:t>Internal stresses in composite microwires</a:t>
            </a:r>
            <a:endParaRPr lang="ru-RU" sz="2400" b="0" baseline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6164" name="WordArt 4"/>
          <p:cNvSpPr>
            <a:spLocks noChangeArrowheads="1" noChangeShapeType="1" noTextEdit="1"/>
          </p:cNvSpPr>
          <p:nvPr/>
        </p:nvSpPr>
        <p:spPr bwMode="auto">
          <a:xfrm>
            <a:off x="1295400" y="0"/>
            <a:ext cx="79629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Magnetoelastic energy</a:t>
            </a:r>
          </a:p>
        </p:txBody>
      </p:sp>
      <p:sp>
        <p:nvSpPr>
          <p:cNvPr id="51" name="50 Rectángulo"/>
          <p:cNvSpPr>
            <a:spLocks noChangeArrowheads="1"/>
          </p:cNvSpPr>
          <p:nvPr/>
        </p:nvSpPr>
        <p:spPr bwMode="auto">
          <a:xfrm>
            <a:off x="4800600" y="990600"/>
            <a:ext cx="4338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60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 appears at simultaneous solidification of metallic alloy inside the glass coating</a:t>
            </a:r>
            <a:endParaRPr lang="en-GB" sz="160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Text Box 5"/>
          <p:cNvSpPr txBox="1">
            <a:spLocks noChangeArrowheads="1"/>
          </p:cNvSpPr>
          <p:nvPr/>
        </p:nvSpPr>
        <p:spPr bwMode="auto">
          <a:xfrm>
            <a:off x="0" y="457200"/>
            <a:ext cx="5327650" cy="1846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3/2 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	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 :</a:t>
            </a:r>
          </a:p>
          <a:p>
            <a:pPr eaLnBrk="1" hangingPunct="1"/>
            <a:r>
              <a:rPr lang="es-ES" sz="1800" b="0" baseline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Magnetostriction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λ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-determines by the chemical composition</a:t>
            </a: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σ=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+ 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a‘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applied stresses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</a:rPr>
              <a:t>determines by the ratio </a:t>
            </a:r>
            <a:r>
              <a:rPr lang="en-GB" sz="1800" b="0" baseline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</a:rPr>
              <a:t>=d/D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16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09800"/>
            <a:ext cx="40830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4419600"/>
            <a:ext cx="25908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35 Grupo"/>
          <p:cNvGrpSpPr>
            <a:grpSpLocks/>
          </p:cNvGrpSpPr>
          <p:nvPr/>
        </p:nvGrpSpPr>
        <p:grpSpPr bwMode="auto">
          <a:xfrm>
            <a:off x="8839200" y="2667000"/>
            <a:ext cx="2697163" cy="3965575"/>
            <a:chOff x="6516688" y="1268413"/>
            <a:chExt cx="2697162" cy="3965575"/>
          </a:xfrm>
        </p:grpSpPr>
        <p:graphicFrame>
          <p:nvGraphicFramePr>
            <p:cNvPr id="16" name="Object 190"/>
            <p:cNvGraphicFramePr>
              <a:graphicFrameLocks noChangeAspect="1"/>
            </p:cNvGraphicFramePr>
            <p:nvPr/>
          </p:nvGraphicFramePr>
          <p:xfrm>
            <a:off x="6516688" y="1268413"/>
            <a:ext cx="2185987" cy="3965575"/>
          </p:xfrm>
          <a:graphic>
            <a:graphicData uri="http://schemas.openxmlformats.org/presentationml/2006/ole">
              <p:oleObj spid="_x0000_s6146" name="Graph" r:id="rId10" imgW="2474976" imgH="4478122" progId="Origin50.Graph">
                <p:embed/>
              </p:oleObj>
            </a:graphicData>
          </a:graphic>
        </p:graphicFrame>
        <p:sp>
          <p:nvSpPr>
            <p:cNvPr id="6170" name="15 CuadroTexto"/>
            <p:cNvSpPr txBox="1">
              <a:spLocks noChangeArrowheads="1"/>
            </p:cNvSpPr>
            <p:nvPr/>
          </p:nvSpPr>
          <p:spPr bwMode="auto">
            <a:xfrm>
              <a:off x="8301038" y="1773238"/>
              <a:ext cx="8429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/>
                <a:t>d=20 </a:t>
              </a:r>
              <a:r>
                <a:rPr lang="es-ES" sz="1400">
                  <a:latin typeface="Symbol" pitchFamily="18" charset="2"/>
                </a:rPr>
                <a:t>m</a:t>
              </a:r>
              <a:r>
                <a:rPr lang="es-ES" sz="1400"/>
                <a:t>m</a:t>
              </a:r>
            </a:p>
          </p:txBody>
        </p:sp>
        <p:sp>
          <p:nvSpPr>
            <p:cNvPr id="6171" name="16 CuadroTexto"/>
            <p:cNvSpPr txBox="1">
              <a:spLocks noChangeArrowheads="1"/>
            </p:cNvSpPr>
            <p:nvPr/>
          </p:nvSpPr>
          <p:spPr bwMode="auto">
            <a:xfrm>
              <a:off x="8459788" y="2924175"/>
              <a:ext cx="7540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/>
                <a:t>d=6 </a:t>
              </a:r>
              <a:r>
                <a:rPr lang="es-ES" sz="1400">
                  <a:latin typeface="Symbol" pitchFamily="18" charset="2"/>
                </a:rPr>
                <a:t>m</a:t>
              </a:r>
              <a:r>
                <a:rPr lang="es-ES" sz="1400"/>
                <a:t>m</a:t>
              </a:r>
            </a:p>
          </p:txBody>
        </p:sp>
        <p:sp>
          <p:nvSpPr>
            <p:cNvPr id="6172" name="17 CuadroTexto"/>
            <p:cNvSpPr txBox="1">
              <a:spLocks noChangeArrowheads="1"/>
            </p:cNvSpPr>
            <p:nvPr/>
          </p:nvSpPr>
          <p:spPr bwMode="auto">
            <a:xfrm>
              <a:off x="8459788" y="3933825"/>
              <a:ext cx="754062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/>
                <a:t>d=2 </a:t>
              </a:r>
              <a:r>
                <a:rPr lang="es-ES" sz="1400">
                  <a:latin typeface="Symbol" pitchFamily="18" charset="2"/>
                </a:rPr>
                <a:t>m</a:t>
              </a:r>
              <a:r>
                <a:rPr lang="es-ES" sz="1400"/>
                <a:t>m</a:t>
              </a:r>
            </a:p>
          </p:txBody>
        </p:sp>
      </p:grpSp>
      <p:pic>
        <p:nvPicPr>
          <p:cNvPr id="54" name="~PP3305.WAV">
            <a:hlinkClick r:id="" action="ppaction://media"/>
          </p:cNvPr>
          <p:cNvPicPr>
            <a:picLocks noRot="1" noChangeAspect="1"/>
          </p:cNvPicPr>
          <p:nvPr>
            <a:wavAudioFile r:embed="rId3" name="~PP3305.WAV"/>
          </p:nvPr>
        </p:nvPicPr>
        <p:blipFill>
          <a:blip r:embed="rId11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8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12" grpId="0"/>
      <p:bldP spid="24" grpId="0" animBg="1"/>
      <p:bldP spid="24" grpId="1" animBg="1"/>
      <p:bldP spid="25" grpId="0" animBg="1"/>
      <p:bldP spid="26" grpId="0" animBg="1"/>
      <p:bldP spid="46" grpId="0" animBg="1"/>
      <p:bldP spid="47" grpId="0"/>
      <p:bldP spid="48" grpId="0" animBg="1"/>
      <p:bldP spid="49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F1DAE9-4CE2-4362-9102-7B79BEDB6EB9}" type="slidenum">
              <a:rPr lang="es-ES_tradnl" smtClean="0">
                <a:latin typeface="Arial" pitchFamily="34" charset="0"/>
              </a:rPr>
              <a:pPr/>
              <a:t>16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-215900" y="3068638"/>
          <a:ext cx="5075238" cy="3684587"/>
        </p:xfrm>
        <a:graphic>
          <a:graphicData uri="http://schemas.openxmlformats.org/presentationml/2006/ole">
            <p:oleObj spid="_x0000_s7170" name="Graph" r:id="rId5" imgW="4375709" imgH="3180893" progId="Origin50.Graph">
              <p:embed/>
            </p:oleObj>
          </a:graphicData>
        </a:graphic>
      </p:graphicFrame>
      <p:sp>
        <p:nvSpPr>
          <p:cNvPr id="7175" name="WordArt 6"/>
          <p:cNvSpPr>
            <a:spLocks noChangeArrowheads="1" noChangeShapeType="1" noTextEdit="1"/>
          </p:cNvSpPr>
          <p:nvPr/>
        </p:nvSpPr>
        <p:spPr bwMode="auto">
          <a:xfrm>
            <a:off x="0" y="260350"/>
            <a:ext cx="91440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Effect of magnetolastic anisitropy on DW propagation</a:t>
            </a:r>
            <a:endParaRPr lang="es-ES" sz="3600" kern="10">
              <a:ln w="9525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250825" y="2060575"/>
            <a:ext cx="4105275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v(H) dependences for Fe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16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Co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60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13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11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   and  Co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41.7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Fe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36.4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10.1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GB" sz="1800" baseline="-30000">
                <a:solidFill>
                  <a:srgbClr val="000000"/>
                </a:solidFill>
                <a:cs typeface="Times New Roman" pitchFamily="18" charset="0"/>
              </a:rPr>
              <a:t>11.8  </a:t>
            </a:r>
            <a:r>
              <a:rPr lang="en-GB" sz="1800">
                <a:solidFill>
                  <a:srgbClr val="000000"/>
                </a:solidFill>
                <a:cs typeface="Times New Roman" pitchFamily="18" charset="0"/>
              </a:rPr>
              <a:t>microwires with ρ=0,39: </a:t>
            </a:r>
          </a:p>
          <a:p>
            <a:r>
              <a:rPr lang="en-GB" sz="1800">
                <a:solidFill>
                  <a:srgbClr val="FF3300"/>
                </a:solidFill>
                <a:cs typeface="Times New Roman" pitchFamily="18" charset="0"/>
              </a:rPr>
              <a:t>effect of magnetostriction</a:t>
            </a:r>
            <a:endParaRPr lang="es-ES" sz="1800">
              <a:solidFill>
                <a:srgbClr val="FF3300"/>
              </a:solidFill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572000" y="685800"/>
          <a:ext cx="4572000" cy="3459163"/>
        </p:xfrm>
        <a:graphic>
          <a:graphicData uri="http://schemas.openxmlformats.org/presentationml/2006/ole">
            <p:oleObj spid="_x0000_s7171" name="Graph" r:id="rId6" imgW="3970934" imgH="2948026" progId="Origin50.Graph">
              <p:embed/>
            </p:oleObj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055100" y="838200"/>
            <a:ext cx="3136900" cy="1528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v(H) dependences for Co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41.7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Fe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36.4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10.1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11.8 </a:t>
            </a:r>
          </a:p>
          <a:p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microwires with different ratios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r>
              <a:rPr lang="en-GB" sz="2000">
                <a:solidFill>
                  <a:srgbClr val="000099"/>
                </a:solidFill>
                <a:cs typeface="Times New Roman" pitchFamily="18" charset="0"/>
              </a:rPr>
              <a:t>Effect of internal stresses </a:t>
            </a:r>
          </a:p>
          <a:p>
            <a:r>
              <a:rPr lang="el-GR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ru-RU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s-ES" sz="2000" b="0" baseline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b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Different internal stresses!</a:t>
            </a:r>
            <a:endParaRPr lang="es-ES" sz="2000">
              <a:solidFill>
                <a:srgbClr val="000099"/>
              </a:solidFill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152400" y="1219200"/>
            <a:ext cx="3733800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indent="1257300" algn="just">
              <a:defRPr/>
            </a:pPr>
            <a:r>
              <a:rPr lang="en-US" sz="1600" i="1" dirty="0">
                <a:cs typeface="Times New Roman" pitchFamily="18" charset="0"/>
              </a:rPr>
              <a:t>v=S(H-H</a:t>
            </a:r>
            <a:r>
              <a:rPr lang="en-US" sz="1600" i="1" baseline="-30000" dirty="0">
                <a:cs typeface="Times New Roman" pitchFamily="18" charset="0"/>
              </a:rPr>
              <a:t>0</a:t>
            </a:r>
            <a:r>
              <a:rPr lang="en-US" sz="1600" i="1" dirty="0">
                <a:cs typeface="Times New Roman" pitchFamily="18" charset="0"/>
              </a:rPr>
              <a:t>)</a:t>
            </a:r>
            <a:r>
              <a:rPr lang="en-US" sz="1600" i="1" baseline="30000" dirty="0">
                <a:cs typeface="Times New Roman" pitchFamily="18" charset="0"/>
              </a:rPr>
              <a:t>                                   </a:t>
            </a:r>
          </a:p>
          <a:p>
            <a:pPr algn="just">
              <a:defRPr/>
            </a:pPr>
            <a:r>
              <a:rPr lang="en-GB" sz="1600" dirty="0">
                <a:cs typeface="Times New Roman" pitchFamily="18" charset="0"/>
              </a:rPr>
              <a:t>where </a:t>
            </a:r>
            <a:r>
              <a:rPr lang="en-GB" sz="1600" i="1" dirty="0">
                <a:cs typeface="Times New Roman" pitchFamily="18" charset="0"/>
              </a:rPr>
              <a:t>S</a:t>
            </a:r>
            <a:r>
              <a:rPr lang="en-GB" sz="1600" dirty="0">
                <a:cs typeface="Times New Roman" pitchFamily="18" charset="0"/>
              </a:rPr>
              <a:t> is the DW mobility, </a:t>
            </a:r>
            <a:r>
              <a:rPr lang="en-GB" sz="1600" i="1" dirty="0">
                <a:cs typeface="Times New Roman" pitchFamily="18" charset="0"/>
              </a:rPr>
              <a:t>H</a:t>
            </a:r>
            <a:r>
              <a:rPr lang="en-GB" sz="1600" dirty="0">
                <a:cs typeface="Times New Roman" pitchFamily="18" charset="0"/>
              </a:rPr>
              <a:t> is the axial magnetic field and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GB" sz="1600" i="1" dirty="0">
                <a:cs typeface="Times New Roman" pitchFamily="18" charset="0"/>
              </a:rPr>
              <a:t>H</a:t>
            </a:r>
            <a:r>
              <a:rPr lang="en-GB" sz="1600" i="1" baseline="-30000" dirty="0">
                <a:cs typeface="Times New Roman" pitchFamily="18" charset="0"/>
              </a:rPr>
              <a:t>0 </a:t>
            </a:r>
            <a:r>
              <a:rPr lang="en-GB" sz="1600" dirty="0">
                <a:cs typeface="Times New Roman" pitchFamily="18" charset="0"/>
              </a:rPr>
              <a:t>is the critical propagation field.</a:t>
            </a:r>
            <a:endParaRPr lang="en-US" sz="1600" dirty="0"/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4876800" y="4114800"/>
            <a:ext cx="1547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CC3300"/>
                </a:solidFill>
                <a:cs typeface="Times New Roman" pitchFamily="18" charset="0"/>
              </a:rPr>
              <a:t>λ</a:t>
            </a:r>
            <a:r>
              <a:rPr lang="en-GB" baseline="-30000">
                <a:solidFill>
                  <a:srgbClr val="CC3300"/>
                </a:solidFill>
                <a:cs typeface="Times New Roman" pitchFamily="18" charset="0"/>
              </a:rPr>
              <a:t>s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≈ 40</a:t>
            </a:r>
            <a:r>
              <a:rPr lang="en-GB" sz="1800">
                <a:solidFill>
                  <a:srgbClr val="CC3300"/>
                </a:solidFill>
                <a:cs typeface="Times New Roman" pitchFamily="18" charset="0"/>
              </a:rPr>
              <a:t>x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10</a:t>
            </a:r>
            <a:r>
              <a:rPr lang="en-GB" baseline="30000">
                <a:solidFill>
                  <a:srgbClr val="CC3300"/>
                </a:solidFill>
                <a:cs typeface="Times New Roman" pitchFamily="18" charset="0"/>
              </a:rPr>
              <a:t>-6</a:t>
            </a:r>
            <a:endParaRPr lang="en-GB">
              <a:solidFill>
                <a:srgbClr val="CC3300"/>
              </a:solidFill>
              <a:cs typeface="Times New Roman" pitchFamily="18" charset="0"/>
            </a:endParaRPr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flipH="1">
            <a:off x="3708400" y="4800600"/>
            <a:ext cx="1625600" cy="284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181" name="Text Box 14"/>
          <p:cNvSpPr txBox="1">
            <a:spLocks noChangeArrowheads="1"/>
          </p:cNvSpPr>
          <p:nvPr/>
        </p:nvSpPr>
        <p:spPr bwMode="auto">
          <a:xfrm>
            <a:off x="2843213" y="2781300"/>
            <a:ext cx="15478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CC3300"/>
                </a:solidFill>
                <a:cs typeface="Times New Roman" pitchFamily="18" charset="0"/>
              </a:rPr>
              <a:t>λ</a:t>
            </a:r>
            <a:r>
              <a:rPr lang="en-GB" baseline="-30000">
                <a:solidFill>
                  <a:srgbClr val="CC3300"/>
                </a:solidFill>
                <a:cs typeface="Times New Roman" pitchFamily="18" charset="0"/>
              </a:rPr>
              <a:t>s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≈ 20</a:t>
            </a:r>
            <a:r>
              <a:rPr lang="en-GB" sz="1800">
                <a:solidFill>
                  <a:srgbClr val="CC3300"/>
                </a:solidFill>
                <a:cs typeface="Times New Roman" pitchFamily="18" charset="0"/>
              </a:rPr>
              <a:t>x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10</a:t>
            </a:r>
            <a:r>
              <a:rPr lang="en-GB" baseline="30000">
                <a:solidFill>
                  <a:srgbClr val="CC3300"/>
                </a:solidFill>
                <a:cs typeface="Times New Roman" pitchFamily="18" charset="0"/>
              </a:rPr>
              <a:t>-6</a:t>
            </a:r>
            <a:endParaRPr lang="en-GB">
              <a:solidFill>
                <a:srgbClr val="CC3300"/>
              </a:solidFill>
              <a:cs typeface="Times New Roman" pitchFamily="18" charset="0"/>
            </a:endParaRPr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flipH="1">
            <a:off x="2700338" y="3213100"/>
            <a:ext cx="142875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7162800" y="3636963"/>
          <a:ext cx="4356100" cy="3297237"/>
        </p:xfrm>
        <a:graphic>
          <a:graphicData uri="http://schemas.openxmlformats.org/presentationml/2006/ole">
            <p:oleObj spid="_x0000_s7172" name="Graph" r:id="rId7" imgW="3830726" imgH="2891942" progId="Origin50.Graph">
              <p:embed/>
            </p:oleObj>
          </a:graphicData>
        </a:graphic>
      </p:graphicFrame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0644188" y="3352800"/>
            <a:ext cx="15478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CC3300"/>
                </a:solidFill>
                <a:cs typeface="Times New Roman" pitchFamily="18" charset="0"/>
              </a:rPr>
              <a:t>λ</a:t>
            </a:r>
            <a:r>
              <a:rPr lang="en-GB" baseline="-30000">
                <a:solidFill>
                  <a:srgbClr val="CC3300"/>
                </a:solidFill>
                <a:cs typeface="Times New Roman" pitchFamily="18" charset="0"/>
              </a:rPr>
              <a:t>s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≈ 20</a:t>
            </a:r>
            <a:r>
              <a:rPr lang="en-GB" sz="1800">
                <a:solidFill>
                  <a:srgbClr val="CC3300"/>
                </a:solidFill>
                <a:cs typeface="Times New Roman" pitchFamily="18" charset="0"/>
              </a:rPr>
              <a:t>x</a:t>
            </a:r>
            <a:r>
              <a:rPr lang="en-GB">
                <a:solidFill>
                  <a:srgbClr val="CC3300"/>
                </a:solidFill>
                <a:cs typeface="Times New Roman" pitchFamily="18" charset="0"/>
              </a:rPr>
              <a:t>10</a:t>
            </a:r>
            <a:r>
              <a:rPr lang="en-GB" baseline="30000">
                <a:solidFill>
                  <a:srgbClr val="CC3300"/>
                </a:solidFill>
                <a:cs typeface="Times New Roman" pitchFamily="18" charset="0"/>
              </a:rPr>
              <a:t>-6</a:t>
            </a:r>
            <a:endParaRPr lang="en-GB">
              <a:solidFill>
                <a:srgbClr val="CC3300"/>
              </a:solidFill>
              <a:cs typeface="Times New Roman" pitchFamily="18" charset="0"/>
            </a:endParaRPr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4800600" y="5257800"/>
            <a:ext cx="2895600" cy="1323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v(H) dependences for Co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41.7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Fe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36.4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10.1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11.8  3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microwires (d≈ 13,6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m, D≈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24,6m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m,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≈ 0,55 ) measured under application of </a:t>
            </a:r>
            <a:r>
              <a:rPr lang="en-GB" sz="2000">
                <a:solidFill>
                  <a:srgbClr val="FF0000"/>
                </a:solidFill>
                <a:cs typeface="Times New Roman" pitchFamily="18" charset="0"/>
              </a:rPr>
              <a:t>applied stresses, </a:t>
            </a:r>
            <a:r>
              <a:rPr lang="en-GB" sz="20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GB" sz="2000" baseline="-3000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GB" sz="200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s-ES" sz="20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185" name="16 CuadroTexto"/>
          <p:cNvSpPr txBox="1">
            <a:spLocks noChangeArrowheads="1"/>
          </p:cNvSpPr>
          <p:nvPr/>
        </p:nvSpPr>
        <p:spPr bwMode="auto">
          <a:xfrm>
            <a:off x="762000" y="838200"/>
            <a:ext cx="219075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Fe-Co microwires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9144000" y="2590800"/>
            <a:ext cx="22240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kern="0" baseline="0" dirty="0">
                <a:solidFill>
                  <a:sysClr val="windowText" lastClr="000000"/>
                </a:solidFill>
                <a:cs typeface="Times New Roman" pitchFamily="18" charset="0"/>
              </a:rPr>
              <a:t>ν = S (H-H</a:t>
            </a:r>
            <a:r>
              <a:rPr lang="en-US" b="0" kern="0" dirty="0">
                <a:solidFill>
                  <a:sysClr val="windowText" lastClr="000000"/>
                </a:solidFill>
                <a:cs typeface="Times New Roman" pitchFamily="18" charset="0"/>
              </a:rPr>
              <a:t>0</a:t>
            </a:r>
            <a:r>
              <a:rPr lang="en-US" b="0" kern="0" baseline="0" dirty="0">
                <a:solidFill>
                  <a:sysClr val="windowText" lastClr="000000"/>
                </a:solidFill>
                <a:cs typeface="Times New Roman" pitchFamily="18" charset="0"/>
              </a:rPr>
              <a:t>) </a:t>
            </a:r>
            <a:endParaRPr lang="es-ES" dirty="0"/>
          </a:p>
        </p:txBody>
      </p:sp>
      <p:pic>
        <p:nvPicPr>
          <p:cNvPr id="19" name="~PP30.WAV">
            <a:hlinkClick r:id="" action="ppaction://media"/>
          </p:cNvPr>
          <p:cNvPicPr>
            <a:picLocks noRot="1" noChangeAspect="1"/>
          </p:cNvPicPr>
          <p:nvPr>
            <a:wavAudioFile r:embed="rId3" name="~PP30.WAV"/>
          </p:nvPr>
        </p:nvPicPr>
        <p:blipFill>
          <a:blip r:embed="rId8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5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  <p:bldP spid="15" grpId="0"/>
      <p:bldP spid="71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72600" y="6172200"/>
            <a:ext cx="2540000" cy="457200"/>
          </a:xfrm>
          <a:noFill/>
        </p:spPr>
        <p:txBody>
          <a:bodyPr/>
          <a:lstStyle/>
          <a:p>
            <a:fld id="{C2400724-A91D-42C8-B221-F03722829A10}" type="slidenum">
              <a:rPr lang="es-ES_tradnl" smtClean="0">
                <a:latin typeface="Arial" pitchFamily="34" charset="0"/>
              </a:rPr>
              <a:pPr/>
              <a:t>17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57800" y="4572000"/>
            <a:ext cx="4787900" cy="1404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The domain wall mobility, 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S,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  is given by: </a:t>
            </a:r>
            <a:endParaRPr lang="en-GB" sz="2000" i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S=</a:t>
            </a:r>
            <a:r>
              <a:rPr lang="es-ES" sz="2000" i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2m</a:t>
            </a:r>
            <a:r>
              <a:rPr lang="es-ES" sz="2000" i="1" baseline="-30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es-ES" sz="2000" i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000" i="1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/</a:t>
            </a:r>
            <a:r>
              <a:rPr lang="es-ES" sz="2000" i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b</a:t>
            </a:r>
          </a:p>
          <a:p>
            <a:r>
              <a:rPr lang="en-GB" altLang="ja-JP" sz="2000">
                <a:ea typeface="MS PGothic" pitchFamily="34" charset="-128"/>
              </a:rPr>
              <a:t>This damping is related to the Gilbert damping parameter, </a:t>
            </a:r>
            <a:r>
              <a:rPr lang="en-GB" altLang="ja-JP" sz="2000">
                <a:latin typeface="Symbol" pitchFamily="18" charset="2"/>
                <a:ea typeface="MS PGothic" pitchFamily="34" charset="-128"/>
              </a:rPr>
              <a:t>a</a:t>
            </a:r>
            <a:r>
              <a:rPr lang="en-GB" altLang="ja-JP" sz="2000">
                <a:ea typeface="MS PGothic" pitchFamily="34" charset="-128"/>
              </a:rPr>
              <a:t> and is inversely proportional to the domain wall width </a:t>
            </a:r>
            <a:r>
              <a:rPr lang="en-GB" altLang="ja-JP" sz="2000">
                <a:latin typeface="Symbol" pitchFamily="18" charset="2"/>
                <a:ea typeface="MS PGothic" pitchFamily="34" charset="-128"/>
              </a:rPr>
              <a:t>d</a:t>
            </a:r>
            <a:r>
              <a:rPr lang="en-GB" altLang="ja-JP" sz="2000">
                <a:ea typeface="MS PGothic" pitchFamily="34" charset="-128"/>
              </a:rPr>
              <a:t>w,</a:t>
            </a:r>
          </a:p>
          <a:p>
            <a:r>
              <a:rPr lang="en-GB" altLang="ja-JP" i="1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MathematicalPi-One"/>
              </a:rPr>
              <a:t>b</a:t>
            </a:r>
            <a:r>
              <a:rPr lang="en-GB" altLang="ja-JP" i="1" baseline="-30000">
                <a:solidFill>
                  <a:srgbClr val="000000"/>
                </a:solidFill>
                <a:ea typeface="MS Mincho" pitchFamily="49" charset="-128"/>
                <a:cs typeface="Times-Italic"/>
              </a:rPr>
              <a:t>r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  <a:cs typeface="Times-Italic"/>
              </a:rPr>
              <a:t>≈</a:t>
            </a:r>
            <a:r>
              <a:rPr lang="en-GB" altLang="ja-JP" i="1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Times-Italic"/>
              </a:rPr>
              <a:t>a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  <a:cs typeface="Times-Italic"/>
              </a:rPr>
              <a:t>M</a:t>
            </a:r>
            <a:r>
              <a:rPr lang="en-GB" altLang="ja-JP" i="1" baseline="-30000">
                <a:solidFill>
                  <a:srgbClr val="000000"/>
                </a:solidFill>
                <a:ea typeface="MS Mincho" pitchFamily="49" charset="-128"/>
                <a:cs typeface="Times-Italic"/>
              </a:rPr>
              <a:t>s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  <a:cs typeface="Times-Italic"/>
              </a:rPr>
              <a:t> /</a:t>
            </a:r>
            <a:r>
              <a:rPr lang="en-GB" altLang="ja-JP" i="1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Times-Italic"/>
              </a:rPr>
              <a:t>gd</a:t>
            </a:r>
            <a:r>
              <a:rPr lang="en-GB" altLang="ja-JP" i="1" baseline="-30000">
                <a:solidFill>
                  <a:srgbClr val="000000"/>
                </a:solidFill>
                <a:ea typeface="MS Mincho" pitchFamily="49" charset="-128"/>
              </a:rPr>
              <a:t>w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</a:rPr>
              <a:t>≈M</a:t>
            </a:r>
            <a:r>
              <a:rPr lang="en-GB" altLang="ja-JP" i="1" baseline="-30000">
                <a:solidFill>
                  <a:srgbClr val="000000"/>
                </a:solidFill>
                <a:ea typeface="MS Mincho" pitchFamily="49" charset="-128"/>
              </a:rPr>
              <a:t>s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</a:rPr>
              <a:t>(K</a:t>
            </a:r>
            <a:r>
              <a:rPr lang="en-GB" altLang="ja-JP" i="1" baseline="-30000">
                <a:solidFill>
                  <a:srgbClr val="000000"/>
                </a:solidFill>
                <a:ea typeface="MS Mincho" pitchFamily="49" charset="-128"/>
              </a:rPr>
              <a:t>me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</a:rPr>
              <a:t>/A)</a:t>
            </a:r>
            <a:r>
              <a:rPr lang="en-GB" altLang="ja-JP" i="1" baseline="30000">
                <a:solidFill>
                  <a:srgbClr val="000000"/>
                </a:solidFill>
                <a:ea typeface="MS Mincho" pitchFamily="49" charset="-128"/>
              </a:rPr>
              <a:t>1/2</a:t>
            </a:r>
            <a:r>
              <a:rPr lang="es-ES" altLang="ja-JP">
                <a:ea typeface="MS PGothic" pitchFamily="34" charset="-128"/>
              </a:rPr>
              <a:t> </a:t>
            </a:r>
            <a:endParaRPr lang="es-ES"/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-252413" y="1266825"/>
          <a:ext cx="5688013" cy="4238625"/>
        </p:xfrm>
        <a:graphic>
          <a:graphicData uri="http://schemas.openxmlformats.org/presentationml/2006/ole">
            <p:oleObj spid="_x0000_s8194" name="Graph" r:id="rId5" imgW="3971520" imgH="2962080" progId="Origin50.Graph">
              <p:embed/>
            </p:oleObj>
          </a:graphicData>
        </a:graphic>
      </p:graphicFrame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0" y="-26988"/>
            <a:ext cx="9144000" cy="431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Effect of magnetolastic anisitropy on DW propagation</a:t>
            </a:r>
            <a:endParaRPr lang="es-ES" sz="3600" kern="10">
              <a:ln w="9525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0825" y="5173663"/>
            <a:ext cx="5640388" cy="706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en-GB" sz="2000">
                <a:cs typeface="Times New Roman" pitchFamily="18" charset="0"/>
              </a:rPr>
              <a:t>v(H) dependences for Co</a:t>
            </a:r>
            <a:r>
              <a:rPr lang="en-GB" sz="2000" baseline="-30000">
                <a:cs typeface="Times New Roman" pitchFamily="18" charset="0"/>
              </a:rPr>
              <a:t>56</a:t>
            </a:r>
            <a:r>
              <a:rPr lang="en-GB" sz="2000">
                <a:cs typeface="Times New Roman" pitchFamily="18" charset="0"/>
              </a:rPr>
              <a:t>Fe</a:t>
            </a:r>
            <a:r>
              <a:rPr lang="en-GB" sz="2000" baseline="-30000">
                <a:cs typeface="Times New Roman" pitchFamily="18" charset="0"/>
              </a:rPr>
              <a:t>8</a:t>
            </a:r>
            <a:r>
              <a:rPr lang="en-GB" sz="2000">
                <a:cs typeface="Times New Roman" pitchFamily="18" charset="0"/>
              </a:rPr>
              <a:t>Ni</a:t>
            </a:r>
            <a:r>
              <a:rPr lang="en-GB" sz="2000" baseline="-30000">
                <a:cs typeface="Times New Roman" pitchFamily="18" charset="0"/>
              </a:rPr>
              <a:t>10</a:t>
            </a:r>
            <a:r>
              <a:rPr lang="en-GB" sz="2000">
                <a:cs typeface="Times New Roman" pitchFamily="18" charset="0"/>
              </a:rPr>
              <a:t>Si</a:t>
            </a:r>
            <a:r>
              <a:rPr lang="en-GB" sz="2000" baseline="-30000">
                <a:cs typeface="Times New Roman" pitchFamily="18" charset="0"/>
              </a:rPr>
              <a:t>11</a:t>
            </a:r>
            <a:r>
              <a:rPr lang="en-GB" sz="2000">
                <a:cs typeface="Times New Roman" pitchFamily="18" charset="0"/>
              </a:rPr>
              <a:t>B</a:t>
            </a:r>
            <a:r>
              <a:rPr lang="en-GB" sz="2000" baseline="-30000">
                <a:cs typeface="Times New Roman" pitchFamily="18" charset="0"/>
              </a:rPr>
              <a:t>16</a:t>
            </a:r>
            <a:r>
              <a:rPr lang="en-GB" sz="2000">
                <a:cs typeface="Times New Roman" pitchFamily="18" charset="0"/>
              </a:rPr>
              <a:t>microwires </a:t>
            </a:r>
          </a:p>
          <a:p>
            <a:r>
              <a:rPr lang="en-GB" sz="2000">
                <a:cs typeface="Times New Roman" pitchFamily="18" charset="0"/>
              </a:rPr>
              <a:t>measured under application of applied stresses, </a:t>
            </a:r>
            <a:r>
              <a:rPr lang="en-GB" sz="2000">
                <a:latin typeface="Symbol" pitchFamily="18" charset="2"/>
                <a:cs typeface="Times New Roman" pitchFamily="18" charset="0"/>
              </a:rPr>
              <a:t>s</a:t>
            </a:r>
            <a:r>
              <a:rPr lang="en-GB" sz="2000" baseline="-30000">
                <a:cs typeface="Times New Roman" pitchFamily="18" charset="0"/>
              </a:rPr>
              <a:t>app</a:t>
            </a:r>
            <a:r>
              <a:rPr lang="en-GB" sz="2000">
                <a:cs typeface="Times New Roman" pitchFamily="18" charset="0"/>
              </a:rPr>
              <a:t>.</a:t>
            </a:r>
            <a:r>
              <a:rPr lang="es-ES" sz="2000"/>
              <a:t> 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1116013" y="533400"/>
            <a:ext cx="7272338" cy="1057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indent="1257300" algn="just"/>
            <a:r>
              <a:rPr lang="en-US" sz="2000" i="1" baseline="0">
                <a:cs typeface="Times New Roman" pitchFamily="18" charset="0"/>
              </a:rPr>
              <a:t>v=S(H-H</a:t>
            </a:r>
            <a:r>
              <a:rPr lang="en-US" sz="2000" i="1" baseline="-30000">
                <a:cs typeface="Times New Roman" pitchFamily="18" charset="0"/>
              </a:rPr>
              <a:t>0</a:t>
            </a:r>
            <a:r>
              <a:rPr lang="en-US" sz="2000" i="1" baseline="0">
                <a:cs typeface="Times New Roman" pitchFamily="18" charset="0"/>
              </a:rPr>
              <a:t>), </a:t>
            </a:r>
            <a:r>
              <a:rPr lang="en-US" sz="2000" i="1" baseline="30000">
                <a:cs typeface="Times New Roman" pitchFamily="18" charset="0"/>
              </a:rPr>
              <a:t>    </a:t>
            </a:r>
            <a:r>
              <a:rPr lang="en-GB" sz="1600" baseline="0">
                <a:cs typeface="Times New Roman" pitchFamily="18" charset="0"/>
              </a:rPr>
              <a:t>where </a:t>
            </a:r>
            <a:r>
              <a:rPr lang="en-GB" sz="1600" i="1" baseline="0">
                <a:cs typeface="Times New Roman" pitchFamily="18" charset="0"/>
              </a:rPr>
              <a:t>S</a:t>
            </a:r>
            <a:r>
              <a:rPr lang="en-GB" sz="1600" baseline="0">
                <a:cs typeface="Times New Roman" pitchFamily="18" charset="0"/>
              </a:rPr>
              <a:t> is the DW mobility, </a:t>
            </a:r>
          </a:p>
          <a:p>
            <a:pPr indent="1257300" algn="just"/>
            <a:r>
              <a:rPr lang="en-GB" sz="1600" i="1" baseline="0">
                <a:cs typeface="Times New Roman" pitchFamily="18" charset="0"/>
              </a:rPr>
              <a:t>H</a:t>
            </a:r>
            <a:r>
              <a:rPr lang="en-GB" sz="1600" baseline="0">
                <a:cs typeface="Times New Roman" pitchFamily="18" charset="0"/>
              </a:rPr>
              <a:t> is the axial magnetic field and</a:t>
            </a:r>
            <a:r>
              <a:rPr lang="en-US" sz="1600" baseline="0">
                <a:cs typeface="Times New Roman" pitchFamily="18" charset="0"/>
              </a:rPr>
              <a:t> </a:t>
            </a:r>
            <a:r>
              <a:rPr lang="en-GB" sz="1600" i="1" baseline="0">
                <a:cs typeface="Times New Roman" pitchFamily="18" charset="0"/>
              </a:rPr>
              <a:t>H</a:t>
            </a:r>
            <a:r>
              <a:rPr lang="en-GB" sz="1600" i="1">
                <a:cs typeface="Times New Roman" pitchFamily="18" charset="0"/>
              </a:rPr>
              <a:t>0</a:t>
            </a:r>
            <a:r>
              <a:rPr lang="en-GB" sz="1600" i="1" baseline="0">
                <a:cs typeface="Times New Roman" pitchFamily="18" charset="0"/>
              </a:rPr>
              <a:t> </a:t>
            </a:r>
            <a:r>
              <a:rPr lang="en-GB" sz="1600" baseline="0">
                <a:cs typeface="Times New Roman" pitchFamily="18" charset="0"/>
              </a:rPr>
              <a:t>is </a:t>
            </a:r>
          </a:p>
          <a:p>
            <a:pPr indent="1257300" algn="just"/>
            <a:r>
              <a:rPr lang="en-GB" sz="1600" baseline="0">
                <a:cs typeface="Times New Roman" pitchFamily="18" charset="0"/>
              </a:rPr>
              <a:t>the critical propagation field.</a:t>
            </a:r>
            <a:endParaRPr lang="en-US" sz="1600" baseline="0">
              <a:cs typeface="Times New Roman" pitchFamily="18" charset="0"/>
            </a:endParaRPr>
          </a:p>
          <a:p>
            <a:pPr indent="1257300"/>
            <a:endParaRPr lang="en-US" sz="160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3850" y="6035675"/>
            <a:ext cx="5240338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Magnetoelastic energy, K</a:t>
            </a:r>
            <a:r>
              <a:rPr lang="en-GB" baseline="-30000">
                <a:solidFill>
                  <a:srgbClr val="FF3300"/>
                </a:solidFill>
                <a:cs typeface="Times New Roman" pitchFamily="18" charset="0"/>
              </a:rPr>
              <a:t>me</a:t>
            </a:r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, is given by</a:t>
            </a:r>
          </a:p>
          <a:p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K</a:t>
            </a:r>
            <a:r>
              <a:rPr lang="en-GB" baseline="-30000">
                <a:solidFill>
                  <a:srgbClr val="FF3300"/>
                </a:solidFill>
                <a:cs typeface="Times New Roman" pitchFamily="18" charset="0"/>
              </a:rPr>
              <a:t>me</a:t>
            </a:r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s-ES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</a:t>
            </a:r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 3/2 </a:t>
            </a:r>
            <a:r>
              <a:rPr lang="es-ES">
                <a:solidFill>
                  <a:srgbClr val="FF3300"/>
                </a:solidFill>
                <a:cs typeface="Times New Roman" pitchFamily="18" charset="0"/>
              </a:rPr>
              <a:t>λ</a:t>
            </a:r>
            <a:r>
              <a:rPr lang="en-GB" baseline="-30000">
                <a:solidFill>
                  <a:srgbClr val="FF3300"/>
                </a:solidFill>
                <a:cs typeface="Times New Roman" pitchFamily="18" charset="0"/>
              </a:rPr>
              <a:t>s</a:t>
            </a:r>
            <a:r>
              <a:rPr lang="es-ES">
                <a:solidFill>
                  <a:srgbClr val="FF3300"/>
                </a:solidFill>
                <a:cs typeface="Times New Roman" pitchFamily="18" charset="0"/>
              </a:rPr>
              <a:t>σ</a:t>
            </a:r>
            <a:r>
              <a:rPr lang="en-GB">
                <a:solidFill>
                  <a:srgbClr val="FF3300"/>
                </a:solidFill>
                <a:cs typeface="Times New Roman" pitchFamily="18" charset="0"/>
              </a:rPr>
              <a:t>,</a:t>
            </a:r>
            <a:r>
              <a:rPr lang="es-E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6019800" y="6029325"/>
            <a:ext cx="44958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 baseline="0"/>
              <a:t>V(H) is affected by K</a:t>
            </a:r>
            <a:r>
              <a:rPr lang="es-ES"/>
              <a:t>me</a:t>
            </a:r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4800600" y="685800"/>
            <a:ext cx="47132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aseline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GB" sz="24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GB" sz="2400" baseline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GB" sz="2400" baseline="0"/>
              <a:t> Fe</a:t>
            </a:r>
            <a:r>
              <a:rPr lang="en-GB" sz="2400"/>
              <a:t>62</a:t>
            </a:r>
            <a:r>
              <a:rPr lang="en-GB" sz="2400" baseline="0"/>
              <a:t>Ni</a:t>
            </a:r>
            <a:r>
              <a:rPr lang="en-GB" sz="2400"/>
              <a:t>15.5</a:t>
            </a:r>
            <a:r>
              <a:rPr lang="en-GB" sz="2400" baseline="0"/>
              <a:t>Si</a:t>
            </a:r>
            <a:r>
              <a:rPr lang="en-GB" sz="2400"/>
              <a:t>7.5</a:t>
            </a:r>
            <a:r>
              <a:rPr lang="en-GB" sz="2400" baseline="0"/>
              <a:t>B</a:t>
            </a:r>
            <a:r>
              <a:rPr lang="en-GB" sz="2400"/>
              <a:t>15</a:t>
            </a:r>
            <a:r>
              <a:rPr lang="es-ES" sz="24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s-ES" sz="2400" baseline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</a:t>
            </a:r>
            <a:r>
              <a:rPr lang="en-GB" sz="2400" baseline="0">
                <a:solidFill>
                  <a:srgbClr val="000000"/>
                </a:solidFill>
                <a:cs typeface="Times New Roman" pitchFamily="18" charset="0"/>
              </a:rPr>
              <a:t> 25 x10</a:t>
            </a:r>
            <a:r>
              <a:rPr lang="en-GB" sz="2400" baseline="30000">
                <a:solidFill>
                  <a:srgbClr val="000000"/>
                </a:solidFill>
                <a:cs typeface="Times New Roman" pitchFamily="18" charset="0"/>
              </a:rPr>
              <a:t>-6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; </a:t>
            </a:r>
          </a:p>
          <a:p>
            <a:r>
              <a:rPr lang="es-ES" sz="2400" baseline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GB" sz="24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GB" sz="2400" baseline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GB" sz="2400" baseline="0"/>
              <a:t> Fe</a:t>
            </a:r>
            <a:r>
              <a:rPr lang="en-GB" sz="2400"/>
              <a:t>49,6</a:t>
            </a:r>
            <a:r>
              <a:rPr lang="en-GB" sz="2400" baseline="0"/>
              <a:t>Ni</a:t>
            </a:r>
            <a:r>
              <a:rPr lang="en-GB" sz="2400"/>
              <a:t>27.9</a:t>
            </a:r>
            <a:r>
              <a:rPr lang="en-GB" sz="2400" baseline="0"/>
              <a:t>Si</a:t>
            </a:r>
            <a:r>
              <a:rPr lang="en-GB" sz="2400"/>
              <a:t>7.5</a:t>
            </a:r>
            <a:r>
              <a:rPr lang="en-GB" sz="2400" baseline="0"/>
              <a:t>B</a:t>
            </a:r>
            <a:r>
              <a:rPr lang="en-GB" sz="2400"/>
              <a:t>15</a:t>
            </a:r>
            <a:r>
              <a:rPr lang="es-ES" sz="24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s-ES" sz="2400" baseline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</a:t>
            </a:r>
            <a:r>
              <a:rPr lang="en-GB" sz="2400" baseline="0">
                <a:solidFill>
                  <a:srgbClr val="000000"/>
                </a:solidFill>
                <a:cs typeface="Times New Roman" pitchFamily="18" charset="0"/>
              </a:rPr>
              <a:t> 15 x10</a:t>
            </a:r>
            <a:r>
              <a:rPr lang="en-GB" sz="2400" baseline="30000">
                <a:solidFill>
                  <a:srgbClr val="000000"/>
                </a:solidFill>
                <a:cs typeface="Times New Roman" pitchFamily="18" charset="0"/>
              </a:rPr>
              <a:t>-6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; </a:t>
            </a:r>
            <a:endParaRPr lang="en-GB" baseline="30000">
              <a:solidFill>
                <a:srgbClr val="000000"/>
              </a:solidFill>
              <a:cs typeface="Times New Roman" pitchFamily="18" charset="0"/>
            </a:endParaRPr>
          </a:p>
          <a:p>
            <a:endParaRPr lang="en-GB" baseline="3000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8195" name="Object 17"/>
          <p:cNvGraphicFramePr>
            <a:graphicFrameLocks noChangeAspect="1"/>
          </p:cNvGraphicFramePr>
          <p:nvPr/>
        </p:nvGraphicFramePr>
        <p:xfrm>
          <a:off x="9372600" y="152400"/>
          <a:ext cx="2362200" cy="1801813"/>
        </p:xfrm>
        <a:graphic>
          <a:graphicData uri="http://schemas.openxmlformats.org/presentationml/2006/ole">
            <p:oleObj spid="_x0000_s8195" name="Graph" r:id="rId6" imgW="3877056" imgH="2973629" progId="Origin50.Graph">
              <p:embed/>
            </p:oleObj>
          </a:graphicData>
        </a:graphic>
      </p:graphicFrame>
      <p:graphicFrame>
        <p:nvGraphicFramePr>
          <p:cNvPr id="8196" name="Object 16"/>
          <p:cNvGraphicFramePr>
            <a:graphicFrameLocks noChangeAspect="1"/>
          </p:cNvGraphicFramePr>
          <p:nvPr/>
        </p:nvGraphicFramePr>
        <p:xfrm>
          <a:off x="5334000" y="1600200"/>
          <a:ext cx="3657600" cy="2589213"/>
        </p:xfrm>
        <a:graphic>
          <a:graphicData uri="http://schemas.openxmlformats.org/presentationml/2006/ole">
            <p:oleObj spid="_x0000_s8196" name="Graph" r:id="rId7" imgW="4276800" imgH="3022560" progId="Origin50.Graph">
              <p:embed/>
            </p:oleObj>
          </a:graphicData>
        </a:graphic>
      </p:graphicFrame>
      <p:graphicFrame>
        <p:nvGraphicFramePr>
          <p:cNvPr id="8197" name="Object 15"/>
          <p:cNvGraphicFramePr>
            <a:graphicFrameLocks noChangeAspect="1"/>
          </p:cNvGraphicFramePr>
          <p:nvPr/>
        </p:nvGraphicFramePr>
        <p:xfrm>
          <a:off x="9220200" y="1981200"/>
          <a:ext cx="2801938" cy="1981200"/>
        </p:xfrm>
        <a:graphic>
          <a:graphicData uri="http://schemas.openxmlformats.org/presentationml/2006/ole">
            <p:oleObj spid="_x0000_s8197" name="Graph" r:id="rId8" imgW="4133088" imgH="2901696" progId="Origin50.Graph">
              <p:embed/>
            </p:oleObj>
          </a:graphicData>
        </a:graphic>
      </p:graphicFrame>
      <p:pic>
        <p:nvPicPr>
          <p:cNvPr id="15" name="~PP1939.WAV">
            <a:hlinkClick r:id="" action="ppaction://media"/>
          </p:cNvPr>
          <p:cNvPicPr>
            <a:picLocks noRot="1" noChangeAspect="1"/>
          </p:cNvPicPr>
          <p:nvPr>
            <a:wavAudioFile r:embed="rId3" name="~PP1939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0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utoUpdateAnimBg="0"/>
      <p:bldP spid="7" grpId="0" animBg="1"/>
      <p:bldP spid="8" grpId="0" autoUpdateAnimBg="0"/>
      <p:bldP spid="9" grpId="0" autoUpdateAnimBg="0"/>
      <p:bldP spid="10" grpId="0" autoUpdateAnimBg="0"/>
      <p:bldP spid="8205" grpId="0"/>
      <p:bldP spid="1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296400" y="6248400"/>
            <a:ext cx="2540000" cy="457200"/>
          </a:xfrm>
          <a:noFill/>
        </p:spPr>
        <p:txBody>
          <a:bodyPr/>
          <a:lstStyle/>
          <a:p>
            <a:fld id="{B5A4EBAD-4A0C-4C58-8403-FE0B8E789689}" type="slidenum">
              <a:rPr lang="es-ES_tradnl" smtClean="0">
                <a:latin typeface="Arial" pitchFamily="34" charset="0"/>
              </a:rPr>
              <a:pPr/>
              <a:t>18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-76200" y="762000"/>
          <a:ext cx="4292600" cy="3105150"/>
        </p:xfrm>
        <a:graphic>
          <a:graphicData uri="http://schemas.openxmlformats.org/presentationml/2006/ole">
            <p:oleObj spid="_x0000_s9218" name="Graph" r:id="rId5" imgW="4133088" imgH="2901696" progId="Origin50.Graph">
              <p:embed/>
            </p:oleObj>
          </a:graphicData>
        </a:graphic>
      </p:graphicFrame>
      <p:sp>
        <p:nvSpPr>
          <p:cNvPr id="9226" name="4 Rectángulo"/>
          <p:cNvSpPr>
            <a:spLocks noChangeArrowheads="1"/>
          </p:cNvSpPr>
          <p:nvPr/>
        </p:nvSpPr>
        <p:spPr bwMode="auto">
          <a:xfrm>
            <a:off x="611188" y="457200"/>
            <a:ext cx="2030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GB" baseline="-30000">
                <a:solidFill>
                  <a:srgbClr val="000000"/>
                </a:solidFill>
                <a:cs typeface="Times New Roman" pitchFamily="18" charset="0"/>
              </a:rPr>
              <a:t>me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s-E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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 3/2 </a:t>
            </a:r>
            <a:r>
              <a:rPr lang="es-ES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GB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s-ES">
                <a:solidFill>
                  <a:srgbClr val="FF0000"/>
                </a:solidFill>
                <a:cs typeface="Times New Roman" pitchFamily="18" charset="0"/>
              </a:rPr>
              <a:t>σ</a:t>
            </a:r>
            <a:r>
              <a:rPr lang="en-GB" baseline="-30000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,	</a:t>
            </a:r>
            <a:endParaRPr lang="es-ES"/>
          </a:p>
        </p:txBody>
      </p:sp>
      <p:sp>
        <p:nvSpPr>
          <p:cNvPr id="92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8093075" y="762000"/>
          <a:ext cx="4022725" cy="2879725"/>
        </p:xfrm>
        <a:graphic>
          <a:graphicData uri="http://schemas.openxmlformats.org/presentationml/2006/ole">
            <p:oleObj spid="_x0000_s9219" name="Graph" r:id="rId6" imgW="4154400" imgH="2901600" progId="Origin50.Graph">
              <p:embed/>
            </p:oleObj>
          </a:graphicData>
        </a:graphic>
      </p:graphicFrame>
      <p:sp>
        <p:nvSpPr>
          <p:cNvPr id="9228" name="11 CuadroTexto"/>
          <p:cNvSpPr txBox="1">
            <a:spLocks noChangeArrowheads="1"/>
          </p:cNvSpPr>
          <p:nvPr/>
        </p:nvSpPr>
        <p:spPr bwMode="auto">
          <a:xfrm>
            <a:off x="7239000" y="457200"/>
            <a:ext cx="2360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Stress relaxation?</a:t>
            </a:r>
          </a:p>
        </p:txBody>
      </p:sp>
      <p:sp>
        <p:nvSpPr>
          <p:cNvPr id="9229" name="6 CuadroTexto"/>
          <p:cNvSpPr txBox="1">
            <a:spLocks noChangeArrowheads="1"/>
          </p:cNvSpPr>
          <p:nvPr/>
        </p:nvSpPr>
        <p:spPr bwMode="auto">
          <a:xfrm>
            <a:off x="4038600" y="609600"/>
            <a:ext cx="226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>
                <a:solidFill>
                  <a:srgbClr val="FF0000"/>
                </a:solidFill>
              </a:rPr>
              <a:t>Fe</a:t>
            </a:r>
            <a:r>
              <a:rPr lang="en-US">
                <a:solidFill>
                  <a:srgbClr val="FF0000"/>
                </a:solidFill>
              </a:rPr>
              <a:t>77.5</a:t>
            </a:r>
            <a:r>
              <a:rPr lang="en-US" baseline="0">
                <a:solidFill>
                  <a:srgbClr val="FF0000"/>
                </a:solidFill>
              </a:rPr>
              <a:t>Si</a:t>
            </a:r>
            <a:r>
              <a:rPr lang="en-US">
                <a:solidFill>
                  <a:srgbClr val="FF0000"/>
                </a:solidFill>
              </a:rPr>
              <a:t>7.5</a:t>
            </a:r>
            <a:r>
              <a:rPr lang="en-US" baseline="0">
                <a:solidFill>
                  <a:srgbClr val="FF0000"/>
                </a:solidFill>
              </a:rPr>
              <a:t>B</a:t>
            </a:r>
            <a:r>
              <a:rPr lang="en-US">
                <a:solidFill>
                  <a:srgbClr val="FF0000"/>
                </a:solidFill>
              </a:rPr>
              <a:t>15</a:t>
            </a:r>
            <a:endParaRPr lang="es-ES"/>
          </a:p>
        </p:txBody>
      </p:sp>
      <p:sp>
        <p:nvSpPr>
          <p:cNvPr id="9230" name="WordArt 6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Effect of magnetolastic anisitropy on DW propagation</a:t>
            </a:r>
            <a:endParaRPr lang="es-ES" sz="3600" kern="10">
              <a:ln w="9525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graphicFrame>
        <p:nvGraphicFramePr>
          <p:cNvPr id="9220" name="Object 5"/>
          <p:cNvGraphicFramePr>
            <a:graphicFrameLocks noChangeAspect="1"/>
          </p:cNvGraphicFramePr>
          <p:nvPr/>
        </p:nvGraphicFramePr>
        <p:xfrm>
          <a:off x="4572000" y="1447800"/>
          <a:ext cx="2352675" cy="1733550"/>
        </p:xfrm>
        <a:graphic>
          <a:graphicData uri="http://schemas.openxmlformats.org/presentationml/2006/ole">
            <p:oleObj spid="_x0000_s9220" name="Graph" r:id="rId7" imgW="4023360" imgH="3108960" progId="Origin50.Graph">
              <p:embed/>
            </p:oleObj>
          </a:graphicData>
        </a:graphic>
      </p:graphicFrame>
      <p:sp>
        <p:nvSpPr>
          <p:cNvPr id="9231" name="12 Rectángulo"/>
          <p:cNvSpPr>
            <a:spLocks noChangeArrowheads="1"/>
          </p:cNvSpPr>
          <p:nvPr/>
        </p:nvSpPr>
        <p:spPr bwMode="auto">
          <a:xfrm>
            <a:off x="9528175" y="457200"/>
            <a:ext cx="16732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imes New Roman" pitchFamily="18" charset="0"/>
                <a:cs typeface="Times New Roman" pitchFamily="18" charset="0"/>
              </a:rPr>
              <a:t>Tann ≈410 </a:t>
            </a:r>
            <a:r>
              <a:rPr lang="en-GB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C </a:t>
            </a:r>
            <a:endParaRPr lang="es-ES"/>
          </a:p>
        </p:txBody>
      </p:sp>
      <p:graphicFrame>
        <p:nvGraphicFramePr>
          <p:cNvPr id="9221" name="Object 19"/>
          <p:cNvGraphicFramePr>
            <a:graphicFrameLocks noChangeAspect="1"/>
          </p:cNvGraphicFramePr>
          <p:nvPr/>
        </p:nvGraphicFramePr>
        <p:xfrm>
          <a:off x="381000" y="3760788"/>
          <a:ext cx="3930650" cy="3097212"/>
        </p:xfrm>
        <a:graphic>
          <a:graphicData uri="http://schemas.openxmlformats.org/presentationml/2006/ole">
            <p:oleObj spid="_x0000_s9221" name="Graph" r:id="rId8" imgW="3840480" imgH="2926080" progId="Origin50.Graph">
              <p:embed/>
            </p:oleObj>
          </a:graphicData>
        </a:graphic>
      </p:graphicFrame>
      <p:sp>
        <p:nvSpPr>
          <p:cNvPr id="9232" name="7 Rectángulo"/>
          <p:cNvSpPr>
            <a:spLocks noChangeArrowheads="1"/>
          </p:cNvSpPr>
          <p:nvPr/>
        </p:nvSpPr>
        <p:spPr bwMode="auto">
          <a:xfrm>
            <a:off x="4114800" y="3733800"/>
            <a:ext cx="4687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aseline="0">
                <a:solidFill>
                  <a:srgbClr val="FF0000"/>
                </a:solidFill>
              </a:rPr>
              <a:t>Fe</a:t>
            </a:r>
            <a:r>
              <a:rPr lang="en-GB">
                <a:solidFill>
                  <a:srgbClr val="FF0000"/>
                </a:solidFill>
              </a:rPr>
              <a:t>62</a:t>
            </a:r>
            <a:r>
              <a:rPr lang="en-GB" baseline="0">
                <a:solidFill>
                  <a:srgbClr val="FF0000"/>
                </a:solidFill>
              </a:rPr>
              <a:t>Ni</a:t>
            </a:r>
            <a:r>
              <a:rPr lang="en-GB">
                <a:solidFill>
                  <a:srgbClr val="FF0000"/>
                </a:solidFill>
              </a:rPr>
              <a:t>15</a:t>
            </a:r>
            <a:r>
              <a:rPr lang="en-GB" baseline="0">
                <a:solidFill>
                  <a:srgbClr val="FF0000"/>
                </a:solidFill>
              </a:rPr>
              <a:t>Si</a:t>
            </a:r>
            <a:r>
              <a:rPr lang="en-GB">
                <a:solidFill>
                  <a:srgbClr val="FF0000"/>
                </a:solidFill>
              </a:rPr>
              <a:t>7.5</a:t>
            </a:r>
            <a:r>
              <a:rPr lang="en-GB" baseline="0">
                <a:solidFill>
                  <a:srgbClr val="FF0000"/>
                </a:solidFill>
              </a:rPr>
              <a:t>B</a:t>
            </a:r>
            <a:r>
              <a:rPr lang="en-GB">
                <a:solidFill>
                  <a:srgbClr val="FF0000"/>
                </a:solidFill>
              </a:rPr>
              <a:t>15</a:t>
            </a:r>
            <a:r>
              <a:rPr lang="en-GB" baseline="0">
                <a:solidFill>
                  <a:srgbClr val="FF0000"/>
                </a:solidFill>
              </a:rPr>
              <a:t> </a:t>
            </a:r>
            <a:r>
              <a:rPr lang="en-US" baseline="0"/>
              <a:t>microwires</a:t>
            </a:r>
            <a:endParaRPr lang="es-ES" baseline="0"/>
          </a:p>
        </p:txBody>
      </p:sp>
      <p:graphicFrame>
        <p:nvGraphicFramePr>
          <p:cNvPr id="49157" name="Object 20"/>
          <p:cNvGraphicFramePr>
            <a:graphicFrameLocks noChangeAspect="1"/>
          </p:cNvGraphicFramePr>
          <p:nvPr/>
        </p:nvGraphicFramePr>
        <p:xfrm>
          <a:off x="5410200" y="4343400"/>
          <a:ext cx="3297238" cy="2324100"/>
        </p:xfrm>
        <a:graphic>
          <a:graphicData uri="http://schemas.openxmlformats.org/presentationml/2006/ole">
            <p:oleObj spid="_x0000_s9222" name="Graph" r:id="rId9" imgW="4162349" imgH="2926080" progId="Origin50.Graph">
              <p:embed/>
            </p:oleObj>
          </a:graphicData>
        </a:graphic>
      </p:graphicFrame>
      <p:graphicFrame>
        <p:nvGraphicFramePr>
          <p:cNvPr id="9223" name="Object 22"/>
          <p:cNvGraphicFramePr>
            <a:graphicFrameLocks noChangeAspect="1"/>
          </p:cNvGraphicFramePr>
          <p:nvPr/>
        </p:nvGraphicFramePr>
        <p:xfrm>
          <a:off x="8915400" y="4191000"/>
          <a:ext cx="2874963" cy="2095500"/>
        </p:xfrm>
        <a:graphic>
          <a:graphicData uri="http://schemas.openxmlformats.org/presentationml/2006/ole">
            <p:oleObj spid="_x0000_s9223" name="Graph" r:id="rId10" imgW="4276954" imgH="3022397" progId="Origin50.Graph">
              <p:embed/>
            </p:oleObj>
          </a:graphicData>
        </a:graphic>
      </p:graphicFrame>
      <p:pic>
        <p:nvPicPr>
          <p:cNvPr id="17" name="~PP548.WAV">
            <a:hlinkClick r:id="" action="ppaction://media"/>
          </p:cNvPr>
          <p:cNvPicPr>
            <a:picLocks noRot="1" noChangeAspect="1"/>
          </p:cNvPicPr>
          <p:nvPr>
            <a:wavAudioFile r:embed="rId3" name="~PP548.WAV"/>
          </p:nvPr>
        </p:nvPicPr>
        <p:blipFill>
          <a:blip r:embed="rId11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6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6C8EF3-5843-461F-BD3F-D654D87774B3}" type="slidenum">
              <a:rPr lang="es-ES_tradnl" smtClean="0">
                <a:latin typeface="Arial" pitchFamily="34" charset="0"/>
              </a:rPr>
              <a:pPr/>
              <a:t>19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010400" y="609600"/>
            <a:ext cx="4787900" cy="2062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2000" baseline="0">
                <a:solidFill>
                  <a:srgbClr val="000000"/>
                </a:solidFill>
                <a:cs typeface="Times New Roman" pitchFamily="18" charset="0"/>
              </a:rPr>
              <a:t>The domain wall mobility, </a:t>
            </a:r>
            <a:r>
              <a:rPr lang="en-GB" sz="2000" i="1" baseline="0">
                <a:solidFill>
                  <a:srgbClr val="000000"/>
                </a:solidFill>
                <a:cs typeface="Times New Roman" pitchFamily="18" charset="0"/>
              </a:rPr>
              <a:t>S,</a:t>
            </a:r>
            <a:r>
              <a:rPr lang="en-GB" sz="2000" baseline="0">
                <a:solidFill>
                  <a:srgbClr val="000000"/>
                </a:solidFill>
                <a:cs typeface="Times New Roman" pitchFamily="18" charset="0"/>
              </a:rPr>
              <a:t>  is given by: </a:t>
            </a:r>
            <a:endParaRPr lang="en-GB" sz="2000" i="1" baseline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GB" sz="2000" i="1" baseline="0">
                <a:solidFill>
                  <a:srgbClr val="000000"/>
                </a:solidFill>
                <a:cs typeface="Times New Roman" pitchFamily="18" charset="0"/>
              </a:rPr>
              <a:t>S=</a:t>
            </a:r>
            <a:r>
              <a:rPr lang="es-ES" sz="2000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2m</a:t>
            </a:r>
            <a:r>
              <a:rPr lang="es-ES" sz="2000" i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es-ES" sz="2000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GB" sz="2000" i="1" baseline="0">
                <a:solidFill>
                  <a:srgbClr val="000000"/>
                </a:solidFill>
                <a:cs typeface="Times New Roman" pitchFamily="18" charset="0"/>
              </a:rPr>
              <a:t>/</a:t>
            </a:r>
            <a:r>
              <a:rPr lang="es-ES" sz="2000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b</a:t>
            </a:r>
          </a:p>
          <a:p>
            <a:r>
              <a:rPr lang="en-GB" altLang="ja-JP" sz="2000" baseline="0">
                <a:ea typeface="MS PGothic" pitchFamily="34" charset="-128"/>
              </a:rPr>
              <a:t>where, </a:t>
            </a:r>
            <a:r>
              <a:rPr lang="es-ES" sz="2000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s-ES" sz="2000" i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0</a:t>
            </a:r>
            <a:r>
              <a:rPr lang="es-ES" sz="2000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s </a:t>
            </a:r>
            <a:r>
              <a:rPr lang="en-GB" sz="2000" i="1" baseline="0">
                <a:solidFill>
                  <a:srgbClr val="000000"/>
                </a:solidFill>
                <a:cs typeface="Times New Roman" pitchFamily="18" charset="0"/>
              </a:rPr>
              <a:t>is the saturation magnetization</a:t>
            </a:r>
            <a:endParaRPr lang="en-GB" altLang="ja-JP" sz="2000" baseline="0">
              <a:ea typeface="MS PGothic" pitchFamily="34" charset="-128"/>
            </a:endParaRPr>
          </a:p>
          <a:p>
            <a:r>
              <a:rPr lang="en-GB" altLang="ja-JP" i="1" baseline="0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MathematicalPi-One"/>
              </a:rPr>
              <a:t>B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  <a:cs typeface="Times-Italic"/>
              </a:rPr>
              <a:t>r</a:t>
            </a:r>
            <a:r>
              <a:rPr lang="en-GB" altLang="ja-JP" i="1" baseline="0">
                <a:solidFill>
                  <a:srgbClr val="000000"/>
                </a:solidFill>
                <a:ea typeface="MS Mincho" pitchFamily="49" charset="-128"/>
                <a:cs typeface="Times-Italic"/>
              </a:rPr>
              <a:t>≈</a:t>
            </a:r>
            <a:r>
              <a:rPr lang="en-GB" altLang="ja-JP" i="1" baseline="0">
                <a:solidFill>
                  <a:srgbClr val="000000"/>
                </a:solidFill>
                <a:ea typeface="MS Mincho" pitchFamily="49" charset="-128"/>
              </a:rPr>
              <a:t>M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</a:rPr>
              <a:t>s</a:t>
            </a:r>
            <a:r>
              <a:rPr lang="en-GB" altLang="ja-JP" i="1" baseline="0">
                <a:solidFill>
                  <a:srgbClr val="000000"/>
                </a:solidFill>
                <a:ea typeface="MS Mincho" pitchFamily="49" charset="-128"/>
              </a:rPr>
              <a:t>(K</a:t>
            </a:r>
            <a:r>
              <a:rPr lang="en-GB" altLang="ja-JP" i="1">
                <a:solidFill>
                  <a:srgbClr val="000000"/>
                </a:solidFill>
                <a:ea typeface="MS Mincho" pitchFamily="49" charset="-128"/>
              </a:rPr>
              <a:t>me</a:t>
            </a:r>
            <a:r>
              <a:rPr lang="en-GB" altLang="ja-JP" i="1" baseline="0">
                <a:solidFill>
                  <a:srgbClr val="000000"/>
                </a:solidFill>
                <a:ea typeface="MS Mincho" pitchFamily="49" charset="-128"/>
              </a:rPr>
              <a:t>/A)</a:t>
            </a:r>
            <a:r>
              <a:rPr lang="en-GB" altLang="ja-JP" i="1" baseline="30000">
                <a:solidFill>
                  <a:srgbClr val="000000"/>
                </a:solidFill>
                <a:ea typeface="MS Mincho" pitchFamily="49" charset="-128"/>
              </a:rPr>
              <a:t>1/2</a:t>
            </a:r>
            <a:r>
              <a:rPr lang="es-ES" altLang="ja-JP" baseline="0">
                <a:ea typeface="MS PGothic" pitchFamily="34" charset="-128"/>
              </a:rPr>
              <a:t> </a:t>
            </a:r>
            <a:endParaRPr lang="es-ES" baseline="0"/>
          </a:p>
        </p:txBody>
      </p:sp>
      <p:sp>
        <p:nvSpPr>
          <p:cNvPr id="10247" name="WordArt 6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Effect of  saturation magnetization on DW propagation</a:t>
            </a:r>
            <a:endParaRPr lang="es-ES" sz="3600" kern="10">
              <a:ln w="9525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024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228600" y="381000"/>
          <a:ext cx="4591050" cy="3276600"/>
        </p:xfrm>
        <a:graphic>
          <a:graphicData uri="http://schemas.openxmlformats.org/presentationml/2006/ole">
            <p:oleObj spid="_x0000_s10242" name="Graph" r:id="rId5" imgW="4275734" imgH="3023616" progId="Origin50.Graph">
              <p:embed/>
            </p:oleObj>
          </a:graphicData>
        </a:graphic>
      </p:graphicFrame>
      <p:sp>
        <p:nvSpPr>
          <p:cNvPr id="10249" name="7 CuadroTexto"/>
          <p:cNvSpPr txBox="1">
            <a:spLocks noChangeArrowheads="1"/>
          </p:cNvSpPr>
          <p:nvPr/>
        </p:nvSpPr>
        <p:spPr bwMode="auto">
          <a:xfrm>
            <a:off x="381000" y="6524625"/>
            <a:ext cx="10363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400"/>
              <a:t>V. Zhukova, M. Ipatov, P. Corte-Leon, J.M. Blanco, E. Zanaeva, A.I. Bazlov, J. Jiang, D.V. Louzguine-Luzgin, J. Olivera, A. Zhukov, Excellent magnetic properties of (Fe0.7Co0.3)83.7Si4B8P3.6Cu0.7 ribbons and microwires, Intermetallics 117 (2020) 106660, doi: 10.1016/j.intermet.2019.106660</a:t>
            </a:r>
            <a:endParaRPr lang="es-ES" sz="1400"/>
          </a:p>
          <a:p>
            <a:endParaRPr lang="es-ES"/>
          </a:p>
        </p:txBody>
      </p:sp>
      <p:sp>
        <p:nvSpPr>
          <p:cNvPr id="1025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457200" y="3581400"/>
          <a:ext cx="4152900" cy="3124200"/>
        </p:xfrm>
        <a:graphic>
          <a:graphicData uri="http://schemas.openxmlformats.org/presentationml/2006/ole">
            <p:oleObj spid="_x0000_s10243" name="Graph" r:id="rId6" imgW="3840480" imgH="2926080" progId="Origin50.Graph">
              <p:embed/>
            </p:oleObj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8199438" y="3810000"/>
          <a:ext cx="3763962" cy="2724150"/>
        </p:xfrm>
        <a:graphic>
          <a:graphicData uri="http://schemas.openxmlformats.org/presentationml/2006/ole">
            <p:oleObj spid="_x0000_s10244" name="Graph" r:id="rId7" imgW="4132800" imgH="2901600" progId="Origin50.Graph">
              <p:embed/>
            </p:oleObj>
          </a:graphicData>
        </a:graphic>
      </p:graphicFrame>
      <p:sp>
        <p:nvSpPr>
          <p:cNvPr id="10251" name="12 CuadroTexto"/>
          <p:cNvSpPr txBox="1">
            <a:spLocks noChangeArrowheads="1"/>
          </p:cNvSpPr>
          <p:nvPr/>
        </p:nvSpPr>
        <p:spPr bwMode="auto">
          <a:xfrm>
            <a:off x="4724400" y="2971800"/>
            <a:ext cx="4965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>
                <a:solidFill>
                  <a:srgbClr val="FF0000"/>
                </a:solidFill>
              </a:rPr>
              <a:t>(Fe</a:t>
            </a:r>
            <a:r>
              <a:rPr lang="en-US">
                <a:solidFill>
                  <a:srgbClr val="FF0000"/>
                </a:solidFill>
              </a:rPr>
              <a:t>0,7</a:t>
            </a:r>
            <a:r>
              <a:rPr lang="en-US" baseline="0">
                <a:solidFill>
                  <a:srgbClr val="FF0000"/>
                </a:solidFill>
              </a:rPr>
              <a:t>Co</a:t>
            </a:r>
            <a:r>
              <a:rPr lang="en-US">
                <a:solidFill>
                  <a:srgbClr val="FF0000"/>
                </a:solidFill>
              </a:rPr>
              <a:t>0,3</a:t>
            </a:r>
            <a:r>
              <a:rPr lang="en-US" baseline="0">
                <a:solidFill>
                  <a:srgbClr val="FF0000"/>
                </a:solidFill>
              </a:rPr>
              <a:t>)</a:t>
            </a:r>
            <a:r>
              <a:rPr lang="en-US">
                <a:solidFill>
                  <a:srgbClr val="FF0000"/>
                </a:solidFill>
              </a:rPr>
              <a:t>83,7</a:t>
            </a:r>
            <a:r>
              <a:rPr lang="en-US" baseline="0">
                <a:solidFill>
                  <a:srgbClr val="FF0000"/>
                </a:solidFill>
              </a:rPr>
              <a:t>Si</a:t>
            </a:r>
            <a:r>
              <a:rPr lang="en-US">
                <a:solidFill>
                  <a:srgbClr val="FF0000"/>
                </a:solidFill>
              </a:rPr>
              <a:t>4</a:t>
            </a:r>
            <a:r>
              <a:rPr lang="en-US" baseline="0">
                <a:solidFill>
                  <a:srgbClr val="FF0000"/>
                </a:solidFill>
              </a:rPr>
              <a:t>B</a:t>
            </a:r>
            <a:r>
              <a:rPr lang="en-US">
                <a:solidFill>
                  <a:srgbClr val="FF0000"/>
                </a:solidFill>
              </a:rPr>
              <a:t>8</a:t>
            </a:r>
            <a:r>
              <a:rPr lang="en-US" baseline="0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FF0000"/>
                </a:solidFill>
              </a:rPr>
              <a:t>3,6</a:t>
            </a:r>
            <a:r>
              <a:rPr lang="en-US" baseline="0">
                <a:solidFill>
                  <a:srgbClr val="FF0000"/>
                </a:solidFill>
              </a:rPr>
              <a:t>Cu</a:t>
            </a:r>
            <a:r>
              <a:rPr lang="en-US">
                <a:solidFill>
                  <a:srgbClr val="FF0000"/>
                </a:solidFill>
              </a:rPr>
              <a:t>0,7</a:t>
            </a:r>
            <a:r>
              <a:rPr lang="en-US" baseline="0">
                <a:solidFill>
                  <a:srgbClr val="FF0000"/>
                </a:solidFill>
              </a:rPr>
              <a:t> </a:t>
            </a:r>
            <a:endParaRPr lang="es-ES" baseline="0">
              <a:solidFill>
                <a:srgbClr val="FF0000"/>
              </a:solidFill>
            </a:endParaRPr>
          </a:p>
        </p:txBody>
      </p:sp>
      <p:sp>
        <p:nvSpPr>
          <p:cNvPr id="10252" name="6 CuadroTexto"/>
          <p:cNvSpPr txBox="1">
            <a:spLocks noChangeArrowheads="1"/>
          </p:cNvSpPr>
          <p:nvPr/>
        </p:nvSpPr>
        <p:spPr bwMode="auto">
          <a:xfrm>
            <a:off x="9525000" y="3352800"/>
            <a:ext cx="226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>
                <a:solidFill>
                  <a:srgbClr val="FF0000"/>
                </a:solidFill>
              </a:rPr>
              <a:t>Fe</a:t>
            </a:r>
            <a:r>
              <a:rPr lang="en-US">
                <a:solidFill>
                  <a:srgbClr val="FF0000"/>
                </a:solidFill>
              </a:rPr>
              <a:t>77.5</a:t>
            </a:r>
            <a:r>
              <a:rPr lang="en-US" baseline="0">
                <a:solidFill>
                  <a:srgbClr val="FF0000"/>
                </a:solidFill>
              </a:rPr>
              <a:t>Si</a:t>
            </a:r>
            <a:r>
              <a:rPr lang="en-US">
                <a:solidFill>
                  <a:srgbClr val="FF0000"/>
                </a:solidFill>
              </a:rPr>
              <a:t>7.5</a:t>
            </a:r>
            <a:r>
              <a:rPr lang="en-US" baseline="0">
                <a:solidFill>
                  <a:srgbClr val="FF0000"/>
                </a:solidFill>
              </a:rPr>
              <a:t>B</a:t>
            </a:r>
            <a:r>
              <a:rPr lang="en-US">
                <a:solidFill>
                  <a:srgbClr val="FF0000"/>
                </a:solidFill>
              </a:rPr>
              <a:t>15</a:t>
            </a:r>
            <a:endParaRPr lang="es-ES"/>
          </a:p>
        </p:txBody>
      </p:sp>
      <p:cxnSp>
        <p:nvCxnSpPr>
          <p:cNvPr id="10253" name="15 Conector recto de flecha"/>
          <p:cNvCxnSpPr>
            <a:cxnSpLocks noChangeShapeType="1"/>
          </p:cNvCxnSpPr>
          <p:nvPr/>
        </p:nvCxnSpPr>
        <p:spPr bwMode="auto">
          <a:xfrm flipH="1">
            <a:off x="4114800" y="3505200"/>
            <a:ext cx="1447800" cy="7620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0254" name="16 CuadroTexto"/>
          <p:cNvSpPr txBox="1">
            <a:spLocks noChangeArrowheads="1"/>
          </p:cNvSpPr>
          <p:nvPr/>
        </p:nvSpPr>
        <p:spPr bwMode="auto">
          <a:xfrm>
            <a:off x="4648200" y="4267200"/>
            <a:ext cx="40989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aseline="0"/>
              <a:t>Higher S are observed </a:t>
            </a:r>
          </a:p>
          <a:p>
            <a:r>
              <a:rPr lang="es-ES" baseline="0"/>
              <a:t>in new Fe-rich </a:t>
            </a:r>
          </a:p>
          <a:p>
            <a:r>
              <a:rPr lang="es-ES" baseline="0"/>
              <a:t>composition </a:t>
            </a:r>
          </a:p>
          <a:p>
            <a:r>
              <a:rPr lang="es-ES" baseline="0"/>
              <a:t>with higher </a:t>
            </a:r>
            <a:r>
              <a:rPr lang="es-ES" i="1" baseline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m0M</a:t>
            </a:r>
            <a:r>
              <a:rPr lang="en-GB" i="1" baseline="0">
                <a:solidFill>
                  <a:srgbClr val="000000"/>
                </a:solidFill>
                <a:cs typeface="Times New Roman" pitchFamily="18" charset="0"/>
              </a:rPr>
              <a:t>s</a:t>
            </a:r>
            <a:endParaRPr lang="es-ES" baseline="0"/>
          </a:p>
        </p:txBody>
      </p:sp>
      <p:pic>
        <p:nvPicPr>
          <p:cNvPr id="15" name="~PP677.WAV">
            <a:hlinkClick r:id="" action="ppaction://media"/>
          </p:cNvPr>
          <p:cNvPicPr>
            <a:picLocks noRot="1" noChangeAspect="1"/>
          </p:cNvPicPr>
          <p:nvPr>
            <a:wavAudioFile r:embed="rId3" name="~PP677.WAV"/>
          </p:nvPr>
        </p:nvPicPr>
        <p:blipFill>
          <a:blip r:embed="rId8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utoUpdateAnimBg="0"/>
      <p:bldP spid="10251" grpId="0"/>
      <p:bldP spid="10252" grpId="0"/>
      <p:bldP spid="102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AE620C-3499-49E0-A811-0F74096B6FCD}" type="slidenum">
              <a:rPr lang="es-ES_tradnl" smtClean="0">
                <a:latin typeface="Arial" pitchFamily="34" charset="0"/>
              </a:rPr>
              <a:pPr/>
              <a:t>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2667000"/>
            <a:ext cx="845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800" kern="0" baseline="0" dirty="0" err="1">
                <a:solidFill>
                  <a:srgbClr val="CC6600"/>
                </a:solidFill>
                <a:latin typeface="Arial" charset="0"/>
              </a:rPr>
              <a:t>Outline</a:t>
            </a:r>
            <a:r>
              <a:rPr lang="es-ES_tradnl" sz="1800" kern="0" baseline="0" dirty="0">
                <a:solidFill>
                  <a:srgbClr val="CC6600"/>
                </a:solidFill>
                <a:latin typeface="Arial" charset="0"/>
              </a:rPr>
              <a:t/>
            </a:r>
            <a:br>
              <a:rPr lang="es-ES_tradnl" sz="1800" kern="0" baseline="0" dirty="0">
                <a:solidFill>
                  <a:srgbClr val="CC6600"/>
                </a:solidFill>
                <a:latin typeface="Arial" charset="0"/>
              </a:rPr>
            </a:b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1. INTRODUCTION</a:t>
            </a:r>
            <a:r>
              <a:rPr lang="en-GB" sz="1800" b="0" kern="0" baseline="0" dirty="0">
                <a:solidFill>
                  <a:sysClr val="windowText" lastClr="000000"/>
                </a:solidFill>
                <a:latin typeface="Arial" charset="0"/>
              </a:rPr>
              <a:t/>
            </a:r>
            <a:br>
              <a:rPr lang="en-GB" sz="1800" b="0" kern="0" baseline="0" dirty="0">
                <a:solidFill>
                  <a:sysClr val="windowText" lastClr="000000"/>
                </a:solidFill>
                <a:latin typeface="Arial" charset="0"/>
              </a:rPr>
            </a:b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1.1. STATE OF THE ART ON </a:t>
            </a:r>
            <a:r>
              <a:rPr lang="en-GB" sz="1800" kern="0" cap="all" baseline="0" dirty="0">
                <a:solidFill>
                  <a:sysClr val="windowText" lastClr="000000"/>
                </a:solidFill>
                <a:latin typeface="Arial" charset="0"/>
              </a:rPr>
              <a:t>MAGNETIC wires, magnetic properties and applications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   1. 2.MOTIVATION.</a:t>
            </a:r>
            <a:b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</a:b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 2. MEASUREMENTS METHODS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   3. MAGNETIC PROPERTIES OF </a:t>
            </a:r>
            <a:r>
              <a:rPr lang="en-GB" sz="1800" kern="0" cap="all" baseline="0" dirty="0">
                <a:solidFill>
                  <a:sysClr val="windowText" lastClr="000000"/>
                </a:solidFill>
                <a:latin typeface="Arial" charset="0"/>
              </a:rPr>
              <a:t>as-prepared microwires</a:t>
            </a:r>
            <a:r>
              <a:rPr lang="en-GB" sz="1800" b="0" kern="0" baseline="0" dirty="0">
                <a:solidFill>
                  <a:sysClr val="windowText" lastClr="000000"/>
                </a:solidFill>
                <a:latin typeface="Arial" charset="0"/>
              </a:rPr>
              <a:t/>
            </a:r>
            <a:br>
              <a:rPr lang="en-GB" sz="1800" b="0" kern="0" baseline="0" dirty="0">
                <a:solidFill>
                  <a:sysClr val="windowText" lastClr="000000"/>
                </a:solidFill>
                <a:latin typeface="Arial" charset="0"/>
              </a:rPr>
            </a:b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3.1. TUNNING OF DOMAIN WALL DYNAMICS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3.2. TUNNING OF HYSTERESIS LOOPS AND </a:t>
            </a:r>
            <a:r>
              <a:rPr lang="en-GB" sz="1800" kern="0" cap="all" baseline="0" dirty="0">
                <a:solidFill>
                  <a:sysClr val="windowText" lastClr="000000"/>
                </a:solidFill>
                <a:latin typeface="Arial" charset="0"/>
              </a:rPr>
              <a:t>GMI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4.</a:t>
            </a:r>
            <a:r>
              <a:rPr lang="en-GB" sz="1800" b="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  <a:t> CONCLUSIONS</a:t>
            </a:r>
            <a:br>
              <a:rPr lang="en-GB" sz="1800" kern="0" baseline="0" dirty="0">
                <a:solidFill>
                  <a:sysClr val="windowText" lastClr="000000"/>
                </a:solidFill>
                <a:latin typeface="Arial" charset="0"/>
              </a:rPr>
            </a:br>
            <a:endParaRPr lang="es-ES_tradnl" sz="1800" kern="0" baseline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0"/>
            <a:ext cx="32686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69" name="13 Conector recto de flecha"/>
          <p:cNvCxnSpPr>
            <a:cxnSpLocks noChangeShapeType="1"/>
          </p:cNvCxnSpPr>
          <p:nvPr/>
        </p:nvCxnSpPr>
        <p:spPr bwMode="auto">
          <a:xfrm flipV="1">
            <a:off x="5943600" y="381000"/>
            <a:ext cx="4114800" cy="152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pic>
        <p:nvPicPr>
          <p:cNvPr id="36870" name="Picture 10" descr="Bahia_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0"/>
            <a:ext cx="41767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38" descr="Kursaal_amanecer_playa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t="18817" r="1736" b="25786"/>
          <a:stretch>
            <a:fillRect/>
          </a:stretch>
        </p:blipFill>
        <p:spPr bwMode="auto">
          <a:xfrm>
            <a:off x="2908300" y="4395788"/>
            <a:ext cx="92837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43350"/>
            <a:ext cx="2438400" cy="291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~PP939.WAV">
            <a:hlinkClick r:id="" action="ppaction://media"/>
          </p:cNvPr>
          <p:cNvPicPr>
            <a:picLocks noRot="1" noChangeAspect="1"/>
          </p:cNvPicPr>
          <p:nvPr>
            <a:wavAudioFile r:embed="rId1" name="~PP939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72600" y="6248400"/>
            <a:ext cx="2540000" cy="457200"/>
          </a:xfrm>
          <a:noFill/>
        </p:spPr>
        <p:txBody>
          <a:bodyPr/>
          <a:lstStyle/>
          <a:p>
            <a:fld id="{478E3EE7-8DC1-4A28-B3B4-514197445F4B}" type="slidenum">
              <a:rPr lang="es-ES_tradnl" smtClean="0">
                <a:latin typeface="Arial" pitchFamily="34" charset="0"/>
              </a:rPr>
              <a:pPr/>
              <a:t>20</a:t>
            </a:fld>
            <a:endParaRPr lang="es-ES_tradnl" smtClean="0">
              <a:latin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0" y="4953000"/>
          <a:ext cx="6094413" cy="946404"/>
        </p:xfrm>
        <a:graphic>
          <a:graphicData uri="http://schemas.openxmlformats.org/drawingml/2006/table">
            <a:tbl>
              <a:tblPr/>
              <a:tblGrid>
                <a:gridCol w="6094413"/>
              </a:tblGrid>
              <a:tr h="876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Hysteresis loops (a) and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v(H)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dependencies (b) of as-prepared and stress- annealed at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325 </a:t>
                      </a:r>
                      <a:r>
                        <a:rPr kumimoji="0" lang="en-US" sz="18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n-US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=190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Fe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microwires.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14935" marR="1149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-152400" y="1160463"/>
          <a:ext cx="5002213" cy="3644900"/>
        </p:xfrm>
        <a:graphic>
          <a:graphicData uri="http://schemas.openxmlformats.org/presentationml/2006/ole">
            <p:oleObj spid="_x0000_s11266" name="Graph" r:id="rId5" imgW="4125773" imgH="2901696" progId="Origin50.Graph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495800" y="685800"/>
          <a:ext cx="5076825" cy="4030663"/>
        </p:xfrm>
        <a:graphic>
          <a:graphicData uri="http://schemas.openxmlformats.org/presentationml/2006/ole">
            <p:oleObj spid="_x0000_s11267" name="Graph" r:id="rId6" imgW="4023360" imgH="3108960" progId="Origin50.Graph">
              <p:embed/>
            </p:oleObj>
          </a:graphicData>
        </a:graphic>
      </p:graphicFrame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2532063" y="0"/>
            <a:ext cx="5048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0" kern="0" baseline="0" dirty="0">
                <a:solidFill>
                  <a:sysClr val="windowText" lastClr="000000"/>
                </a:solidFill>
              </a:rPr>
              <a:t>Stress- </a:t>
            </a:r>
            <a:r>
              <a:rPr lang="es-ES" sz="4800" b="0" kern="0" baseline="0" dirty="0" err="1">
                <a:solidFill>
                  <a:sysClr val="windowText" lastClr="000000"/>
                </a:solidFill>
              </a:rPr>
              <a:t>Annealing</a:t>
            </a:r>
            <a:endParaRPr lang="es-ES" sz="4800" b="0" kern="0" baseline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336088" y="381000"/>
          <a:ext cx="2505075" cy="756098"/>
        </p:xfrm>
        <a:graphic>
          <a:graphicData uri="http://schemas.openxmlformats.org/drawingml/2006/table">
            <a:tbl>
              <a:tblPr/>
              <a:tblGrid>
                <a:gridCol w="2505075"/>
              </a:tblGrid>
              <a:tr h="7560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Dependences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of DW mobility, </a:t>
                      </a:r>
                      <a:r>
                        <a:rPr lang="en-US" sz="1100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on annealing time for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microwires annealed at </a:t>
                      </a:r>
                      <a:r>
                        <a:rPr lang="en-US" sz="1100" i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i="1" baseline="-250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= 325 </a:t>
                      </a:r>
                      <a:r>
                        <a:rPr lang="en-US" sz="1100" baseline="300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C.</a:t>
                      </a:r>
                      <a:endParaRPr lang="en-US" sz="11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935" marR="1149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268" name="Object 5"/>
          <p:cNvGraphicFramePr>
            <a:graphicFrameLocks noChangeAspect="1"/>
          </p:cNvGraphicFramePr>
          <p:nvPr/>
        </p:nvGraphicFramePr>
        <p:xfrm>
          <a:off x="9264650" y="1143000"/>
          <a:ext cx="2927350" cy="2195513"/>
        </p:xfrm>
        <a:graphic>
          <a:graphicData uri="http://schemas.openxmlformats.org/presentationml/2006/ole">
            <p:oleObj spid="_x0000_s11268" name="Graph" r:id="rId7" imgW="4125773" imgH="2901696" progId="Origin50.Graph">
              <p:embed/>
            </p:oleObj>
          </a:graphicData>
        </a:graphic>
      </p:graphicFrame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9372600" y="3352800"/>
            <a:ext cx="2581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aseline="0"/>
              <a:t>Remarkable DW movility</a:t>
            </a:r>
          </a:p>
          <a:p>
            <a:r>
              <a:rPr lang="es-ES" sz="1600" baseline="0"/>
              <a:t> imrpovement by </a:t>
            </a:r>
          </a:p>
          <a:p>
            <a:r>
              <a:rPr lang="es-ES" sz="1600" baseline="0"/>
              <a:t>stress-annealing!</a:t>
            </a:r>
          </a:p>
        </p:txBody>
      </p:sp>
      <p:sp>
        <p:nvSpPr>
          <p:cNvPr id="11276" name="10 Rectángulo"/>
          <p:cNvSpPr>
            <a:spLocks noChangeArrowheads="1"/>
          </p:cNvSpPr>
          <p:nvPr/>
        </p:nvSpPr>
        <p:spPr bwMode="auto">
          <a:xfrm>
            <a:off x="911225" y="836613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0">
                <a:solidFill>
                  <a:schemeClr val="bg2"/>
                </a:solidFill>
              </a:rPr>
              <a:t>Fe</a:t>
            </a:r>
            <a:r>
              <a:rPr lang="en-US">
                <a:solidFill>
                  <a:schemeClr val="bg2"/>
                </a:solidFill>
              </a:rPr>
              <a:t>75</a:t>
            </a:r>
            <a:r>
              <a:rPr lang="en-US" baseline="0">
                <a:solidFill>
                  <a:schemeClr val="bg2"/>
                </a:solidFill>
              </a:rPr>
              <a:t>B</a:t>
            </a:r>
            <a:r>
              <a:rPr lang="en-US">
                <a:solidFill>
                  <a:schemeClr val="bg2"/>
                </a:solidFill>
              </a:rPr>
              <a:t>9</a:t>
            </a:r>
            <a:r>
              <a:rPr lang="en-US" baseline="0">
                <a:solidFill>
                  <a:schemeClr val="bg2"/>
                </a:solidFill>
              </a:rPr>
              <a:t>Si</a:t>
            </a:r>
            <a:r>
              <a:rPr lang="en-US">
                <a:solidFill>
                  <a:schemeClr val="bg2"/>
                </a:solidFill>
              </a:rPr>
              <a:t>12</a:t>
            </a:r>
            <a:r>
              <a:rPr lang="en-US" baseline="0">
                <a:solidFill>
                  <a:schemeClr val="bg2"/>
                </a:solidFill>
              </a:rPr>
              <a:t>C</a:t>
            </a:r>
            <a:r>
              <a:rPr lang="en-US">
                <a:solidFill>
                  <a:schemeClr val="bg2"/>
                </a:solidFill>
              </a:rPr>
              <a:t>4</a:t>
            </a:r>
            <a:r>
              <a:rPr lang="en-US" baseline="0">
                <a:solidFill>
                  <a:schemeClr val="bg2"/>
                </a:solidFill>
              </a:rPr>
              <a:t> microwires </a:t>
            </a:r>
            <a:endParaRPr lang="es-ES"/>
          </a:p>
        </p:txBody>
      </p:sp>
      <p:sp>
        <p:nvSpPr>
          <p:cNvPr id="11279" name="10 CuadroTexto"/>
          <p:cNvSpPr txBox="1">
            <a:spLocks noChangeArrowheads="1"/>
          </p:cNvSpPr>
          <p:nvPr/>
        </p:nvSpPr>
        <p:spPr bwMode="auto">
          <a:xfrm>
            <a:off x="0" y="6211888"/>
            <a:ext cx="7696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800"/>
              <a:t>P. Corte-León, J. M. Blanco, V. Zhukova, M. Ipatov, J. Gonzalez, M. Churyukanova, S. Taskaev  &amp; A. Zhukov, Sci. Reports, (2019),  DOI: </a:t>
            </a:r>
            <a:r>
              <a:rPr lang="es-ES" sz="1800">
                <a:solidFill>
                  <a:schemeClr val="accent2"/>
                </a:solidFill>
                <a:hlinkClick r:id="rId8"/>
              </a:rPr>
              <a:t>https://doi.org/10.1038/s41598-019-48755-4</a:t>
            </a:r>
            <a:endParaRPr lang="es-ES" sz="1800">
              <a:solidFill>
                <a:schemeClr val="accent2"/>
              </a:solidFill>
            </a:endParaRPr>
          </a:p>
          <a:p>
            <a:r>
              <a:rPr lang="es-ES" sz="1800"/>
              <a:t> </a:t>
            </a:r>
          </a:p>
        </p:txBody>
      </p:sp>
      <p:grpSp>
        <p:nvGrpSpPr>
          <p:cNvPr id="2" name="87 Grupo"/>
          <p:cNvGrpSpPr>
            <a:grpSpLocks/>
          </p:cNvGrpSpPr>
          <p:nvPr/>
        </p:nvGrpSpPr>
        <p:grpSpPr bwMode="auto">
          <a:xfrm>
            <a:off x="7315200" y="4191000"/>
            <a:ext cx="3810000" cy="2667000"/>
            <a:chOff x="-90580" y="1844675"/>
            <a:chExt cx="6246905" cy="4392613"/>
          </a:xfrm>
        </p:grpSpPr>
        <p:grpSp>
          <p:nvGrpSpPr>
            <p:cNvPr id="3" name="148 Grupo"/>
            <p:cNvGrpSpPr>
              <a:grpSpLocks/>
            </p:cNvGrpSpPr>
            <p:nvPr/>
          </p:nvGrpSpPr>
          <p:grpSpPr bwMode="auto">
            <a:xfrm>
              <a:off x="755650" y="2492375"/>
              <a:ext cx="5184775" cy="1152525"/>
              <a:chOff x="827584" y="5229062"/>
              <a:chExt cx="5184576" cy="1152266"/>
            </a:xfrm>
          </p:grpSpPr>
          <p:sp>
            <p:nvSpPr>
              <p:cNvPr id="89" name="88 Rectángulo"/>
              <p:cNvSpPr/>
              <p:nvPr/>
            </p:nvSpPr>
            <p:spPr>
              <a:xfrm>
                <a:off x="827291" y="5229795"/>
                <a:ext cx="5184732" cy="115280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0" name="89 Rectángulo"/>
              <p:cNvSpPr/>
              <p:nvPr/>
            </p:nvSpPr>
            <p:spPr>
              <a:xfrm>
                <a:off x="827291" y="5519957"/>
                <a:ext cx="5184732" cy="575094"/>
              </a:xfrm>
              <a:prstGeom prst="rect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1355" name="164 Conector recto"/>
              <p:cNvCxnSpPr>
                <a:cxnSpLocks noChangeShapeType="1"/>
              </p:cNvCxnSpPr>
              <p:nvPr/>
            </p:nvCxnSpPr>
            <p:spPr bwMode="auto">
              <a:xfrm>
                <a:off x="1980065" y="5229062"/>
                <a:ext cx="0" cy="28886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56" name="165 Conector recto de flecha"/>
              <p:cNvCxnSpPr>
                <a:cxnSpLocks noChangeShapeType="1"/>
              </p:cNvCxnSpPr>
              <p:nvPr/>
            </p:nvCxnSpPr>
            <p:spPr bwMode="auto">
              <a:xfrm>
                <a:off x="2627740" y="5805195"/>
                <a:ext cx="1655699" cy="0"/>
              </a:xfrm>
              <a:prstGeom prst="straightConnector1">
                <a:avLst/>
              </a:prstGeom>
              <a:noFill/>
              <a:ln w="349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1357" name="166 Conector recto"/>
              <p:cNvCxnSpPr>
                <a:cxnSpLocks noChangeShapeType="1"/>
              </p:cNvCxnSpPr>
              <p:nvPr/>
            </p:nvCxnSpPr>
            <p:spPr bwMode="auto">
              <a:xfrm>
                <a:off x="1980065" y="6094056"/>
                <a:ext cx="0" cy="287272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58" name="167 Conector recto"/>
              <p:cNvCxnSpPr>
                <a:cxnSpLocks noChangeShapeType="1"/>
              </p:cNvCxnSpPr>
              <p:nvPr/>
            </p:nvCxnSpPr>
            <p:spPr bwMode="auto">
              <a:xfrm>
                <a:off x="3059523" y="5229062"/>
                <a:ext cx="0" cy="28886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59" name="168 Conector recto"/>
              <p:cNvCxnSpPr>
                <a:cxnSpLocks noChangeShapeType="1"/>
              </p:cNvCxnSpPr>
              <p:nvPr/>
            </p:nvCxnSpPr>
            <p:spPr bwMode="auto">
              <a:xfrm>
                <a:off x="4212004" y="5229062"/>
                <a:ext cx="0" cy="28886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60" name="169 Conector recto"/>
              <p:cNvCxnSpPr>
                <a:cxnSpLocks noChangeShapeType="1"/>
              </p:cNvCxnSpPr>
              <p:nvPr/>
            </p:nvCxnSpPr>
            <p:spPr bwMode="auto">
              <a:xfrm>
                <a:off x="5291463" y="5229062"/>
                <a:ext cx="0" cy="28886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61" name="170 Conector recto"/>
              <p:cNvCxnSpPr>
                <a:cxnSpLocks noChangeShapeType="1"/>
              </p:cNvCxnSpPr>
              <p:nvPr/>
            </p:nvCxnSpPr>
            <p:spPr bwMode="auto">
              <a:xfrm>
                <a:off x="5291463" y="6094056"/>
                <a:ext cx="0" cy="287272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62" name="171 Conector recto"/>
              <p:cNvCxnSpPr>
                <a:cxnSpLocks noChangeShapeType="1"/>
              </p:cNvCxnSpPr>
              <p:nvPr/>
            </p:nvCxnSpPr>
            <p:spPr bwMode="auto">
              <a:xfrm>
                <a:off x="4212004" y="6094056"/>
                <a:ext cx="0" cy="287272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63" name="172 Conector recto"/>
              <p:cNvCxnSpPr>
                <a:cxnSpLocks noChangeShapeType="1"/>
              </p:cNvCxnSpPr>
              <p:nvPr/>
            </p:nvCxnSpPr>
            <p:spPr bwMode="auto">
              <a:xfrm>
                <a:off x="3132546" y="6094056"/>
                <a:ext cx="0" cy="287272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1280" name="147 Grupo"/>
            <p:cNvGrpSpPr>
              <a:grpSpLocks/>
            </p:cNvGrpSpPr>
            <p:nvPr/>
          </p:nvGrpSpPr>
          <p:grpSpPr bwMode="auto">
            <a:xfrm>
              <a:off x="827088" y="5084763"/>
              <a:ext cx="5184775" cy="1152525"/>
              <a:chOff x="827584" y="2708920"/>
              <a:chExt cx="5184576" cy="1152128"/>
            </a:xfrm>
          </p:grpSpPr>
          <p:sp>
            <p:nvSpPr>
              <p:cNvPr id="48" name="47 Rectángulo"/>
              <p:cNvSpPr/>
              <p:nvPr/>
            </p:nvSpPr>
            <p:spPr>
              <a:xfrm>
                <a:off x="828732" y="2708385"/>
                <a:ext cx="5182128" cy="115266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828732" y="3212838"/>
                <a:ext cx="5182128" cy="287513"/>
              </a:xfrm>
              <a:prstGeom prst="rect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1314" name="123 Conector recto de flecha"/>
              <p:cNvCxnSpPr>
                <a:cxnSpLocks noChangeShapeType="1"/>
              </p:cNvCxnSpPr>
              <p:nvPr/>
            </p:nvCxnSpPr>
            <p:spPr bwMode="auto">
              <a:xfrm>
                <a:off x="2627740" y="3356397"/>
                <a:ext cx="1655698" cy="0"/>
              </a:xfrm>
              <a:prstGeom prst="straightConnector1">
                <a:avLst/>
              </a:prstGeom>
              <a:noFill/>
              <a:ln w="349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11315" name="Group 76"/>
              <p:cNvGrpSpPr>
                <a:grpSpLocks/>
              </p:cNvGrpSpPr>
              <p:nvPr/>
            </p:nvGrpSpPr>
            <p:grpSpPr bwMode="auto">
              <a:xfrm>
                <a:off x="2411760" y="2852490"/>
                <a:ext cx="144463" cy="144462"/>
                <a:chOff x="2063" y="2931"/>
                <a:chExt cx="91" cy="91"/>
              </a:xfrm>
            </p:grpSpPr>
            <p:sp>
              <p:nvSpPr>
                <p:cNvPr id="86" name="Oval 77"/>
                <p:cNvSpPr>
                  <a:spLocks noChangeArrowheads="1"/>
                </p:cNvSpPr>
                <p:nvPr/>
              </p:nvSpPr>
              <p:spPr bwMode="auto">
                <a:xfrm>
                  <a:off x="2063" y="2931"/>
                  <a:ext cx="92" cy="11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" name="Line 78"/>
                <p:cNvSpPr>
                  <a:spLocks noChangeShapeType="1"/>
                </p:cNvSpPr>
                <p:nvPr/>
              </p:nvSpPr>
              <p:spPr bwMode="auto">
                <a:xfrm>
                  <a:off x="2109" y="2931"/>
                  <a:ext cx="0" cy="11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8" name="Line 79"/>
                <p:cNvSpPr>
                  <a:spLocks noChangeShapeType="1"/>
                </p:cNvSpPr>
                <p:nvPr/>
              </p:nvSpPr>
              <p:spPr bwMode="auto">
                <a:xfrm>
                  <a:off x="2064" y="2975"/>
                  <a:ext cx="90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316" name="Group 76"/>
              <p:cNvGrpSpPr>
                <a:grpSpLocks/>
              </p:cNvGrpSpPr>
              <p:nvPr/>
            </p:nvGrpSpPr>
            <p:grpSpPr bwMode="auto">
              <a:xfrm>
                <a:off x="1331640" y="3573016"/>
                <a:ext cx="144463" cy="144462"/>
                <a:chOff x="2063" y="2931"/>
                <a:chExt cx="91" cy="91"/>
              </a:xfrm>
            </p:grpSpPr>
            <p:sp>
              <p:nvSpPr>
                <p:cNvPr id="83" name="Oval 77"/>
                <p:cNvSpPr>
                  <a:spLocks noChangeArrowheads="1"/>
                </p:cNvSpPr>
                <p:nvPr/>
              </p:nvSpPr>
              <p:spPr bwMode="auto">
                <a:xfrm>
                  <a:off x="2064" y="2931"/>
                  <a:ext cx="90" cy="9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4" name="Line 78"/>
                <p:cNvSpPr>
                  <a:spLocks noChangeShapeType="1"/>
                </p:cNvSpPr>
                <p:nvPr/>
              </p:nvSpPr>
              <p:spPr bwMode="auto">
                <a:xfrm>
                  <a:off x="2110" y="2931"/>
                  <a:ext cx="0" cy="9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5" name="Line 79"/>
                <p:cNvSpPr>
                  <a:spLocks noChangeShapeType="1"/>
                </p:cNvSpPr>
                <p:nvPr/>
              </p:nvSpPr>
              <p:spPr bwMode="auto">
                <a:xfrm>
                  <a:off x="2066" y="2976"/>
                  <a:ext cx="89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317" name="Group 76"/>
              <p:cNvGrpSpPr>
                <a:grpSpLocks/>
              </p:cNvGrpSpPr>
              <p:nvPr/>
            </p:nvGrpSpPr>
            <p:grpSpPr bwMode="auto">
              <a:xfrm>
                <a:off x="3635896" y="3573016"/>
                <a:ext cx="144463" cy="144462"/>
                <a:chOff x="2063" y="2931"/>
                <a:chExt cx="91" cy="91"/>
              </a:xfrm>
            </p:grpSpPr>
            <p:sp>
              <p:nvSpPr>
                <p:cNvPr id="80" name="Oval 77"/>
                <p:cNvSpPr>
                  <a:spLocks noChangeArrowheads="1"/>
                </p:cNvSpPr>
                <p:nvPr/>
              </p:nvSpPr>
              <p:spPr bwMode="auto">
                <a:xfrm>
                  <a:off x="2062" y="2931"/>
                  <a:ext cx="92" cy="9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1" name="Line 78"/>
                <p:cNvSpPr>
                  <a:spLocks noChangeShapeType="1"/>
                </p:cNvSpPr>
                <p:nvPr/>
              </p:nvSpPr>
              <p:spPr bwMode="auto">
                <a:xfrm>
                  <a:off x="2108" y="2931"/>
                  <a:ext cx="0" cy="9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Line 79"/>
                <p:cNvSpPr>
                  <a:spLocks noChangeShapeType="1"/>
                </p:cNvSpPr>
                <p:nvPr/>
              </p:nvSpPr>
              <p:spPr bwMode="auto">
                <a:xfrm>
                  <a:off x="2064" y="2976"/>
                  <a:ext cx="90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1318" name="Group 76"/>
              <p:cNvGrpSpPr>
                <a:grpSpLocks/>
              </p:cNvGrpSpPr>
              <p:nvPr/>
            </p:nvGrpSpPr>
            <p:grpSpPr bwMode="auto">
              <a:xfrm>
                <a:off x="4716016" y="2852490"/>
                <a:ext cx="144463" cy="144462"/>
                <a:chOff x="2063" y="2931"/>
                <a:chExt cx="91" cy="91"/>
              </a:xfrm>
            </p:grpSpPr>
            <p:sp>
              <p:nvSpPr>
                <p:cNvPr id="77" name="Oval 77"/>
                <p:cNvSpPr>
                  <a:spLocks noChangeArrowheads="1"/>
                </p:cNvSpPr>
                <p:nvPr/>
              </p:nvSpPr>
              <p:spPr bwMode="auto">
                <a:xfrm>
                  <a:off x="2062" y="2931"/>
                  <a:ext cx="92" cy="11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Line 78"/>
                <p:cNvSpPr>
                  <a:spLocks noChangeShapeType="1"/>
                </p:cNvSpPr>
                <p:nvPr/>
              </p:nvSpPr>
              <p:spPr bwMode="auto">
                <a:xfrm>
                  <a:off x="2108" y="2931"/>
                  <a:ext cx="0" cy="11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9" name="Line 79"/>
                <p:cNvSpPr>
                  <a:spLocks noChangeShapeType="1"/>
                </p:cNvSpPr>
                <p:nvPr/>
              </p:nvSpPr>
              <p:spPr bwMode="auto">
                <a:xfrm>
                  <a:off x="2064" y="2975"/>
                  <a:ext cx="90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11319" name="128 Conector recto"/>
              <p:cNvCxnSpPr>
                <a:cxnSpLocks noChangeShapeType="1"/>
              </p:cNvCxnSpPr>
              <p:nvPr/>
            </p:nvCxnSpPr>
            <p:spPr bwMode="auto">
              <a:xfrm>
                <a:off x="1980065" y="3429397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56" name="Oval 16"/>
              <p:cNvSpPr>
                <a:spLocks noChangeArrowheads="1"/>
              </p:cNvSpPr>
              <p:nvPr/>
            </p:nvSpPr>
            <p:spPr bwMode="auto">
              <a:xfrm>
                <a:off x="5578799" y="2852140"/>
                <a:ext cx="145756" cy="1463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Oval 17"/>
              <p:cNvSpPr>
                <a:spLocks noChangeArrowheads="1"/>
              </p:cNvSpPr>
              <p:nvPr/>
            </p:nvSpPr>
            <p:spPr bwMode="auto">
              <a:xfrm>
                <a:off x="5628252" y="2909643"/>
                <a:ext cx="36439" cy="3659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Oval 16"/>
              <p:cNvSpPr>
                <a:spLocks noChangeArrowheads="1"/>
              </p:cNvSpPr>
              <p:nvPr/>
            </p:nvSpPr>
            <p:spPr bwMode="auto">
              <a:xfrm>
                <a:off x="3561648" y="2852140"/>
                <a:ext cx="145756" cy="1463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Oval 17"/>
              <p:cNvSpPr>
                <a:spLocks noChangeArrowheads="1"/>
              </p:cNvSpPr>
              <p:nvPr/>
            </p:nvSpPr>
            <p:spPr bwMode="auto">
              <a:xfrm>
                <a:off x="3611099" y="2909643"/>
                <a:ext cx="36439" cy="3659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2411220" y="3573535"/>
                <a:ext cx="145756" cy="14375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2460672" y="3631038"/>
                <a:ext cx="36439" cy="3659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Oval 16"/>
              <p:cNvSpPr>
                <a:spLocks noChangeArrowheads="1"/>
              </p:cNvSpPr>
              <p:nvPr/>
            </p:nvSpPr>
            <p:spPr bwMode="auto">
              <a:xfrm>
                <a:off x="4717280" y="3573535"/>
                <a:ext cx="143152" cy="14375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Oval 17"/>
              <p:cNvSpPr>
                <a:spLocks noChangeArrowheads="1"/>
              </p:cNvSpPr>
              <p:nvPr/>
            </p:nvSpPr>
            <p:spPr bwMode="auto">
              <a:xfrm>
                <a:off x="4764130" y="3631038"/>
                <a:ext cx="36439" cy="3659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Oval 16"/>
              <p:cNvSpPr>
                <a:spLocks noChangeArrowheads="1"/>
              </p:cNvSpPr>
              <p:nvPr/>
            </p:nvSpPr>
            <p:spPr bwMode="auto">
              <a:xfrm>
                <a:off x="1333670" y="2852140"/>
                <a:ext cx="143152" cy="1463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Oval 17"/>
              <p:cNvSpPr>
                <a:spLocks noChangeArrowheads="1"/>
              </p:cNvSpPr>
              <p:nvPr/>
            </p:nvSpPr>
            <p:spPr bwMode="auto">
              <a:xfrm>
                <a:off x="1383122" y="2909643"/>
                <a:ext cx="36439" cy="3659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1330" name="Group 76"/>
              <p:cNvGrpSpPr>
                <a:grpSpLocks/>
              </p:cNvGrpSpPr>
              <p:nvPr/>
            </p:nvGrpSpPr>
            <p:grpSpPr bwMode="auto">
              <a:xfrm>
                <a:off x="5579665" y="3573016"/>
                <a:ext cx="144463" cy="144462"/>
                <a:chOff x="2063" y="2931"/>
                <a:chExt cx="91" cy="91"/>
              </a:xfrm>
            </p:grpSpPr>
            <p:sp>
              <p:nvSpPr>
                <p:cNvPr id="74" name="Oval 77"/>
                <p:cNvSpPr>
                  <a:spLocks noChangeArrowheads="1"/>
                </p:cNvSpPr>
                <p:nvPr/>
              </p:nvSpPr>
              <p:spPr bwMode="auto">
                <a:xfrm>
                  <a:off x="2062" y="2931"/>
                  <a:ext cx="90" cy="9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5" name="Line 78"/>
                <p:cNvSpPr>
                  <a:spLocks noChangeShapeType="1"/>
                </p:cNvSpPr>
                <p:nvPr/>
              </p:nvSpPr>
              <p:spPr bwMode="auto">
                <a:xfrm>
                  <a:off x="2108" y="2931"/>
                  <a:ext cx="0" cy="9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6" name="Line 79"/>
                <p:cNvSpPr>
                  <a:spLocks noChangeShapeType="1"/>
                </p:cNvSpPr>
                <p:nvPr/>
              </p:nvSpPr>
              <p:spPr bwMode="auto">
                <a:xfrm>
                  <a:off x="2064" y="2976"/>
                  <a:ext cx="89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800" b="0" kern="0" baseline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11331" name="140 Conector recto"/>
              <p:cNvCxnSpPr>
                <a:cxnSpLocks noChangeShapeType="1"/>
              </p:cNvCxnSpPr>
              <p:nvPr/>
            </p:nvCxnSpPr>
            <p:spPr bwMode="auto">
              <a:xfrm>
                <a:off x="1907043" y="2708920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2" name="141 Conector recto"/>
              <p:cNvCxnSpPr>
                <a:cxnSpLocks noChangeShapeType="1"/>
              </p:cNvCxnSpPr>
              <p:nvPr/>
            </p:nvCxnSpPr>
            <p:spPr bwMode="auto">
              <a:xfrm>
                <a:off x="3132546" y="3429397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3" name="142 Conector recto"/>
              <p:cNvCxnSpPr>
                <a:cxnSpLocks noChangeShapeType="1"/>
              </p:cNvCxnSpPr>
              <p:nvPr/>
            </p:nvCxnSpPr>
            <p:spPr bwMode="auto">
              <a:xfrm>
                <a:off x="3132546" y="2708920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4" name="143 Conector recto"/>
              <p:cNvCxnSpPr>
                <a:cxnSpLocks noChangeShapeType="1"/>
              </p:cNvCxnSpPr>
              <p:nvPr/>
            </p:nvCxnSpPr>
            <p:spPr bwMode="auto">
              <a:xfrm>
                <a:off x="5148593" y="2708920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5" name="144 Conector recto"/>
              <p:cNvCxnSpPr>
                <a:cxnSpLocks noChangeShapeType="1"/>
              </p:cNvCxnSpPr>
              <p:nvPr/>
            </p:nvCxnSpPr>
            <p:spPr bwMode="auto">
              <a:xfrm>
                <a:off x="5220027" y="3429397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6" name="145 Conector recto"/>
              <p:cNvCxnSpPr>
                <a:cxnSpLocks noChangeShapeType="1"/>
              </p:cNvCxnSpPr>
              <p:nvPr/>
            </p:nvCxnSpPr>
            <p:spPr bwMode="auto">
              <a:xfrm>
                <a:off x="4283438" y="2708920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337" name="146 Conector recto"/>
              <p:cNvCxnSpPr>
                <a:cxnSpLocks noChangeShapeType="1"/>
              </p:cNvCxnSpPr>
              <p:nvPr/>
            </p:nvCxnSpPr>
            <p:spPr bwMode="auto">
              <a:xfrm>
                <a:off x="4283438" y="3429397"/>
                <a:ext cx="0" cy="43165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7" name="16 Flecha abajo"/>
            <p:cNvSpPr/>
            <p:nvPr/>
          </p:nvSpPr>
          <p:spPr bwMode="auto">
            <a:xfrm>
              <a:off x="3420702" y="3933782"/>
              <a:ext cx="268096" cy="834073"/>
            </a:xfrm>
            <a:prstGeom prst="down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150 CuadroTexto"/>
            <p:cNvSpPr txBox="1">
              <a:spLocks noChangeArrowheads="1"/>
            </p:cNvSpPr>
            <p:nvPr/>
          </p:nvSpPr>
          <p:spPr bwMode="auto">
            <a:xfrm>
              <a:off x="-90580" y="3965157"/>
              <a:ext cx="1993804" cy="37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b="0" kern="0" baseline="0" dirty="0">
                  <a:solidFill>
                    <a:sysClr val="windowText" lastClr="000000"/>
                  </a:solidFill>
                </a:rPr>
                <a:t>Stress- </a:t>
              </a:r>
              <a:r>
                <a:rPr lang="es-ES" sz="1800" b="0" kern="0" baseline="0" dirty="0" err="1">
                  <a:solidFill>
                    <a:sysClr val="windowText" lastClr="000000"/>
                  </a:solidFill>
                </a:rPr>
                <a:t>Annealing</a:t>
              </a:r>
              <a:endParaRPr lang="es-ES" sz="1800" b="0" kern="0" baseline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1283" name="92 Conector recto de flecha"/>
            <p:cNvCxnSpPr>
              <a:cxnSpLocks noChangeShapeType="1"/>
            </p:cNvCxnSpPr>
            <p:nvPr/>
          </p:nvCxnSpPr>
          <p:spPr bwMode="auto">
            <a:xfrm flipV="1">
              <a:off x="1331913" y="24939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4" name="93 Conector recto de flecha"/>
            <p:cNvCxnSpPr>
              <a:cxnSpLocks noChangeShapeType="1"/>
            </p:cNvCxnSpPr>
            <p:nvPr/>
          </p:nvCxnSpPr>
          <p:spPr bwMode="auto">
            <a:xfrm flipV="1">
              <a:off x="3708400" y="24939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5" name="94 Conector recto de flecha"/>
            <p:cNvCxnSpPr>
              <a:cxnSpLocks noChangeShapeType="1"/>
            </p:cNvCxnSpPr>
            <p:nvPr/>
          </p:nvCxnSpPr>
          <p:spPr bwMode="auto">
            <a:xfrm flipV="1">
              <a:off x="5580063" y="24939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6" name="95 Conector recto de flecha"/>
            <p:cNvCxnSpPr>
              <a:cxnSpLocks noChangeShapeType="1"/>
            </p:cNvCxnSpPr>
            <p:nvPr/>
          </p:nvCxnSpPr>
          <p:spPr bwMode="auto">
            <a:xfrm flipV="1">
              <a:off x="4716463" y="33575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7" name="96 Conector recto de flecha"/>
            <p:cNvCxnSpPr>
              <a:cxnSpLocks noChangeShapeType="1"/>
            </p:cNvCxnSpPr>
            <p:nvPr/>
          </p:nvCxnSpPr>
          <p:spPr bwMode="auto">
            <a:xfrm flipV="1">
              <a:off x="2555875" y="33575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8" name="97 Conector recto de flecha"/>
            <p:cNvCxnSpPr>
              <a:cxnSpLocks noChangeShapeType="1"/>
            </p:cNvCxnSpPr>
            <p:nvPr/>
          </p:nvCxnSpPr>
          <p:spPr bwMode="auto">
            <a:xfrm>
              <a:off x="4716463" y="2565400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89" name="98 Conector recto de flecha"/>
            <p:cNvCxnSpPr>
              <a:cxnSpLocks noChangeShapeType="1"/>
            </p:cNvCxnSpPr>
            <p:nvPr/>
          </p:nvCxnSpPr>
          <p:spPr bwMode="auto">
            <a:xfrm>
              <a:off x="2555875" y="2565400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90" name="99 Conector recto de flecha"/>
            <p:cNvCxnSpPr>
              <a:cxnSpLocks noChangeShapeType="1"/>
            </p:cNvCxnSpPr>
            <p:nvPr/>
          </p:nvCxnSpPr>
          <p:spPr bwMode="auto">
            <a:xfrm>
              <a:off x="5580063" y="3357563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91" name="100 Conector recto de flecha"/>
            <p:cNvCxnSpPr>
              <a:cxnSpLocks noChangeShapeType="1"/>
            </p:cNvCxnSpPr>
            <p:nvPr/>
          </p:nvCxnSpPr>
          <p:spPr bwMode="auto">
            <a:xfrm>
              <a:off x="3708400" y="3429000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92" name="101 Conector recto de flecha"/>
            <p:cNvCxnSpPr>
              <a:cxnSpLocks noChangeShapeType="1"/>
            </p:cNvCxnSpPr>
            <p:nvPr/>
          </p:nvCxnSpPr>
          <p:spPr bwMode="auto">
            <a:xfrm>
              <a:off x="1404938" y="3429000"/>
              <a:ext cx="0" cy="21590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29" name="28 Acorde"/>
            <p:cNvSpPr/>
            <p:nvPr/>
          </p:nvSpPr>
          <p:spPr>
            <a:xfrm rot="1370633">
              <a:off x="4873107" y="2793794"/>
              <a:ext cx="551810" cy="549077"/>
            </a:xfrm>
            <a:prstGeom prst="chord">
              <a:avLst/>
            </a:prstGeom>
            <a:solidFill>
              <a:srgbClr val="BBE0E3">
                <a:lumMod val="50000"/>
              </a:srgbClr>
            </a:solidFill>
            <a:ln w="25400" cap="flat" cmpd="sng" algn="ctr">
              <a:solidFill>
                <a:srgbClr val="BBE0E3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219289" y="2780720"/>
              <a:ext cx="720998" cy="577839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  <a:ln w="25400" cap="flat" cmpd="sng" algn="ctr">
              <a:solidFill>
                <a:srgbClr val="BBE0E3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11295" name="104 Conector recto de flecha"/>
            <p:cNvCxnSpPr>
              <a:cxnSpLocks noChangeShapeType="1"/>
              <a:endCxn id="30" idx="1"/>
            </p:cNvCxnSpPr>
            <p:nvPr/>
          </p:nvCxnSpPr>
          <p:spPr bwMode="auto">
            <a:xfrm flipH="1">
              <a:off x="5219700" y="3068638"/>
              <a:ext cx="576263" cy="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296" name="105 Conector recto"/>
            <p:cNvCxnSpPr>
              <a:cxnSpLocks noChangeShapeType="1"/>
            </p:cNvCxnSpPr>
            <p:nvPr/>
          </p:nvCxnSpPr>
          <p:spPr bwMode="auto">
            <a:xfrm>
              <a:off x="4859338" y="3141663"/>
              <a:ext cx="0" cy="9350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97" name="106 Conector recto"/>
            <p:cNvCxnSpPr>
              <a:cxnSpLocks noChangeShapeType="1"/>
            </p:cNvCxnSpPr>
            <p:nvPr/>
          </p:nvCxnSpPr>
          <p:spPr bwMode="auto">
            <a:xfrm>
              <a:off x="5508625" y="4868863"/>
              <a:ext cx="0" cy="72072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98" name="107 Conector recto de flecha"/>
            <p:cNvCxnSpPr>
              <a:cxnSpLocks noChangeShapeType="1"/>
            </p:cNvCxnSpPr>
            <p:nvPr/>
          </p:nvCxnSpPr>
          <p:spPr bwMode="auto">
            <a:xfrm>
              <a:off x="5292725" y="4868863"/>
              <a:ext cx="215900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5" name="87 Rectángulo"/>
            <p:cNvSpPr>
              <a:spLocks noChangeArrowheads="1"/>
            </p:cNvSpPr>
            <p:nvPr/>
          </p:nvSpPr>
          <p:spPr bwMode="auto">
            <a:xfrm>
              <a:off x="4932973" y="4004376"/>
              <a:ext cx="312345" cy="37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i="1" kern="0" baseline="0" dirty="0">
                  <a:solidFill>
                    <a:sysClr val="windowText" lastClr="000000"/>
                  </a:solidFill>
                </a:rPr>
                <a:t>δ</a:t>
              </a:r>
              <a:endParaRPr lang="es-ES" sz="1800" b="0" kern="0" baseline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88 Rectángulo"/>
            <p:cNvSpPr>
              <a:spLocks noChangeArrowheads="1"/>
            </p:cNvSpPr>
            <p:nvPr/>
          </p:nvSpPr>
          <p:spPr bwMode="auto">
            <a:xfrm rot="10800000" flipV="1">
              <a:off x="5292170" y="4472400"/>
              <a:ext cx="864155" cy="368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i="1" kern="0" baseline="0">
                  <a:solidFill>
                    <a:sysClr val="windowText" lastClr="000000"/>
                  </a:solidFill>
                </a:rPr>
                <a:t>δ</a:t>
              </a:r>
              <a:endParaRPr lang="es-ES" sz="1800" b="0" kern="0" baseline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5508209" y="5588855"/>
              <a:ext cx="502354" cy="287612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  <a:ln w="25400" cap="flat" cmpd="sng" algn="ctr">
              <a:solidFill>
                <a:srgbClr val="BBE0E3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37 Acorde"/>
            <p:cNvSpPr/>
            <p:nvPr/>
          </p:nvSpPr>
          <p:spPr>
            <a:xfrm rot="1401456">
              <a:off x="5333816" y="5596699"/>
              <a:ext cx="268097" cy="264079"/>
            </a:xfrm>
            <a:prstGeom prst="chord">
              <a:avLst/>
            </a:prstGeom>
            <a:solidFill>
              <a:srgbClr val="BBE0E3">
                <a:lumMod val="50000"/>
              </a:srgbClr>
            </a:solidFill>
            <a:ln w="25400" cap="flat" cmpd="sng" algn="ctr">
              <a:solidFill>
                <a:srgbClr val="BBE0E3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11303" name="112 Conector recto"/>
            <p:cNvCxnSpPr>
              <a:cxnSpLocks noChangeShapeType="1"/>
            </p:cNvCxnSpPr>
            <p:nvPr/>
          </p:nvCxnSpPr>
          <p:spPr bwMode="auto">
            <a:xfrm>
              <a:off x="5292725" y="3357563"/>
              <a:ext cx="0" cy="719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04" name="113 Conector recto"/>
            <p:cNvCxnSpPr>
              <a:cxnSpLocks noChangeShapeType="1"/>
            </p:cNvCxnSpPr>
            <p:nvPr/>
          </p:nvCxnSpPr>
          <p:spPr bwMode="auto">
            <a:xfrm>
              <a:off x="5292725" y="4868863"/>
              <a:ext cx="0" cy="8636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05" name="114 Conector recto de flecha"/>
            <p:cNvCxnSpPr>
              <a:cxnSpLocks noChangeShapeType="1"/>
            </p:cNvCxnSpPr>
            <p:nvPr/>
          </p:nvCxnSpPr>
          <p:spPr bwMode="auto">
            <a:xfrm>
              <a:off x="4859338" y="4076700"/>
              <a:ext cx="433387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42" name="114 CuadroTexto"/>
            <p:cNvSpPr txBox="1">
              <a:spLocks noChangeArrowheads="1"/>
            </p:cNvSpPr>
            <p:nvPr/>
          </p:nvSpPr>
          <p:spPr bwMode="auto">
            <a:xfrm>
              <a:off x="-90580" y="4480243"/>
              <a:ext cx="3352506" cy="368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b="0" kern="0" baseline="0" dirty="0" err="1">
                  <a:solidFill>
                    <a:srgbClr val="FF0000"/>
                  </a:solidFill>
                </a:rPr>
                <a:t>High</a:t>
              </a:r>
              <a:r>
                <a:rPr lang="es-ES" sz="1800" b="0" kern="0" baseline="0" dirty="0">
                  <a:solidFill>
                    <a:srgbClr val="FF0000"/>
                  </a:solidFill>
                </a:rPr>
                <a:t> </a:t>
              </a:r>
              <a:r>
                <a:rPr lang="es-ES" sz="1800" b="0" kern="0" baseline="0" dirty="0" err="1">
                  <a:solidFill>
                    <a:srgbClr val="FF0000"/>
                  </a:solidFill>
                </a:rPr>
                <a:t>permeability</a:t>
              </a:r>
              <a:r>
                <a:rPr lang="es-ES" sz="1800" b="0" kern="0" baseline="0" dirty="0">
                  <a:solidFill>
                    <a:srgbClr val="FF0000"/>
                  </a:solidFill>
                </a:rPr>
                <a:t> of </a:t>
              </a:r>
              <a:r>
                <a:rPr lang="es-ES" sz="1800" b="0" kern="0" baseline="0" dirty="0" err="1">
                  <a:solidFill>
                    <a:srgbClr val="FF0000"/>
                  </a:solidFill>
                </a:rPr>
                <a:t>outer</a:t>
              </a:r>
              <a:r>
                <a:rPr lang="es-ES" sz="1800" b="0" kern="0" baseline="0" dirty="0">
                  <a:solidFill>
                    <a:srgbClr val="FF0000"/>
                  </a:solidFill>
                </a:rPr>
                <a:t> </a:t>
              </a:r>
              <a:r>
                <a:rPr lang="es-ES" sz="1800" b="0" kern="0" baseline="0" dirty="0" err="1">
                  <a:solidFill>
                    <a:srgbClr val="FF0000"/>
                  </a:solidFill>
                </a:rPr>
                <a:t>shell</a:t>
              </a:r>
              <a:endParaRPr lang="es-ES" sz="1800" b="0" kern="0" baseline="0" dirty="0">
                <a:solidFill>
                  <a:srgbClr val="FF0000"/>
                </a:solidFill>
              </a:endParaRPr>
            </a:p>
          </p:txBody>
        </p:sp>
        <p:cxnSp>
          <p:nvCxnSpPr>
            <p:cNvPr id="11307" name="116 Conector recto de flecha"/>
            <p:cNvCxnSpPr>
              <a:cxnSpLocks noChangeShapeType="1"/>
            </p:cNvCxnSpPr>
            <p:nvPr/>
          </p:nvCxnSpPr>
          <p:spPr bwMode="auto">
            <a:xfrm>
              <a:off x="1547813" y="5013325"/>
              <a:ext cx="215900" cy="2159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44" name="118 CuadroTexto"/>
            <p:cNvSpPr txBox="1">
              <a:spLocks noChangeArrowheads="1"/>
            </p:cNvSpPr>
            <p:nvPr/>
          </p:nvSpPr>
          <p:spPr bwMode="auto">
            <a:xfrm>
              <a:off x="3850176" y="4221393"/>
              <a:ext cx="343580" cy="734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0" kern="0" baseline="0" dirty="0">
                <a:solidFill>
                  <a:srgbClr val="0070C0"/>
                </a:solidFill>
              </a:endParaRPr>
            </a:p>
          </p:txBody>
        </p:sp>
        <p:cxnSp>
          <p:nvCxnSpPr>
            <p:cNvPr id="11309" name="118 Conector recto de flecha"/>
            <p:cNvCxnSpPr>
              <a:cxnSpLocks noChangeShapeType="1"/>
            </p:cNvCxnSpPr>
            <p:nvPr/>
          </p:nvCxnSpPr>
          <p:spPr bwMode="auto">
            <a:xfrm flipH="1">
              <a:off x="5435600" y="5732463"/>
              <a:ext cx="576263" cy="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1310" name="119 Conector recto de flecha"/>
            <p:cNvCxnSpPr>
              <a:cxnSpLocks noChangeShapeType="1"/>
            </p:cNvCxnSpPr>
            <p:nvPr/>
          </p:nvCxnSpPr>
          <p:spPr bwMode="auto">
            <a:xfrm flipH="1">
              <a:off x="4787900" y="2276475"/>
              <a:ext cx="936625" cy="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47" name="122 CuadroTexto"/>
            <p:cNvSpPr txBox="1">
              <a:spLocks noChangeArrowheads="1"/>
            </p:cNvSpPr>
            <p:nvPr/>
          </p:nvSpPr>
          <p:spPr bwMode="auto">
            <a:xfrm>
              <a:off x="5804937" y="1844675"/>
              <a:ext cx="351388" cy="368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baseline="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pic>
        <p:nvPicPr>
          <p:cNvPr id="98" name="~PP1181.WAV">
            <a:hlinkClick r:id="" action="ppaction://media"/>
          </p:cNvPr>
          <p:cNvPicPr>
            <a:picLocks noRot="1" noChangeAspect="1"/>
          </p:cNvPicPr>
          <p:nvPr>
            <a:wavAudioFile r:embed="rId3" name="~PP1181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7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11" grpId="0"/>
      <p:bldP spid="112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1 Marcador de número de diapositiva"/>
          <p:cNvSpPr txBox="1">
            <a:spLocks/>
          </p:cNvSpPr>
          <p:nvPr/>
        </p:nvSpPr>
        <p:spPr bwMode="auto">
          <a:xfrm>
            <a:off x="9423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5A6F1EF-064F-44EF-B50F-720470D2BAA6}" type="slidenum">
              <a:rPr lang="es-ES_tradnl" sz="1400">
                <a:solidFill>
                  <a:srgbClr val="000000"/>
                </a:solidFill>
              </a:rPr>
              <a:pPr algn="r"/>
              <a:t>21</a:t>
            </a:fld>
            <a:endParaRPr lang="es-ES_tradnl" sz="1400">
              <a:solidFill>
                <a:srgbClr val="000000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28600" y="4876800"/>
          <a:ext cx="11353800" cy="1454658"/>
        </p:xfrm>
        <a:graphic>
          <a:graphicData uri="http://schemas.openxmlformats.org/drawingml/2006/table">
            <a:tbl>
              <a:tblPr/>
              <a:tblGrid>
                <a:gridCol w="11353800"/>
              </a:tblGrid>
              <a:tr h="12001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017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Hysteresis 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loops of as-prepared and stress-annealed at different </a:t>
                      </a:r>
                      <a:r>
                        <a:rPr lang="en-US" sz="2400" i="1" dirty="0" err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2400" i="1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ann</a:t>
                      </a:r>
                      <a:r>
                        <a:rPr lang="en-US" sz="2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en-US" sz="2400" dirty="0">
                          <a:latin typeface="Times New Roman"/>
                          <a:ea typeface="MS Mincho"/>
                          <a:cs typeface="Times New Roman"/>
                        </a:rPr>
                        <a:t>microwires (a) and graded magnetic properties of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Fe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en-US" sz="2400" dirty="0">
                          <a:latin typeface="Times New Roman"/>
                          <a:ea typeface="MS Mincho"/>
                          <a:cs typeface="Times New Roman"/>
                        </a:rPr>
                        <a:t>microwires annealed at variable </a:t>
                      </a:r>
                      <a:r>
                        <a:rPr lang="en-US" sz="2400" i="1" dirty="0" err="1">
                          <a:latin typeface="Times New Roman"/>
                          <a:ea typeface="MS Mincho"/>
                          <a:cs typeface="Times New Roman"/>
                        </a:rPr>
                        <a:t>T</a:t>
                      </a:r>
                      <a:r>
                        <a:rPr lang="en-US" sz="2400" i="1" baseline="-25000" dirty="0" err="1">
                          <a:latin typeface="Times New Roman"/>
                          <a:ea typeface="MS Mincho"/>
                          <a:cs typeface="Times New Roman"/>
                        </a:rPr>
                        <a:t>ann</a:t>
                      </a:r>
                      <a:r>
                        <a:rPr lang="en-US" sz="2400" dirty="0">
                          <a:latin typeface="Times New Roman"/>
                          <a:ea typeface="MS Mincho"/>
                          <a:cs typeface="Times New Roman"/>
                        </a:rPr>
                        <a:t>.</a:t>
                      </a:r>
                      <a:endParaRPr lang="es-E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935" marR="1149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5715000" y="1676400"/>
          <a:ext cx="4267200" cy="3225800"/>
        </p:xfrm>
        <a:graphic>
          <a:graphicData uri="http://schemas.openxmlformats.org/presentationml/2006/ole">
            <p:oleObj spid="_x0000_s12290" name="Graph" r:id="rId5" imgW="4276954" imgH="3022397" progId="Origin50.Graph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81000" y="1447800"/>
          <a:ext cx="5373688" cy="3886200"/>
        </p:xfrm>
        <a:graphic>
          <a:graphicData uri="http://schemas.openxmlformats.org/presentationml/2006/ole">
            <p:oleObj spid="_x0000_s12291" name="Graph" r:id="rId6" imgW="4153814" imgH="2901696" progId="Origin50.Graph">
              <p:embed/>
            </p:oleObj>
          </a:graphicData>
        </a:graphic>
      </p:graphicFrame>
      <p:sp>
        <p:nvSpPr>
          <p:cNvPr id="12295" name="7 Rectángulo"/>
          <p:cNvSpPr>
            <a:spLocks noChangeArrowheads="1"/>
          </p:cNvSpPr>
          <p:nvPr/>
        </p:nvSpPr>
        <p:spPr bwMode="auto">
          <a:xfrm>
            <a:off x="304800" y="228600"/>
            <a:ext cx="11506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Grading of magnetic anisotropy and engineering of domain wall dynamics in Fe-rich microwires by stress- annealing</a:t>
            </a:r>
            <a:endParaRPr lang="es-ES"/>
          </a:p>
        </p:txBody>
      </p:sp>
      <p:sp>
        <p:nvSpPr>
          <p:cNvPr id="12296" name="12 CuadroTexto"/>
          <p:cNvSpPr txBox="1">
            <a:spLocks noChangeArrowheads="1"/>
          </p:cNvSpPr>
          <p:nvPr/>
        </p:nvSpPr>
        <p:spPr bwMode="auto">
          <a:xfrm>
            <a:off x="3886200" y="6477000"/>
            <a:ext cx="71231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 baseline="0">
                <a:solidFill>
                  <a:srgbClr val="FF0000"/>
                </a:solidFill>
              </a:rPr>
              <a:t>V. Zhukova, J.M. Blanco, P. Corte-Leon, M. Ipatov, M. Churyukanova, S. Taskaev, A. Zhukov, Acta Materialia 155 (2018) 279-285</a:t>
            </a: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9982200" y="1752600"/>
            <a:ext cx="20574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Usially graded anisotropy is obtained varying chemical composition during the sputtering</a:t>
            </a:r>
          </a:p>
        </p:txBody>
      </p:sp>
      <p:pic>
        <p:nvPicPr>
          <p:cNvPr id="10" name="~PP2896.WAV">
            <a:hlinkClick r:id="" action="ppaction://media"/>
          </p:cNvPr>
          <p:cNvPicPr>
            <a:picLocks noRot="1" noChangeAspect="1"/>
          </p:cNvPicPr>
          <p:nvPr>
            <a:wavAudioFile r:embed="rId3" name="~PP2896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8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1"/>
          <p:cNvGrpSpPr>
            <a:grpSpLocks/>
          </p:cNvGrpSpPr>
          <p:nvPr/>
        </p:nvGrpSpPr>
        <p:grpSpPr bwMode="auto">
          <a:xfrm>
            <a:off x="8610600" y="5715000"/>
            <a:ext cx="2589213" cy="481013"/>
            <a:chOff x="3107" y="2931"/>
            <a:chExt cx="2322" cy="351"/>
          </a:xfrm>
        </p:grpSpPr>
        <p:sp>
          <p:nvSpPr>
            <p:cNvPr id="13394" name="AutoShape 452"/>
            <p:cNvSpPr>
              <a:spLocks noChangeAspect="1" noChangeArrowheads="1"/>
            </p:cNvSpPr>
            <p:nvPr/>
          </p:nvSpPr>
          <p:spPr bwMode="auto">
            <a:xfrm rot="-5400000">
              <a:off x="4115" y="1968"/>
              <a:ext cx="351" cy="2277"/>
            </a:xfrm>
            <a:prstGeom prst="can">
              <a:avLst>
                <a:gd name="adj" fmla="val 82081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95" name="AutoShape 453"/>
            <p:cNvSpPr>
              <a:spLocks noChangeAspect="1" noChangeArrowheads="1"/>
            </p:cNvSpPr>
            <p:nvPr/>
          </p:nvSpPr>
          <p:spPr bwMode="auto">
            <a:xfrm rot="-5400000">
              <a:off x="3211" y="2827"/>
              <a:ext cx="351" cy="559"/>
            </a:xfrm>
            <a:prstGeom prst="can">
              <a:avLst>
                <a:gd name="adj" fmla="val 79630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96" name="Line 454"/>
            <p:cNvSpPr>
              <a:spLocks noChangeAspect="1" noChangeShapeType="1"/>
            </p:cNvSpPr>
            <p:nvPr/>
          </p:nvSpPr>
          <p:spPr bwMode="auto">
            <a:xfrm>
              <a:off x="3818" y="3093"/>
              <a:ext cx="14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97" name="Line 455"/>
            <p:cNvSpPr>
              <a:spLocks noChangeAspect="1" noChangeShapeType="1"/>
            </p:cNvSpPr>
            <p:nvPr/>
          </p:nvSpPr>
          <p:spPr bwMode="auto">
            <a:xfrm flipH="1">
              <a:off x="3474" y="3093"/>
              <a:ext cx="129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AutoShape 453"/>
          <p:cNvSpPr>
            <a:spLocks noChangeAspect="1" noChangeArrowheads="1"/>
          </p:cNvSpPr>
          <p:nvPr/>
        </p:nvSpPr>
        <p:spPr bwMode="auto">
          <a:xfrm rot="-5400000">
            <a:off x="9696450" y="5619750"/>
            <a:ext cx="495300" cy="685800"/>
          </a:xfrm>
          <a:prstGeom prst="can">
            <a:avLst>
              <a:gd name="adj" fmla="val 79641"/>
            </a:avLst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23" name="1 Marcador de número de diapositiva"/>
          <p:cNvSpPr txBox="1">
            <a:spLocks/>
          </p:cNvSpPr>
          <p:nvPr/>
        </p:nvSpPr>
        <p:spPr bwMode="auto">
          <a:xfrm>
            <a:off x="96520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7636DD8-7AB4-4335-9045-B163E818EC7A}" type="slidenum">
              <a:rPr lang="es-ES_tradnl" sz="1400">
                <a:solidFill>
                  <a:srgbClr val="000000"/>
                </a:solidFill>
              </a:rPr>
              <a:pPr algn="r"/>
              <a:t>22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13324" name="2 Rectángulo"/>
          <p:cNvSpPr>
            <a:spLocks noChangeArrowheads="1"/>
          </p:cNvSpPr>
          <p:nvPr/>
        </p:nvSpPr>
        <p:spPr bwMode="auto">
          <a:xfrm>
            <a:off x="381000" y="152400"/>
            <a:ext cx="115062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Engineering of domain wall dynamics in Fe-rich microwires by local stress- annealing</a:t>
            </a:r>
            <a:endParaRPr lang="es-ES"/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5029200" y="609600"/>
          <a:ext cx="4114801" cy="1200151"/>
        </p:xfrm>
        <a:graphic>
          <a:graphicData uri="http://schemas.openxmlformats.org/drawingml/2006/table">
            <a:tbl>
              <a:tblPr/>
              <a:tblGrid>
                <a:gridCol w="4114801"/>
              </a:tblGrid>
              <a:tr h="12001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es-ES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Hysteresis 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loop (a), </a:t>
                      </a:r>
                      <a:r>
                        <a:rPr lang="en-US" sz="1100" i="1" dirty="0">
                          <a:latin typeface="Times New Roman"/>
                          <a:ea typeface="Times New Roman"/>
                          <a:cs typeface="Times New Roman"/>
                        </a:rPr>
                        <a:t>v(H)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dependence (b),</a:t>
                      </a:r>
                      <a:r>
                        <a:rPr lang="en-GB" sz="1100" dirty="0">
                          <a:latin typeface="Times New Roman"/>
                          <a:ea typeface="Times New Roman"/>
                          <a:cs typeface="Times New Roman"/>
                        </a:rPr>
                        <a:t> voltage peaks induced by the magnetization change in the pick-up coils (c)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1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(L)  dependence (d) of as-prepared Fe</a:t>
                      </a:r>
                      <a:r>
                        <a:rPr lang="en-US" sz="11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1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n-US" sz="11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1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1100" dirty="0">
                          <a:latin typeface="Times New Roman"/>
                          <a:ea typeface="Times New Roman"/>
                          <a:cs typeface="Times New Roman"/>
                        </a:rPr>
                        <a:t>amorphous </a:t>
                      </a:r>
                      <a:r>
                        <a:rPr lang="en-GB" sz="1100" dirty="0">
                          <a:latin typeface="Times New Roman"/>
                          <a:ea typeface="Times New Roman"/>
                          <a:cs typeface="Times New Roman"/>
                        </a:rPr>
                        <a:t>glass-coated microwire</a:t>
                      </a:r>
                      <a:r>
                        <a:rPr lang="en-GB" sz="1100" dirty="0">
                          <a:latin typeface="Times"/>
                          <a:ea typeface="Times New Roman"/>
                          <a:cs typeface="Times New Roman"/>
                        </a:rPr>
                        <a:t>.</a:t>
                      </a:r>
                      <a:endParaRPr lang="es-E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935" marR="1149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28600" y="685800"/>
          <a:ext cx="2505075" cy="1809750"/>
        </p:xfrm>
        <a:graphic>
          <a:graphicData uri="http://schemas.openxmlformats.org/presentationml/2006/ole">
            <p:oleObj spid="_x0000_s13314" name="Graph" r:id="rId5" imgW="4276954" imgH="3022397" progId="Origin50.Graph">
              <p:embed/>
            </p:oleObj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2667000" y="685800"/>
          <a:ext cx="2514600" cy="1743075"/>
        </p:xfrm>
        <a:graphic>
          <a:graphicData uri="http://schemas.openxmlformats.org/presentationml/2006/ole">
            <p:oleObj spid="_x0000_s13315" name="Graph" r:id="rId6" imgW="4276954" imgH="3022397" progId="Origin50.Graph">
              <p:embed/>
            </p:oleObj>
          </a:graphicData>
        </a:graphic>
      </p:graphicFrame>
      <p:graphicFrame>
        <p:nvGraphicFramePr>
          <p:cNvPr id="13316" name="Object 2"/>
          <p:cNvGraphicFramePr>
            <a:graphicFrameLocks noChangeAspect="1"/>
          </p:cNvGraphicFramePr>
          <p:nvPr/>
        </p:nvGraphicFramePr>
        <p:xfrm>
          <a:off x="228600" y="2438400"/>
          <a:ext cx="2438400" cy="1905000"/>
        </p:xfrm>
        <a:graphic>
          <a:graphicData uri="http://schemas.openxmlformats.org/presentationml/2006/ole">
            <p:oleObj spid="_x0000_s13316" name="Graph" r:id="rId7" imgW="3840480" imgH="2926080" progId="Origin50.Graph">
              <p:embed/>
            </p:oleObj>
          </a:graphicData>
        </a:graphic>
      </p:graphicFrame>
      <p:graphicFrame>
        <p:nvGraphicFramePr>
          <p:cNvPr id="13317" name="Object 1"/>
          <p:cNvGraphicFramePr>
            <a:graphicFrameLocks noChangeAspect="1"/>
          </p:cNvGraphicFramePr>
          <p:nvPr/>
        </p:nvGraphicFramePr>
        <p:xfrm>
          <a:off x="2819400" y="2514600"/>
          <a:ext cx="2562225" cy="1857375"/>
        </p:xfrm>
        <a:graphic>
          <a:graphicData uri="http://schemas.openxmlformats.org/presentationml/2006/ole">
            <p:oleObj spid="_x0000_s13317" name="Graph" r:id="rId8" imgW="4276954" imgH="3022397" progId="Origin50.Graph">
              <p:embed/>
            </p:oleObj>
          </a:graphicData>
        </a:graphic>
      </p:graphicFrame>
      <p:grpSp>
        <p:nvGrpSpPr>
          <p:cNvPr id="3" name="Group 438"/>
          <p:cNvGrpSpPr>
            <a:grpSpLocks noChangeAspect="1"/>
          </p:cNvGrpSpPr>
          <p:nvPr/>
        </p:nvGrpSpPr>
        <p:grpSpPr bwMode="auto">
          <a:xfrm flipV="1">
            <a:off x="4859338" y="5157788"/>
            <a:ext cx="3744912" cy="604837"/>
            <a:chOff x="432" y="1824"/>
            <a:chExt cx="5088" cy="624"/>
          </a:xfrm>
        </p:grpSpPr>
        <p:sp>
          <p:nvSpPr>
            <p:cNvPr id="13390" name="AutoShape 439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91" name="AutoShape 440"/>
            <p:cNvSpPr>
              <a:spLocks noChangeAspect="1" noChangeArrowheads="1"/>
            </p:cNvSpPr>
            <p:nvPr/>
          </p:nvSpPr>
          <p:spPr bwMode="auto">
            <a:xfrm rot="-5400000">
              <a:off x="2376" y="-120"/>
              <a:ext cx="624" cy="4512"/>
            </a:xfrm>
            <a:prstGeom prst="can">
              <a:avLst>
                <a:gd name="adj" fmla="val 100628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92" name="Line 441"/>
            <p:cNvSpPr>
              <a:spLocks noChangeAspect="1" noChangeShapeType="1"/>
            </p:cNvSpPr>
            <p:nvPr/>
          </p:nvSpPr>
          <p:spPr bwMode="auto">
            <a:xfrm flipH="1">
              <a:off x="1152" y="2112"/>
              <a:ext cx="34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93" name="Line 442"/>
            <p:cNvSpPr>
              <a:spLocks noChangeAspect="1" noChangeShapeType="1"/>
            </p:cNvSpPr>
            <p:nvPr/>
          </p:nvSpPr>
          <p:spPr bwMode="auto">
            <a:xfrm>
              <a:off x="5088" y="211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43"/>
          <p:cNvGrpSpPr>
            <a:grpSpLocks noChangeAspect="1"/>
          </p:cNvGrpSpPr>
          <p:nvPr/>
        </p:nvGrpSpPr>
        <p:grpSpPr bwMode="auto">
          <a:xfrm>
            <a:off x="4859338" y="5157788"/>
            <a:ext cx="3744912" cy="647700"/>
            <a:chOff x="432" y="1824"/>
            <a:chExt cx="5088" cy="624"/>
          </a:xfrm>
        </p:grpSpPr>
        <p:sp>
          <p:nvSpPr>
            <p:cNvPr id="13386" name="AutoShape 444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87" name="AutoShape 445"/>
            <p:cNvSpPr>
              <a:spLocks noChangeAspect="1" noChangeArrowheads="1"/>
            </p:cNvSpPr>
            <p:nvPr/>
          </p:nvSpPr>
          <p:spPr bwMode="auto">
            <a:xfrm rot="-5400000">
              <a:off x="1560" y="696"/>
              <a:ext cx="624" cy="2880"/>
            </a:xfrm>
            <a:prstGeom prst="can">
              <a:avLst>
                <a:gd name="adj" fmla="val 100299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88" name="Line 446"/>
            <p:cNvSpPr>
              <a:spLocks noChangeAspect="1" noChangeShapeType="1"/>
            </p:cNvSpPr>
            <p:nvPr/>
          </p:nvSpPr>
          <p:spPr bwMode="auto">
            <a:xfrm flipH="1">
              <a:off x="1152" y="2112"/>
              <a:ext cx="187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89" name="Line 447"/>
            <p:cNvSpPr>
              <a:spLocks noChangeAspect="1" noChangeShapeType="1"/>
            </p:cNvSpPr>
            <p:nvPr/>
          </p:nvSpPr>
          <p:spPr bwMode="auto">
            <a:xfrm>
              <a:off x="3504" y="2112"/>
              <a:ext cx="1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451"/>
          <p:cNvGrpSpPr>
            <a:grpSpLocks/>
          </p:cNvGrpSpPr>
          <p:nvPr/>
        </p:nvGrpSpPr>
        <p:grpSpPr bwMode="auto">
          <a:xfrm>
            <a:off x="4859338" y="5157788"/>
            <a:ext cx="3743325" cy="647700"/>
            <a:chOff x="3107" y="2931"/>
            <a:chExt cx="2322" cy="351"/>
          </a:xfrm>
        </p:grpSpPr>
        <p:sp>
          <p:nvSpPr>
            <p:cNvPr id="13382" name="AutoShape 452"/>
            <p:cNvSpPr>
              <a:spLocks noChangeAspect="1" noChangeArrowheads="1"/>
            </p:cNvSpPr>
            <p:nvPr/>
          </p:nvSpPr>
          <p:spPr bwMode="auto">
            <a:xfrm rot="-5400000">
              <a:off x="4115" y="1968"/>
              <a:ext cx="351" cy="2277"/>
            </a:xfrm>
            <a:prstGeom prst="can">
              <a:avLst>
                <a:gd name="adj" fmla="val 82081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83" name="AutoShape 453"/>
            <p:cNvSpPr>
              <a:spLocks noChangeAspect="1" noChangeArrowheads="1"/>
            </p:cNvSpPr>
            <p:nvPr/>
          </p:nvSpPr>
          <p:spPr bwMode="auto">
            <a:xfrm rot="-5400000">
              <a:off x="3211" y="2827"/>
              <a:ext cx="351" cy="559"/>
            </a:xfrm>
            <a:prstGeom prst="can">
              <a:avLst>
                <a:gd name="adj" fmla="val 79630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84" name="Line 454"/>
            <p:cNvSpPr>
              <a:spLocks noChangeAspect="1" noChangeShapeType="1"/>
            </p:cNvSpPr>
            <p:nvPr/>
          </p:nvSpPr>
          <p:spPr bwMode="auto">
            <a:xfrm>
              <a:off x="3818" y="3093"/>
              <a:ext cx="14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85" name="Line 455"/>
            <p:cNvSpPr>
              <a:spLocks noChangeAspect="1" noChangeShapeType="1"/>
            </p:cNvSpPr>
            <p:nvPr/>
          </p:nvSpPr>
          <p:spPr bwMode="auto">
            <a:xfrm flipH="1">
              <a:off x="3474" y="3093"/>
              <a:ext cx="129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463"/>
          <p:cNvGrpSpPr>
            <a:grpSpLocks/>
          </p:cNvGrpSpPr>
          <p:nvPr/>
        </p:nvGrpSpPr>
        <p:grpSpPr bwMode="auto">
          <a:xfrm>
            <a:off x="6516688" y="4025900"/>
            <a:ext cx="1295400" cy="627063"/>
            <a:chOff x="4105" y="2536"/>
            <a:chExt cx="816" cy="395"/>
          </a:xfrm>
        </p:grpSpPr>
        <p:sp>
          <p:nvSpPr>
            <p:cNvPr id="13380" name="Line 461"/>
            <p:cNvSpPr>
              <a:spLocks noChangeShapeType="1"/>
            </p:cNvSpPr>
            <p:nvPr/>
          </p:nvSpPr>
          <p:spPr bwMode="auto">
            <a:xfrm flipH="1">
              <a:off x="4105" y="2931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81" name="Text Box 462"/>
            <p:cNvSpPr txBox="1">
              <a:spLocks noChangeArrowheads="1"/>
            </p:cNvSpPr>
            <p:nvPr/>
          </p:nvSpPr>
          <p:spPr bwMode="auto">
            <a:xfrm>
              <a:off x="4455" y="2536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</p:grpSp>
      <p:grpSp>
        <p:nvGrpSpPr>
          <p:cNvPr id="7" name="41 Grupo"/>
          <p:cNvGrpSpPr>
            <a:grpSpLocks/>
          </p:cNvGrpSpPr>
          <p:nvPr/>
        </p:nvGrpSpPr>
        <p:grpSpPr bwMode="auto">
          <a:xfrm>
            <a:off x="5867400" y="5867400"/>
            <a:ext cx="2362200" cy="228600"/>
            <a:chOff x="5867400" y="5867400"/>
            <a:chExt cx="2362200" cy="228600"/>
          </a:xfrm>
        </p:grpSpPr>
        <p:sp>
          <p:nvSpPr>
            <p:cNvPr id="13377" name="28 Rectángulo"/>
            <p:cNvSpPr>
              <a:spLocks noChangeArrowheads="1"/>
            </p:cNvSpPr>
            <p:nvPr/>
          </p:nvSpPr>
          <p:spPr bwMode="auto">
            <a:xfrm>
              <a:off x="8077200" y="58674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78" name="30 Rectángulo"/>
            <p:cNvSpPr>
              <a:spLocks noChangeArrowheads="1"/>
            </p:cNvSpPr>
            <p:nvPr/>
          </p:nvSpPr>
          <p:spPr bwMode="auto">
            <a:xfrm>
              <a:off x="7010400" y="58674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79" name="32 Rectángulo"/>
            <p:cNvSpPr>
              <a:spLocks noChangeArrowheads="1"/>
            </p:cNvSpPr>
            <p:nvPr/>
          </p:nvSpPr>
          <p:spPr bwMode="auto">
            <a:xfrm>
              <a:off x="5867400" y="58674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</p:grpSp>
      <p:grpSp>
        <p:nvGrpSpPr>
          <p:cNvPr id="9" name="40 Grupo"/>
          <p:cNvGrpSpPr>
            <a:grpSpLocks/>
          </p:cNvGrpSpPr>
          <p:nvPr/>
        </p:nvGrpSpPr>
        <p:grpSpPr bwMode="auto">
          <a:xfrm>
            <a:off x="5867400" y="4343400"/>
            <a:ext cx="3727450" cy="762000"/>
            <a:chOff x="5867400" y="4343400"/>
            <a:chExt cx="3726676" cy="762000"/>
          </a:xfrm>
        </p:grpSpPr>
        <p:sp>
          <p:nvSpPr>
            <p:cNvPr id="13370" name="26 Rectángulo"/>
            <p:cNvSpPr>
              <a:spLocks noChangeArrowheads="1"/>
            </p:cNvSpPr>
            <p:nvPr/>
          </p:nvSpPr>
          <p:spPr bwMode="auto">
            <a:xfrm>
              <a:off x="8077200" y="48768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71" name="29 Rectángulo"/>
            <p:cNvSpPr>
              <a:spLocks noChangeArrowheads="1"/>
            </p:cNvSpPr>
            <p:nvPr/>
          </p:nvSpPr>
          <p:spPr bwMode="auto">
            <a:xfrm>
              <a:off x="7010400" y="48768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72" name="31 Rectángulo"/>
            <p:cNvSpPr>
              <a:spLocks noChangeArrowheads="1"/>
            </p:cNvSpPr>
            <p:nvPr/>
          </p:nvSpPr>
          <p:spPr bwMode="auto">
            <a:xfrm>
              <a:off x="5867400" y="4876800"/>
              <a:ext cx="152400" cy="228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73" name="33 CuadroTexto"/>
            <p:cNvSpPr txBox="1">
              <a:spLocks noChangeArrowheads="1"/>
            </p:cNvSpPr>
            <p:nvPr/>
          </p:nvSpPr>
          <p:spPr bwMode="auto">
            <a:xfrm>
              <a:off x="8229600" y="4343400"/>
              <a:ext cx="1364476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Coils 1,2,3</a:t>
              </a:r>
            </a:p>
          </p:txBody>
        </p:sp>
        <p:cxnSp>
          <p:nvCxnSpPr>
            <p:cNvPr id="13374" name="35 Conector recto de flecha"/>
            <p:cNvCxnSpPr>
              <a:cxnSpLocks noChangeShapeType="1"/>
              <a:endCxn id="13370" idx="0"/>
            </p:cNvCxnSpPr>
            <p:nvPr/>
          </p:nvCxnSpPr>
          <p:spPr bwMode="auto">
            <a:xfrm flipH="1">
              <a:off x="8153400" y="4648200"/>
              <a:ext cx="381000" cy="2286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3375" name="37 Conector recto de flecha"/>
            <p:cNvCxnSpPr>
              <a:cxnSpLocks noChangeShapeType="1"/>
            </p:cNvCxnSpPr>
            <p:nvPr/>
          </p:nvCxnSpPr>
          <p:spPr bwMode="auto">
            <a:xfrm flipH="1">
              <a:off x="6096000" y="4648200"/>
              <a:ext cx="2286000" cy="2286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3376" name="39 Conector recto de flecha"/>
            <p:cNvCxnSpPr>
              <a:cxnSpLocks noChangeShapeType="1"/>
            </p:cNvCxnSpPr>
            <p:nvPr/>
          </p:nvCxnSpPr>
          <p:spPr bwMode="auto">
            <a:xfrm flipH="1">
              <a:off x="7239000" y="4648200"/>
              <a:ext cx="1143000" cy="3048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</p:grpSp>
      <p:sp>
        <p:nvSpPr>
          <p:cNvPr id="13333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6172200" y="2057400"/>
          <a:ext cx="2644775" cy="1981200"/>
        </p:xfrm>
        <a:graphic>
          <a:graphicData uri="http://schemas.openxmlformats.org/presentationml/2006/ole">
            <p:oleObj spid="_x0000_s13318" name="Graph" r:id="rId9" imgW="4276954" imgH="3022397" progId="Origin50.Graph">
              <p:embed/>
            </p:oleObj>
          </a:graphicData>
        </a:graphic>
      </p:graphicFrame>
      <p:sp>
        <p:nvSpPr>
          <p:cNvPr id="13334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9" name="Object 7"/>
          <p:cNvGraphicFramePr>
            <a:graphicFrameLocks noChangeAspect="1"/>
          </p:cNvGraphicFramePr>
          <p:nvPr/>
        </p:nvGraphicFramePr>
        <p:xfrm>
          <a:off x="8839200" y="858838"/>
          <a:ext cx="2971800" cy="2084387"/>
        </p:xfrm>
        <a:graphic>
          <a:graphicData uri="http://schemas.openxmlformats.org/presentationml/2006/ole">
            <p:oleObj spid="_x0000_s13319" name="Graph" r:id="rId10" imgW="4276954" imgH="3022397" progId="Origin50.Graph">
              <p:embed/>
            </p:oleObj>
          </a:graphicData>
        </a:graphic>
      </p:graphicFrame>
      <p:sp>
        <p:nvSpPr>
          <p:cNvPr id="13335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1" name="Object 9"/>
          <p:cNvGraphicFramePr>
            <a:graphicFrameLocks noChangeAspect="1"/>
          </p:cNvGraphicFramePr>
          <p:nvPr/>
        </p:nvGraphicFramePr>
        <p:xfrm>
          <a:off x="9525000" y="2971800"/>
          <a:ext cx="2247900" cy="1714500"/>
        </p:xfrm>
        <a:graphic>
          <a:graphicData uri="http://schemas.openxmlformats.org/presentationml/2006/ole">
            <p:oleObj spid="_x0000_s13320" name="Graph" r:id="rId11" imgW="3840480" imgH="2926080" progId="Origin50.Graph">
              <p:embed/>
            </p:oleObj>
          </a:graphicData>
        </a:graphic>
      </p:graphicFrame>
      <p:grpSp>
        <p:nvGrpSpPr>
          <p:cNvPr id="10" name="Group 443"/>
          <p:cNvGrpSpPr>
            <a:grpSpLocks noChangeAspect="1"/>
          </p:cNvGrpSpPr>
          <p:nvPr/>
        </p:nvGrpSpPr>
        <p:grpSpPr bwMode="auto">
          <a:xfrm>
            <a:off x="8610600" y="5715000"/>
            <a:ext cx="2590800" cy="609600"/>
            <a:chOff x="432" y="1824"/>
            <a:chExt cx="5088" cy="624"/>
          </a:xfrm>
        </p:grpSpPr>
        <p:sp>
          <p:nvSpPr>
            <p:cNvPr id="13366" name="AutoShape 444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7" name="AutoShape 445"/>
            <p:cNvSpPr>
              <a:spLocks noChangeAspect="1" noChangeArrowheads="1"/>
            </p:cNvSpPr>
            <p:nvPr/>
          </p:nvSpPr>
          <p:spPr bwMode="auto">
            <a:xfrm rot="-5400000">
              <a:off x="1168" y="1088"/>
              <a:ext cx="624" cy="2095"/>
            </a:xfrm>
            <a:prstGeom prst="can">
              <a:avLst>
                <a:gd name="adj" fmla="val 100301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8" name="Line 446"/>
            <p:cNvSpPr>
              <a:spLocks noChangeAspect="1" noChangeShapeType="1"/>
            </p:cNvSpPr>
            <p:nvPr/>
          </p:nvSpPr>
          <p:spPr bwMode="auto">
            <a:xfrm flipH="1">
              <a:off x="1152" y="2112"/>
              <a:ext cx="187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69" name="Line 447"/>
            <p:cNvSpPr>
              <a:spLocks noChangeAspect="1" noChangeShapeType="1"/>
            </p:cNvSpPr>
            <p:nvPr/>
          </p:nvSpPr>
          <p:spPr bwMode="auto">
            <a:xfrm>
              <a:off x="3504" y="2112"/>
              <a:ext cx="1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7" name="AutoShape 453"/>
          <p:cNvSpPr>
            <a:spLocks noChangeAspect="1" noChangeArrowheads="1"/>
          </p:cNvSpPr>
          <p:nvPr/>
        </p:nvSpPr>
        <p:spPr bwMode="auto">
          <a:xfrm rot="-5400000">
            <a:off x="9753600" y="5562600"/>
            <a:ext cx="609600" cy="914400"/>
          </a:xfrm>
          <a:prstGeom prst="can">
            <a:avLst>
              <a:gd name="adj" fmla="val 55201"/>
            </a:avLst>
          </a:prstGeom>
          <a:solidFill>
            <a:srgbClr val="99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2" name="Group 438"/>
          <p:cNvGrpSpPr>
            <a:grpSpLocks noChangeAspect="1"/>
          </p:cNvGrpSpPr>
          <p:nvPr/>
        </p:nvGrpSpPr>
        <p:grpSpPr bwMode="auto">
          <a:xfrm flipV="1">
            <a:off x="8534400" y="5638800"/>
            <a:ext cx="2819400" cy="685800"/>
            <a:chOff x="432" y="1824"/>
            <a:chExt cx="5088" cy="624"/>
          </a:xfrm>
        </p:grpSpPr>
        <p:sp>
          <p:nvSpPr>
            <p:cNvPr id="13362" name="AutoShape 439"/>
            <p:cNvSpPr>
              <a:spLocks noChangeAspect="1" noChangeArrowheads="1"/>
            </p:cNvSpPr>
            <p:nvPr/>
          </p:nvSpPr>
          <p:spPr bwMode="auto">
            <a:xfrm rot="-5400000">
              <a:off x="2664" y="-408"/>
              <a:ext cx="624" cy="5088"/>
            </a:xfrm>
            <a:prstGeom prst="can">
              <a:avLst>
                <a:gd name="adj" fmla="val 103169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3" name="AutoShape 440"/>
            <p:cNvSpPr>
              <a:spLocks noChangeAspect="1" noChangeArrowheads="1"/>
            </p:cNvSpPr>
            <p:nvPr/>
          </p:nvSpPr>
          <p:spPr bwMode="auto">
            <a:xfrm rot="-5400000">
              <a:off x="2376" y="-120"/>
              <a:ext cx="624" cy="4512"/>
            </a:xfrm>
            <a:prstGeom prst="can">
              <a:avLst>
                <a:gd name="adj" fmla="val 100628"/>
              </a:avLst>
            </a:prstGeom>
            <a:solidFill>
              <a:srgbClr val="9933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4" name="Line 441"/>
            <p:cNvSpPr>
              <a:spLocks noChangeAspect="1" noChangeShapeType="1"/>
            </p:cNvSpPr>
            <p:nvPr/>
          </p:nvSpPr>
          <p:spPr bwMode="auto">
            <a:xfrm flipH="1">
              <a:off x="1152" y="2157"/>
              <a:ext cx="34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65" name="Line 442"/>
            <p:cNvSpPr>
              <a:spLocks noChangeAspect="1" noChangeShapeType="1"/>
            </p:cNvSpPr>
            <p:nvPr/>
          </p:nvSpPr>
          <p:spPr bwMode="auto">
            <a:xfrm>
              <a:off x="5088" y="211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cxnSp>
        <p:nvCxnSpPr>
          <p:cNvPr id="63" name="62 Conector recto de flecha"/>
          <p:cNvCxnSpPr>
            <a:cxnSpLocks noChangeShapeType="1"/>
          </p:cNvCxnSpPr>
          <p:nvPr/>
        </p:nvCxnSpPr>
        <p:spPr bwMode="auto">
          <a:xfrm flipH="1">
            <a:off x="10134600" y="2438400"/>
            <a:ext cx="533400" cy="3200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grpSp>
        <p:nvGrpSpPr>
          <p:cNvPr id="13" name="67 Grupo"/>
          <p:cNvGrpSpPr>
            <a:grpSpLocks/>
          </p:cNvGrpSpPr>
          <p:nvPr/>
        </p:nvGrpSpPr>
        <p:grpSpPr bwMode="auto">
          <a:xfrm>
            <a:off x="304800" y="5945188"/>
            <a:ext cx="3986213" cy="760412"/>
            <a:chOff x="304800" y="5334000"/>
            <a:chExt cx="3986536" cy="760591"/>
          </a:xfrm>
        </p:grpSpPr>
        <p:sp>
          <p:nvSpPr>
            <p:cNvPr id="13357" name="62 Rectángulo"/>
            <p:cNvSpPr>
              <a:spLocks noChangeArrowheads="1"/>
            </p:cNvSpPr>
            <p:nvPr/>
          </p:nvSpPr>
          <p:spPr bwMode="auto">
            <a:xfrm>
              <a:off x="304800" y="5410200"/>
              <a:ext cx="3352800" cy="1524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58" name="63 Rectángulo"/>
            <p:cNvSpPr>
              <a:spLocks noChangeArrowheads="1"/>
            </p:cNvSpPr>
            <p:nvPr/>
          </p:nvSpPr>
          <p:spPr bwMode="auto">
            <a:xfrm>
              <a:off x="1676400" y="5334000"/>
              <a:ext cx="228600" cy="304800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59" name="64 CuadroTexto"/>
            <p:cNvSpPr txBox="1">
              <a:spLocks noChangeArrowheads="1"/>
            </p:cNvSpPr>
            <p:nvPr/>
          </p:nvSpPr>
          <p:spPr bwMode="auto">
            <a:xfrm>
              <a:off x="990600" y="5715000"/>
              <a:ext cx="1723549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Local heating</a:t>
              </a:r>
            </a:p>
          </p:txBody>
        </p:sp>
        <p:sp>
          <p:nvSpPr>
            <p:cNvPr id="13360" name="65 Flecha derecha"/>
            <p:cNvSpPr>
              <a:spLocks noChangeArrowheads="1"/>
            </p:cNvSpPr>
            <p:nvPr/>
          </p:nvSpPr>
          <p:spPr bwMode="auto">
            <a:xfrm>
              <a:off x="3810000" y="5486400"/>
              <a:ext cx="457200" cy="45719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13361" name="66 CuadroTexto"/>
            <p:cNvSpPr txBox="1">
              <a:spLocks noChangeArrowheads="1"/>
            </p:cNvSpPr>
            <p:nvPr/>
          </p:nvSpPr>
          <p:spPr bwMode="auto">
            <a:xfrm>
              <a:off x="3962400" y="5334000"/>
              <a:ext cx="328936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Symbol" pitchFamily="18" charset="2"/>
                </a:rPr>
                <a:t>s</a:t>
              </a:r>
            </a:p>
          </p:txBody>
        </p:sp>
      </p:grpSp>
      <p:sp>
        <p:nvSpPr>
          <p:cNvPr id="13341" name="12 CuadroTexto"/>
          <p:cNvSpPr txBox="1">
            <a:spLocks noChangeArrowheads="1"/>
          </p:cNvSpPr>
          <p:nvPr/>
        </p:nvSpPr>
        <p:spPr bwMode="auto">
          <a:xfrm>
            <a:off x="3276600" y="6477000"/>
            <a:ext cx="71231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 baseline="0">
                <a:solidFill>
                  <a:srgbClr val="FF0000"/>
                </a:solidFill>
              </a:rPr>
              <a:t>V. Zhukova, J.M. Blanco, P. Corte-Leon, M. Ipatov, M. Churyukanova, S. Taskaev, A. Zhukov, Acta Materialia 155 (2018) 279-285</a:t>
            </a:r>
          </a:p>
        </p:txBody>
      </p:sp>
      <p:sp>
        <p:nvSpPr>
          <p:cNvPr id="71" name="371 CuadroTexto"/>
          <p:cNvSpPr txBox="1">
            <a:spLocks noChangeArrowheads="1"/>
          </p:cNvSpPr>
          <p:nvPr/>
        </p:nvSpPr>
        <p:spPr bwMode="auto">
          <a:xfrm>
            <a:off x="533400" y="4191000"/>
            <a:ext cx="419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2. Nucleation profile (DW injection)!</a:t>
            </a:r>
          </a:p>
        </p:txBody>
      </p:sp>
      <p:sp>
        <p:nvSpPr>
          <p:cNvPr id="72" name="71 Rectángulo"/>
          <p:cNvSpPr>
            <a:spLocks noChangeArrowheads="1"/>
          </p:cNvSpPr>
          <p:nvPr/>
        </p:nvSpPr>
        <p:spPr bwMode="auto">
          <a:xfrm>
            <a:off x="717550" y="5095875"/>
            <a:ext cx="3492500" cy="128588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3" name="Line 21"/>
          <p:cNvSpPr>
            <a:spLocks noChangeShapeType="1"/>
          </p:cNvSpPr>
          <p:nvPr/>
        </p:nvSpPr>
        <p:spPr bwMode="auto">
          <a:xfrm>
            <a:off x="1062038" y="5008563"/>
            <a:ext cx="2274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4" name="73 Rectángulo"/>
          <p:cNvSpPr>
            <a:spLocks noChangeArrowheads="1"/>
          </p:cNvSpPr>
          <p:nvPr/>
        </p:nvSpPr>
        <p:spPr bwMode="auto">
          <a:xfrm>
            <a:off x="2017713" y="4741863"/>
            <a:ext cx="249237" cy="85725"/>
          </a:xfrm>
          <a:prstGeom prst="rect">
            <a:avLst/>
          </a:prstGeom>
          <a:solidFill>
            <a:srgbClr val="C0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5" name="74 Rectángulo"/>
          <p:cNvSpPr>
            <a:spLocks noChangeArrowheads="1"/>
          </p:cNvSpPr>
          <p:nvPr/>
        </p:nvSpPr>
        <p:spPr bwMode="auto">
          <a:xfrm>
            <a:off x="2017713" y="5389563"/>
            <a:ext cx="249237" cy="85725"/>
          </a:xfrm>
          <a:prstGeom prst="rect">
            <a:avLst/>
          </a:prstGeom>
          <a:solidFill>
            <a:srgbClr val="C0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 flipH="1">
            <a:off x="1990725" y="5043488"/>
            <a:ext cx="168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7" name="76 Rectángulo"/>
          <p:cNvSpPr>
            <a:spLocks noChangeArrowheads="1"/>
          </p:cNvSpPr>
          <p:nvPr/>
        </p:nvSpPr>
        <p:spPr bwMode="auto">
          <a:xfrm>
            <a:off x="1997075" y="5095875"/>
            <a:ext cx="269875" cy="128588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 flipH="1">
            <a:off x="1368425" y="4754563"/>
            <a:ext cx="538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79" name="78 Rectángulo"/>
          <p:cNvSpPr>
            <a:spLocks noChangeArrowheads="1"/>
          </p:cNvSpPr>
          <p:nvPr/>
        </p:nvSpPr>
        <p:spPr bwMode="auto">
          <a:xfrm>
            <a:off x="1758950" y="5095875"/>
            <a:ext cx="939800" cy="128588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80" name="79 Rectángulo"/>
          <p:cNvSpPr>
            <a:spLocks noChangeArrowheads="1"/>
          </p:cNvSpPr>
          <p:nvPr/>
        </p:nvSpPr>
        <p:spPr bwMode="auto">
          <a:xfrm>
            <a:off x="1871663" y="5095875"/>
            <a:ext cx="538162" cy="128588"/>
          </a:xfrm>
          <a:prstGeom prst="rect">
            <a:avLst/>
          </a:prstGeom>
          <a:solidFill>
            <a:srgbClr val="0000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81" name="Text Box 22"/>
          <p:cNvSpPr txBox="1">
            <a:spLocks noChangeArrowheads="1"/>
          </p:cNvSpPr>
          <p:nvPr/>
        </p:nvSpPr>
        <p:spPr bwMode="auto">
          <a:xfrm>
            <a:off x="1563688" y="4576763"/>
            <a:ext cx="646112" cy="379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/>
              <a:t>Hn</a:t>
            </a:r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H="1">
            <a:off x="1997075" y="5043488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4" name="Group 463"/>
          <p:cNvGrpSpPr>
            <a:grpSpLocks/>
          </p:cNvGrpSpPr>
          <p:nvPr/>
        </p:nvGrpSpPr>
        <p:grpSpPr bwMode="auto">
          <a:xfrm>
            <a:off x="1130300" y="4826000"/>
            <a:ext cx="1208088" cy="325438"/>
            <a:chOff x="4105" y="2415"/>
            <a:chExt cx="816" cy="516"/>
          </a:xfrm>
        </p:grpSpPr>
        <p:sp>
          <p:nvSpPr>
            <p:cNvPr id="13355" name="Line 461"/>
            <p:cNvSpPr>
              <a:spLocks noChangeShapeType="1"/>
            </p:cNvSpPr>
            <p:nvPr/>
          </p:nvSpPr>
          <p:spPr bwMode="auto">
            <a:xfrm flipH="1">
              <a:off x="4105" y="2931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56" name="Text Box 462"/>
            <p:cNvSpPr txBox="1">
              <a:spLocks noChangeArrowheads="1"/>
            </p:cNvSpPr>
            <p:nvPr/>
          </p:nvSpPr>
          <p:spPr bwMode="auto">
            <a:xfrm>
              <a:off x="4110" y="2415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</a:p>
          </p:txBody>
        </p:sp>
      </p:grpSp>
      <p:pic>
        <p:nvPicPr>
          <p:cNvPr id="85" name="~PP1200.WAV">
            <a:hlinkClick r:id="" action="ppaction://media"/>
          </p:cNvPr>
          <p:cNvPicPr>
            <a:picLocks noRot="1" noChangeAspect="1"/>
          </p:cNvPicPr>
          <p:nvPr>
            <a:wavAudioFile r:embed="rId3" name="~PP1200.WAV"/>
          </p:nvPr>
        </p:nvPicPr>
        <p:blipFill>
          <a:blip r:embed="rId12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8" grpId="0" animBg="1"/>
      <p:bldP spid="57" grpId="0" animBg="1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23</a:t>
            </a:fld>
            <a:endParaRPr lang="es-ES_tradnl"/>
          </a:p>
        </p:txBody>
      </p:sp>
      <p:sp>
        <p:nvSpPr>
          <p:cNvPr id="3" name="1 Marcador de número de diapositiva"/>
          <p:cNvSpPr txBox="1">
            <a:spLocks/>
          </p:cNvSpPr>
          <p:nvPr/>
        </p:nvSpPr>
        <p:spPr bwMode="auto">
          <a:xfrm>
            <a:off x="9499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9E5F3C-9CC4-46D2-9BCC-C4238D6D9F8E}" type="slidenum">
              <a:rPr kumimoji="0" lang="es-ES_tradnl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_tradnl" sz="14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765175"/>
            <a:ext cx="4567237" cy="5197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021388"/>
            <a:ext cx="3095625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 sz="1600"/>
              <a:t>Stuart S. P. Parkin, </a:t>
            </a:r>
            <a:r>
              <a:rPr lang="es-ES" sz="1600" i="1"/>
              <a:t>et al. Science </a:t>
            </a:r>
            <a:r>
              <a:rPr lang="es-ES" sz="1600"/>
              <a:t>320, 190 (2008);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62400" y="5616575"/>
            <a:ext cx="3035300" cy="1241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Problems: </a:t>
            </a:r>
          </a:p>
          <a:p>
            <a:r>
              <a:rPr lang="es-ES"/>
              <a:t>1. Fast DWP (speed)</a:t>
            </a:r>
          </a:p>
          <a:p>
            <a:r>
              <a:rPr lang="es-ES"/>
              <a:t>2. Controlled DW pinning</a:t>
            </a:r>
          </a:p>
          <a:p>
            <a:endParaRPr lang="es-E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8382000" y="838200"/>
          <a:ext cx="2260600" cy="2951163"/>
        </p:xfrm>
        <a:graphic>
          <a:graphicData uri="http://schemas.openxmlformats.org/presentationml/2006/ole">
            <p:oleObj spid="_x0000_s51202" name="Acrobat Document" r:id="rId5" imgW="5657143" imgH="7201905" progId="AcroExch.Document.11">
              <p:embed/>
            </p:oleObj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4038600"/>
            <a:ext cx="292417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395288" y="-26988"/>
            <a:ext cx="9085051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Promising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applications</a:t>
            </a:r>
            <a:r>
              <a:rPr lang="es-ES" dirty="0" smtClean="0">
                <a:solidFill>
                  <a:srgbClr val="FF0000"/>
                </a:solidFill>
              </a:rPr>
              <a:t>:. </a:t>
            </a:r>
            <a:r>
              <a:rPr lang="es-ES" dirty="0" err="1">
                <a:solidFill>
                  <a:srgbClr val="FF0000"/>
                </a:solidFill>
              </a:rPr>
              <a:t>Magnetic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magnetic memory and logic based on DWP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81600" y="762000"/>
            <a:ext cx="3181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Requisite</a:t>
            </a:r>
            <a:r>
              <a:rPr lang="es-ES" dirty="0"/>
              <a:t>: </a:t>
            </a:r>
            <a:r>
              <a:rPr lang="es-ES" dirty="0">
                <a:solidFill>
                  <a:schemeClr val="accent6"/>
                </a:solidFill>
              </a:rPr>
              <a:t>controlable DWP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48200" y="2514600"/>
            <a:ext cx="32004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1 of 10 most emerging technologies in 2009</a:t>
            </a:r>
          </a:p>
          <a:p>
            <a:r>
              <a:rPr lang="en-US" sz="1400">
                <a:latin typeface="Times New Roman" pitchFamily="18" charset="0"/>
              </a:rPr>
              <a:t>Technology review 2009, published by MIT</a:t>
            </a:r>
            <a:endParaRPr lang="sk-SK" sz="1400">
              <a:latin typeface="Times New Roman" pitchFamily="18" charset="0"/>
            </a:endParaRPr>
          </a:p>
        </p:txBody>
      </p:sp>
      <p:pic>
        <p:nvPicPr>
          <p:cNvPr id="12" name="~PP924.WAV">
            <a:hlinkClick r:id="" action="ppaction://media"/>
          </p:cNvPr>
          <p:cNvPicPr>
            <a:picLocks noRot="1" noChangeAspect="1"/>
          </p:cNvPicPr>
          <p:nvPr>
            <a:wavAudioFile r:embed="rId2" name="~PP924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24</a:t>
            </a:fld>
            <a:endParaRPr lang="es-ES_tradnl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86400" y="5334000"/>
            <a:ext cx="7508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 dirty="0"/>
              <a:t>Digital</a:t>
            </a:r>
          </a:p>
          <a:p>
            <a:r>
              <a:rPr lang="es-ES_tradnl" sz="1600" dirty="0" err="1"/>
              <a:t>Codes</a:t>
            </a:r>
            <a:endParaRPr lang="es-ES_tradnl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148388" y="620713"/>
            <a:ext cx="4367212" cy="5902325"/>
            <a:chOff x="1536" y="410"/>
            <a:chExt cx="2751" cy="3718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28" y="576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776" y="1296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2640" y="672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640" y="67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544" y="10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544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2448" y="139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448" y="139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1968" y="17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448" y="1776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3312" y="148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312" y="148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3408" y="120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408" y="12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3504" y="6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2918" y="410"/>
              <a:ext cx="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M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3974" y="98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H</a:t>
              </a: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1824" y="2448"/>
              <a:ext cx="2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824" y="21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632" y="182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/>
                <a:t>H</a:t>
              </a: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4118" y="2378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t</a:t>
              </a: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rot="21217618" flipV="1">
              <a:off x="1824" y="2160"/>
              <a:ext cx="100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rot="576530">
              <a:off x="2736" y="2544"/>
              <a:ext cx="91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3600" y="24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824" y="278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824" y="3024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584" y="259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V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4118" y="295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t</a:t>
              </a: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2160" y="283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304" y="283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592" y="283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3072" y="302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3216" y="302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3552" y="302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2160" y="2352"/>
              <a:ext cx="0" cy="4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2304" y="2256"/>
              <a:ext cx="0" cy="57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 flipV="1">
              <a:off x="2592" y="2160"/>
              <a:ext cx="0" cy="67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V="1">
              <a:off x="3072" y="2592"/>
              <a:ext cx="0" cy="43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 flipV="1">
              <a:off x="3216" y="2688"/>
              <a:ext cx="0" cy="38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V="1">
              <a:off x="3552" y="2832"/>
              <a:ext cx="0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V="1">
              <a:off x="2448" y="1296"/>
              <a:ext cx="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2640" y="1008"/>
              <a:ext cx="0" cy="2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3312" y="1296"/>
              <a:ext cx="0" cy="2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3504" y="1200"/>
              <a:ext cx="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3446" y="1272"/>
              <a:ext cx="3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800"/>
                <a:t>H</a:t>
              </a:r>
              <a:r>
                <a:rPr lang="es-ES_tradnl" sz="1800" baseline="-25000"/>
                <a:t>c3</a:t>
              </a:r>
              <a:endParaRPr lang="es-ES_tradnl"/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3024" y="1056"/>
              <a:ext cx="3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800"/>
                <a:t>H</a:t>
              </a:r>
              <a:r>
                <a:rPr lang="es-ES_tradnl" sz="1800" baseline="-25000"/>
                <a:t>c1</a:t>
              </a:r>
              <a:endParaRPr lang="es-ES_tradnl" sz="1800"/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3264" y="912"/>
              <a:ext cx="3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800"/>
                <a:t>H</a:t>
              </a:r>
              <a:r>
                <a:rPr lang="es-ES_tradnl" sz="1800" baseline="-25000"/>
                <a:t>c2</a:t>
              </a:r>
              <a:endParaRPr lang="es-ES_tradnl" sz="1800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3360" y="1104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2016" y="2448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800"/>
                <a:t>t</a:t>
              </a:r>
              <a:r>
                <a:rPr lang="es-ES_tradnl" sz="1800" baseline="-25000"/>
                <a:t>1</a:t>
              </a:r>
              <a:endParaRPr lang="es-ES_tradnl"/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2304" y="2448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800"/>
                <a:t>t</a:t>
              </a:r>
              <a:r>
                <a:rPr lang="es-ES_tradnl" sz="1800" baseline="-25000"/>
                <a:t>2</a:t>
              </a:r>
              <a:endParaRPr lang="es-ES_tradnl" sz="1800"/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2592" y="2448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800"/>
                <a:t>t</a:t>
              </a:r>
              <a:r>
                <a:rPr lang="es-ES_tradnl" sz="1800" baseline="-25000"/>
                <a:t>3</a:t>
              </a:r>
              <a:endParaRPr lang="es-ES_tradnl" sz="1800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>
              <a:off x="1824" y="2352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>
              <a:off x="1824" y="2304"/>
              <a:ext cx="48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>
              <a:off x="1824" y="2208"/>
              <a:ext cx="7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1536" y="2304"/>
              <a:ext cx="2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600"/>
                <a:t>H</a:t>
              </a:r>
              <a:r>
                <a:rPr lang="es-ES_tradnl" sz="1600" baseline="-25000"/>
                <a:t>c1</a:t>
              </a:r>
              <a:endParaRPr lang="es-ES_tradnl" sz="1800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>
              <a:off x="2784" y="21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536" y="2160"/>
              <a:ext cx="2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600"/>
                <a:t>H</a:t>
              </a:r>
              <a:r>
                <a:rPr lang="es-ES_tradnl" sz="1600" baseline="-25000"/>
                <a:t>c2</a:t>
              </a: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536" y="2016"/>
              <a:ext cx="2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600"/>
                <a:t>H</a:t>
              </a:r>
              <a:r>
                <a:rPr lang="es-ES_tradnl" sz="1600" baseline="-25000"/>
                <a:t>c3</a:t>
              </a:r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>
              <a:off x="1824" y="340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>
              <a:off x="1824" y="3744"/>
              <a:ext cx="23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6" name="Text Box 66"/>
            <p:cNvSpPr txBox="1">
              <a:spLocks noChangeArrowheads="1"/>
            </p:cNvSpPr>
            <p:nvPr/>
          </p:nvSpPr>
          <p:spPr bwMode="auto">
            <a:xfrm>
              <a:off x="4070" y="3722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/>
                <a:t>t</a:t>
              </a: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1824" y="3504"/>
              <a:ext cx="1824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824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1920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201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2160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>
              <a:off x="2112" y="35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2208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225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2304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2352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2400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2448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249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2544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2592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2640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273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2832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3072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>
              <a:off x="2928" y="35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3024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297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9" name="Rectangle 89"/>
            <p:cNvSpPr>
              <a:spLocks noChangeArrowheads="1"/>
            </p:cNvSpPr>
            <p:nvPr/>
          </p:nvSpPr>
          <p:spPr bwMode="auto">
            <a:xfrm>
              <a:off x="3216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3456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3504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3264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3" name="Rectangle 93"/>
            <p:cNvSpPr>
              <a:spLocks noChangeArrowheads="1"/>
            </p:cNvSpPr>
            <p:nvPr/>
          </p:nvSpPr>
          <p:spPr bwMode="auto">
            <a:xfrm>
              <a:off x="3312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3360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3552" y="3504"/>
              <a:ext cx="48" cy="240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3600" y="3504"/>
              <a:ext cx="4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>
              <a:off x="3168" y="35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8" name="Text Box 98"/>
            <p:cNvSpPr txBox="1">
              <a:spLocks noChangeArrowheads="1"/>
            </p:cNvSpPr>
            <p:nvPr/>
          </p:nvSpPr>
          <p:spPr bwMode="auto">
            <a:xfrm>
              <a:off x="1776" y="3342"/>
              <a:ext cx="19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800"/>
                <a:t>0 0 0 0 0 0 0 1 0 0 1 0 0 0 0 0 1 0 0 0 0 0 0 0 0 0 1 0 0 1 0 0 0 0 0 0 1 0</a:t>
              </a:r>
            </a:p>
          </p:txBody>
        </p:sp>
      </p:grpSp>
      <p:sp>
        <p:nvSpPr>
          <p:cNvPr id="99" name="Text Box 99"/>
          <p:cNvSpPr txBox="1">
            <a:spLocks noChangeArrowheads="1"/>
          </p:cNvSpPr>
          <p:nvPr/>
        </p:nvSpPr>
        <p:spPr bwMode="auto">
          <a:xfrm>
            <a:off x="539750" y="333375"/>
            <a:ext cx="8229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3300"/>
                </a:solidFill>
              </a:rPr>
              <a:t>Magnetic codification based on magnetic bistability</a:t>
            </a:r>
          </a:p>
        </p:txBody>
      </p:sp>
      <p:sp>
        <p:nvSpPr>
          <p:cNvPr id="100" name="Text Box 100"/>
          <p:cNvSpPr txBox="1">
            <a:spLocks noChangeArrowheads="1"/>
          </p:cNvSpPr>
          <p:nvPr/>
        </p:nvSpPr>
        <p:spPr bwMode="auto">
          <a:xfrm>
            <a:off x="0" y="692150"/>
            <a:ext cx="424973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GB" sz="1400"/>
              <a:t>Publications</a:t>
            </a:r>
          </a:p>
          <a:p>
            <a:pPr marL="457200" indent="-457200">
              <a:buFontTx/>
              <a:buChar char="•"/>
            </a:pPr>
            <a:r>
              <a:rPr lang="en-GB" sz="1400"/>
              <a:t>A. Zhukov, J.González, J.M. Blanco, M.Vázquez and V. Larin, J. Mat. Res 15, (2000), 2107.</a:t>
            </a:r>
            <a:r>
              <a:rPr lang="es-ES"/>
              <a:t> </a:t>
            </a:r>
            <a:endParaRPr lang="es-ES_tradnl"/>
          </a:p>
        </p:txBody>
      </p:sp>
      <p:sp>
        <p:nvSpPr>
          <p:cNvPr id="101" name="Text Box 101"/>
          <p:cNvSpPr txBox="1">
            <a:spLocks noChangeArrowheads="1"/>
          </p:cNvSpPr>
          <p:nvPr/>
        </p:nvSpPr>
        <p:spPr bwMode="auto">
          <a:xfrm>
            <a:off x="0" y="1412875"/>
            <a:ext cx="4211638" cy="5349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es-ES_tradnl" sz="1400" i="1" dirty="0">
                <a:solidFill>
                  <a:srgbClr val="FF3300"/>
                </a:solidFill>
              </a:rPr>
              <a:t>Patentes:</a:t>
            </a:r>
          </a:p>
          <a:p>
            <a:pPr marL="457200" indent="-457200">
              <a:buFontTx/>
              <a:buAutoNum type="arabicPeriod"/>
            </a:pPr>
            <a:r>
              <a:rPr lang="es-ES_tradnl" sz="1400" dirty="0"/>
              <a:t>V. </a:t>
            </a:r>
            <a:r>
              <a:rPr lang="es-ES_tradnl" sz="1400" dirty="0" err="1"/>
              <a:t>Larin</a:t>
            </a:r>
            <a:r>
              <a:rPr lang="es-ES_tradnl" sz="1400" dirty="0"/>
              <a:t>, A. </a:t>
            </a:r>
            <a:r>
              <a:rPr lang="es-ES_tradnl" sz="1400" dirty="0" err="1"/>
              <a:t>Torcunov</a:t>
            </a:r>
            <a:r>
              <a:rPr lang="es-ES_tradnl" sz="1400" dirty="0"/>
              <a:t>, S. </a:t>
            </a:r>
            <a:r>
              <a:rPr lang="es-ES_tradnl" sz="1400" dirty="0" err="1"/>
              <a:t>Baranov</a:t>
            </a:r>
            <a:r>
              <a:rPr lang="es-ES_tradnl" sz="1400" dirty="0"/>
              <a:t>, M. Vázquez, A. </a:t>
            </a:r>
            <a:r>
              <a:rPr lang="es-ES_tradnl" sz="1400" dirty="0" err="1"/>
              <a:t>Zhukov</a:t>
            </a:r>
            <a:r>
              <a:rPr lang="es-ES_tradnl" sz="1400" dirty="0"/>
              <a:t> and A. Hernando, “</a:t>
            </a:r>
            <a:r>
              <a:rPr lang="es-ES_tradnl" sz="1400" dirty="0" err="1"/>
              <a:t>Method</a:t>
            </a:r>
            <a:r>
              <a:rPr lang="es-ES_tradnl" sz="1400" dirty="0"/>
              <a:t> of </a:t>
            </a:r>
            <a:r>
              <a:rPr lang="es-ES_tradnl" sz="1400" dirty="0" err="1"/>
              <a:t>magnetic</a:t>
            </a:r>
            <a:r>
              <a:rPr lang="es-ES_tradnl" sz="1400" dirty="0"/>
              <a:t> </a:t>
            </a:r>
            <a:r>
              <a:rPr lang="es-ES_tradnl" sz="1400" dirty="0" err="1"/>
              <a:t>codification</a:t>
            </a:r>
            <a:r>
              <a:rPr lang="es-ES_tradnl" sz="1400" dirty="0"/>
              <a:t> and </a:t>
            </a:r>
            <a:r>
              <a:rPr lang="es-ES_tradnl" sz="1400" dirty="0" err="1"/>
              <a:t>marking</a:t>
            </a:r>
            <a:r>
              <a:rPr lang="es-ES_tradnl" sz="1400" dirty="0"/>
              <a:t> of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objects</a:t>
            </a:r>
            <a:r>
              <a:rPr lang="es-ES_tradnl" sz="1400" dirty="0"/>
              <a:t>”, </a:t>
            </a:r>
            <a:r>
              <a:rPr lang="es-ES_tradnl" sz="1400" b="1" dirty="0" err="1"/>
              <a:t>Patent</a:t>
            </a:r>
            <a:r>
              <a:rPr lang="es-ES_tradnl" sz="1400" b="1" dirty="0"/>
              <a:t> (</a:t>
            </a:r>
            <a:r>
              <a:rPr lang="es-ES_tradnl" sz="1400" b="1" dirty="0" err="1"/>
              <a:t>Spain</a:t>
            </a:r>
            <a:r>
              <a:rPr lang="es-ES_tradnl" sz="1400" b="1" dirty="0"/>
              <a:t>)</a:t>
            </a:r>
            <a:r>
              <a:rPr lang="es-ES_tradnl" sz="1400" dirty="0"/>
              <a:t> Nº P 9601993 (1996).</a:t>
            </a:r>
          </a:p>
          <a:p>
            <a:pPr marL="457200" indent="-457200"/>
            <a:r>
              <a:rPr lang="es-ES_tradnl" sz="1400" i="1" dirty="0"/>
              <a:t>2.</a:t>
            </a:r>
            <a:r>
              <a:rPr lang="es-ES_tradnl" sz="1400" dirty="0"/>
              <a:t> M. Vázquez, A. </a:t>
            </a:r>
            <a:r>
              <a:rPr lang="es-ES_tradnl" sz="1400" dirty="0" err="1"/>
              <a:t>Zhukov</a:t>
            </a:r>
            <a:r>
              <a:rPr lang="es-ES_tradnl" sz="1400" dirty="0"/>
              <a:t>, A. Hernando, V. </a:t>
            </a:r>
            <a:r>
              <a:rPr lang="es-ES_tradnl" sz="1400" dirty="0" err="1"/>
              <a:t>Larin</a:t>
            </a:r>
            <a:r>
              <a:rPr lang="es-ES_tradnl" sz="1400" dirty="0"/>
              <a:t>, A. </a:t>
            </a:r>
            <a:r>
              <a:rPr lang="es-ES_tradnl" sz="1400" dirty="0" err="1"/>
              <a:t>Torcunov</a:t>
            </a:r>
            <a:r>
              <a:rPr lang="es-ES_tradnl" sz="1400" dirty="0"/>
              <a:t>, L. </a:t>
            </a:r>
            <a:r>
              <a:rPr lang="es-ES_tradnl" sz="1400" dirty="0" err="1"/>
              <a:t>Panina</a:t>
            </a:r>
            <a:r>
              <a:rPr lang="es-ES_tradnl" sz="1400" dirty="0"/>
              <a:t>, J. </a:t>
            </a:r>
            <a:r>
              <a:rPr lang="es-ES_tradnl" sz="1400" dirty="0" err="1"/>
              <a:t>Gonzalez</a:t>
            </a:r>
            <a:r>
              <a:rPr lang="es-ES_tradnl" sz="1400" dirty="0"/>
              <a:t> and D. </a:t>
            </a:r>
            <a:r>
              <a:rPr lang="es-ES_tradnl" sz="1400" dirty="0" err="1"/>
              <a:t>Mapps</a:t>
            </a:r>
            <a:r>
              <a:rPr lang="es-ES_tradnl" sz="1400" dirty="0"/>
              <a:t>, </a:t>
            </a:r>
            <a:r>
              <a:rPr lang="es-ES_tradnl" sz="1400" i="1" dirty="0"/>
              <a:t>TITULO:</a:t>
            </a:r>
            <a:endParaRPr lang="en-GB" sz="1400" dirty="0"/>
          </a:p>
          <a:p>
            <a:pPr marL="457200" indent="-457200"/>
            <a:r>
              <a:rPr lang="en-GB" sz="1400" dirty="0"/>
              <a:t>“Microwire and process of their </a:t>
            </a:r>
            <a:r>
              <a:rPr lang="en-GB" sz="1400" dirty="0" err="1"/>
              <a:t>fabrcation</a:t>
            </a:r>
            <a:r>
              <a:rPr lang="en-GB" sz="1400" dirty="0"/>
              <a:t>. </a:t>
            </a:r>
            <a:r>
              <a:rPr lang="es-ES" sz="1400" dirty="0"/>
              <a:t>AWP/RPS/56672/000, No0108373.2</a:t>
            </a:r>
            <a:r>
              <a:rPr lang="es-ES_tradnl" sz="1400" i="1" dirty="0"/>
              <a:t> (UE) 01.11.2001</a:t>
            </a:r>
            <a:endParaRPr lang="es-ES" sz="1400" i="1" dirty="0"/>
          </a:p>
          <a:p>
            <a:pPr marL="457200" indent="-457200"/>
            <a:r>
              <a:rPr lang="es-ES" sz="1400" i="1" dirty="0"/>
              <a:t>”</a:t>
            </a:r>
            <a:r>
              <a:rPr lang="es-ES" sz="1400" i="1" dirty="0" err="1"/>
              <a:t>Four</a:t>
            </a:r>
            <a:r>
              <a:rPr lang="es-ES" sz="1400" i="1" dirty="0"/>
              <a:t> </a:t>
            </a:r>
            <a:r>
              <a:rPr lang="es-ES" sz="1400" i="1" dirty="0" err="1"/>
              <a:t>wnds</a:t>
            </a:r>
            <a:r>
              <a:rPr lang="es-ES" sz="1400" i="1" dirty="0"/>
              <a:t>”,  </a:t>
            </a:r>
            <a:r>
              <a:rPr lang="es-ES" sz="1400" i="1" dirty="0" err="1"/>
              <a:t>Amotec</a:t>
            </a:r>
            <a:r>
              <a:rPr lang="es-ES" sz="1400" i="1" dirty="0"/>
              <a:t>”  and  ”</a:t>
            </a:r>
            <a:r>
              <a:rPr lang="es-ES" sz="1400" i="1" dirty="0" err="1"/>
              <a:t>Tamag</a:t>
            </a:r>
            <a:r>
              <a:rPr lang="es-ES" sz="1400" i="1" dirty="0"/>
              <a:t>  </a:t>
            </a:r>
            <a:r>
              <a:rPr lang="es-ES" sz="1400" i="1" dirty="0" err="1"/>
              <a:t>Iberica</a:t>
            </a:r>
            <a:r>
              <a:rPr lang="es-ES" sz="1400" i="1" dirty="0"/>
              <a:t>. </a:t>
            </a:r>
            <a:r>
              <a:rPr lang="en-GB" sz="1400" i="1" dirty="0"/>
              <a:t>S.L.” </a:t>
            </a:r>
            <a:endParaRPr lang="es-ES_tradnl" sz="1400" i="1" dirty="0"/>
          </a:p>
          <a:p>
            <a:pPr marL="457200" indent="-457200"/>
            <a:r>
              <a:rPr lang="es-ES_tradnl" sz="1400" i="1" dirty="0"/>
              <a:t>3.</a:t>
            </a:r>
            <a:r>
              <a:rPr lang="es-ES_tradnl" sz="1400" dirty="0"/>
              <a:t> </a:t>
            </a:r>
            <a:r>
              <a:rPr lang="es-ES" sz="1400" dirty="0"/>
              <a:t>A. </a:t>
            </a:r>
            <a:r>
              <a:rPr lang="es-ES" sz="1400" dirty="0" err="1"/>
              <a:t>Zhukov</a:t>
            </a:r>
            <a:r>
              <a:rPr lang="es-ES" sz="1400" dirty="0"/>
              <a:t>, V. </a:t>
            </a:r>
            <a:r>
              <a:rPr lang="es-ES" sz="1400" dirty="0" err="1"/>
              <a:t>Zhukova</a:t>
            </a:r>
            <a:r>
              <a:rPr lang="es-ES" sz="1400" dirty="0"/>
              <a:t>,  M. Vázquez, J. González, V. S. </a:t>
            </a:r>
            <a:r>
              <a:rPr lang="es-ES" sz="1400" dirty="0" err="1"/>
              <a:t>Larin</a:t>
            </a:r>
            <a:r>
              <a:rPr lang="es-ES" sz="1400" dirty="0"/>
              <a:t> y A.V. </a:t>
            </a:r>
            <a:r>
              <a:rPr lang="es-ES" sz="1400" dirty="0" err="1"/>
              <a:t>Torcunov</a:t>
            </a:r>
            <a:r>
              <a:rPr lang="es-ES_tradnl" sz="1400" i="1" dirty="0"/>
              <a:t> “</a:t>
            </a:r>
            <a:r>
              <a:rPr lang="es-ES_tradnl" sz="1400" dirty="0"/>
              <a:t> </a:t>
            </a:r>
            <a:r>
              <a:rPr lang="es-ES_tradnl" sz="1400" dirty="0" err="1"/>
              <a:t>Amorphous</a:t>
            </a:r>
            <a:r>
              <a:rPr lang="es-ES_tradnl" sz="1400" dirty="0"/>
              <a:t> </a:t>
            </a:r>
            <a:r>
              <a:rPr lang="es-ES_tradnl" sz="1400" dirty="0" err="1"/>
              <a:t>micwories</a:t>
            </a:r>
            <a:r>
              <a:rPr lang="es-ES_tradnl" sz="1400" dirty="0"/>
              <a:t> as </a:t>
            </a:r>
            <a:r>
              <a:rPr lang="es-ES_tradnl" sz="1400" dirty="0" err="1"/>
              <a:t>an</a:t>
            </a:r>
            <a:r>
              <a:rPr lang="es-ES_tradnl" sz="1400" dirty="0"/>
              <a:t> </a:t>
            </a:r>
            <a:r>
              <a:rPr lang="es-ES_tradnl" sz="1400" dirty="0" err="1"/>
              <a:t>element</a:t>
            </a:r>
            <a:r>
              <a:rPr lang="es-ES_tradnl" sz="1400" dirty="0"/>
              <a:t> of </a:t>
            </a:r>
            <a:r>
              <a:rPr lang="es-ES_tradnl" sz="1400" dirty="0" err="1"/>
              <a:t>magnetic</a:t>
            </a:r>
            <a:r>
              <a:rPr lang="es-ES_tradnl" sz="1400" dirty="0"/>
              <a:t>  sensor </a:t>
            </a:r>
            <a:r>
              <a:rPr lang="es-ES_tradnl" sz="1400" dirty="0" err="1"/>
              <a:t>based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</a:t>
            </a:r>
            <a:r>
              <a:rPr lang="es-ES_tradnl" sz="1400" dirty="0" err="1"/>
              <a:t>magnetic</a:t>
            </a:r>
            <a:r>
              <a:rPr lang="es-ES_tradnl" sz="1400" dirty="0"/>
              <a:t>  bistabily, magneto-</a:t>
            </a:r>
            <a:r>
              <a:rPr lang="es-ES_tradnl" sz="1400" dirty="0" err="1"/>
              <a:t>impedance</a:t>
            </a:r>
            <a:r>
              <a:rPr lang="es-ES_tradnl" sz="1400" dirty="0"/>
              <a:t> and material </a:t>
            </a:r>
            <a:r>
              <a:rPr lang="es-ES_tradnl" sz="1400" dirty="0" err="1"/>
              <a:t>for</a:t>
            </a:r>
            <a:r>
              <a:rPr lang="es-ES_tradnl" sz="1400" dirty="0"/>
              <a:t>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radiation</a:t>
            </a:r>
            <a:r>
              <a:rPr lang="es-ES_tradnl" dirty="0"/>
              <a:t> </a:t>
            </a:r>
            <a:r>
              <a:rPr lang="es-ES_tradnl" sz="1400" dirty="0" err="1"/>
              <a:t>protection</a:t>
            </a:r>
            <a:r>
              <a:rPr lang="es-ES_tradnl" sz="1400" dirty="0"/>
              <a:t>”.</a:t>
            </a:r>
            <a:endParaRPr lang="es-ES_tradnl" sz="1400" i="1" dirty="0"/>
          </a:p>
          <a:p>
            <a:pPr marL="457200" indent="-457200"/>
            <a:r>
              <a:rPr lang="es-ES_tradnl" sz="1400" dirty="0"/>
              <a:t>P2002</a:t>
            </a:r>
            <a:r>
              <a:rPr lang="es-ES" sz="1400" dirty="0"/>
              <a:t>02248</a:t>
            </a:r>
            <a:r>
              <a:rPr lang="es-ES_tradnl" sz="1400" i="1" dirty="0"/>
              <a:t>	(</a:t>
            </a:r>
            <a:r>
              <a:rPr lang="es-ES_tradnl" sz="1400" i="1" dirty="0" err="1"/>
              <a:t>Span</a:t>
            </a:r>
            <a:r>
              <a:rPr lang="es-ES_tradnl" sz="1400" i="1" dirty="0"/>
              <a:t>) 02.10.2002 ”</a:t>
            </a:r>
            <a:r>
              <a:rPr lang="es-ES_tradnl" sz="1400" i="1" dirty="0" err="1"/>
              <a:t>Tamag</a:t>
            </a:r>
            <a:r>
              <a:rPr lang="es-ES_tradnl" sz="1400" i="1" dirty="0"/>
              <a:t>  </a:t>
            </a:r>
            <a:r>
              <a:rPr lang="es-ES_tradnl" sz="1400" i="1" dirty="0" err="1"/>
              <a:t>Iberica</a:t>
            </a:r>
            <a:r>
              <a:rPr lang="es-ES_tradnl" sz="1400" i="1" dirty="0"/>
              <a:t>. S.L.” </a:t>
            </a:r>
          </a:p>
          <a:p>
            <a:pPr marL="457200" indent="-457200"/>
            <a:r>
              <a:rPr lang="es-ES_tradnl" sz="1400" i="1" dirty="0"/>
              <a:t>4 </a:t>
            </a:r>
            <a:r>
              <a:rPr lang="es-ES_tradnl" sz="1400" dirty="0"/>
              <a:t> </a:t>
            </a:r>
            <a:r>
              <a:rPr lang="es-ES" sz="1400" dirty="0"/>
              <a:t>A. </a:t>
            </a:r>
            <a:r>
              <a:rPr lang="es-ES" sz="1400" dirty="0" err="1"/>
              <a:t>Zhukov</a:t>
            </a:r>
            <a:r>
              <a:rPr lang="es-ES" sz="1400" dirty="0"/>
              <a:t>, V. </a:t>
            </a:r>
            <a:r>
              <a:rPr lang="es-ES" sz="1400" dirty="0" err="1"/>
              <a:t>Zhukova</a:t>
            </a:r>
            <a:r>
              <a:rPr lang="es-ES" sz="1400" dirty="0"/>
              <a:t>, J. González, V. S. </a:t>
            </a:r>
            <a:r>
              <a:rPr lang="es-ES" sz="1400" dirty="0" err="1"/>
              <a:t>Larin</a:t>
            </a:r>
            <a:r>
              <a:rPr lang="es-ES" sz="1400" dirty="0"/>
              <a:t> y A.V. </a:t>
            </a:r>
            <a:r>
              <a:rPr lang="es-ES" sz="1400" dirty="0" err="1"/>
              <a:t>Torcunov</a:t>
            </a:r>
            <a:r>
              <a:rPr lang="es-ES_tradnl" sz="1400" i="1" dirty="0"/>
              <a:t> </a:t>
            </a:r>
            <a:r>
              <a:rPr lang="en-GB" sz="1400" i="1" dirty="0"/>
              <a:t>“</a:t>
            </a:r>
            <a:r>
              <a:rPr lang="en-GB" sz="1400" dirty="0"/>
              <a:t>Ultra-thin glass-coated microwires with </a:t>
            </a:r>
            <a:r>
              <a:rPr lang="en-GB" sz="1400" dirty="0" err="1"/>
              <a:t>GMi</a:t>
            </a:r>
            <a:r>
              <a:rPr lang="en-GB" sz="1400" dirty="0"/>
              <a:t> effect at elevated frequencies.”</a:t>
            </a:r>
            <a:r>
              <a:rPr lang="es-ES_tradnl" sz="1400" i="1" dirty="0"/>
              <a:t>PCT Es/2006/000434	 (USA)		</a:t>
            </a:r>
          </a:p>
          <a:p>
            <a:pPr marL="457200" indent="-457200"/>
            <a:endParaRPr lang="es-ES" sz="1400" dirty="0"/>
          </a:p>
        </p:txBody>
      </p:sp>
      <p:grpSp>
        <p:nvGrpSpPr>
          <p:cNvPr id="102" name="Group 102"/>
          <p:cNvGrpSpPr>
            <a:grpSpLocks/>
          </p:cNvGrpSpPr>
          <p:nvPr/>
        </p:nvGrpSpPr>
        <p:grpSpPr bwMode="auto">
          <a:xfrm>
            <a:off x="4643438" y="765175"/>
            <a:ext cx="1008062" cy="1150938"/>
            <a:chOff x="2925" y="482"/>
            <a:chExt cx="635" cy="725"/>
          </a:xfrm>
        </p:grpSpPr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925" y="482"/>
              <a:ext cx="635" cy="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>
              <a:off x="3016" y="572"/>
              <a:ext cx="0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>
              <a:off x="3243" y="572"/>
              <a:ext cx="0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3424" y="572"/>
              <a:ext cx="0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7" name="Rectangle 2"/>
          <p:cNvSpPr>
            <a:spLocks noChangeArrowheads="1"/>
          </p:cNvSpPr>
          <p:nvPr/>
        </p:nvSpPr>
        <p:spPr bwMode="auto">
          <a:xfrm>
            <a:off x="533400" y="-152400"/>
            <a:ext cx="7772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APPLICATIONS</a:t>
            </a:r>
            <a:r>
              <a:rPr lang="en-US" sz="3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  <a:endParaRPr lang="ru-RU" sz="3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08" name="~PP648.WAV">
            <a:hlinkClick r:id="" action="ppaction://media"/>
          </p:cNvPr>
          <p:cNvPicPr>
            <a:picLocks noRot="1" noChangeAspect="1"/>
          </p:cNvPicPr>
          <p:nvPr>
            <a:wavAudioFile r:embed="rId2" name="~PP648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4" grpId="0"/>
      <p:bldP spid="99" grpId="0"/>
      <p:bldP spid="100" grpId="0"/>
      <p:bldP spid="1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25</a:t>
            </a:fld>
            <a:endParaRPr lang="es-ES_tradnl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9388" y="188913"/>
          <a:ext cx="7876330" cy="1219200"/>
        </p:xfrm>
        <a:graphic>
          <a:graphicData uri="http://schemas.openxmlformats.org/drawingml/2006/table">
            <a:tbl>
              <a:tblPr/>
              <a:tblGrid>
                <a:gridCol w="7876330"/>
              </a:tblGrid>
              <a:tr h="648072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MR10"/>
                          <a:ea typeface="Times New Roman"/>
                        </a:rPr>
                        <a:t>     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</a:rPr>
                        <a:t>Scheme 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of the installation to record the EMF signals of magnetic tags;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(b) geometry of the working area near the receiving coils.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72975" marR="729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FIG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4752975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FIG1b"/>
          <p:cNvPicPr>
            <a:picLocks noChangeAspect="1" noChangeArrowheads="1"/>
          </p:cNvPicPr>
          <p:nvPr/>
        </p:nvPicPr>
        <p:blipFill>
          <a:blip r:embed="rId4" cstate="print"/>
          <a:srcRect l="117" r="11810"/>
          <a:stretch>
            <a:fillRect/>
          </a:stretch>
        </p:blipFill>
        <p:spPr bwMode="auto">
          <a:xfrm>
            <a:off x="5292725" y="1700213"/>
            <a:ext cx="3502025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9388" y="4919663"/>
            <a:ext cx="8051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 receiving coils with a side of </a:t>
            </a:r>
            <a:r>
              <a:rPr lang="en-US" i="1"/>
              <a:t>a</a:t>
            </a:r>
            <a:r>
              <a:rPr lang="en-US"/>
              <a:t> = 20 cm were made of 20 turns</a:t>
            </a:r>
          </a:p>
          <a:p>
            <a:r>
              <a:rPr lang="en-US"/>
              <a:t> of thin copper wire.</a:t>
            </a:r>
          </a:p>
          <a:p>
            <a:pPr>
              <a:buFontTx/>
              <a:buChar char="-"/>
            </a:pPr>
            <a:r>
              <a:rPr lang="en-US"/>
              <a:t>small solenoid with a length 5 cm has been used to excite the </a:t>
            </a:r>
          </a:p>
          <a:p>
            <a:pPr>
              <a:buFontTx/>
              <a:buChar char="-"/>
            </a:pPr>
            <a:r>
              <a:rPr lang="en-US"/>
              <a:t>magnetic tags by alternating magnetic field with a frequency </a:t>
            </a:r>
          </a:p>
          <a:p>
            <a:pPr>
              <a:buFontTx/>
              <a:buChar char="-"/>
            </a:pPr>
            <a:r>
              <a:rPr lang="en-US" i="1"/>
              <a:t>f</a:t>
            </a:r>
            <a:r>
              <a:rPr lang="en-US"/>
              <a:t> = 327 Hz and amplitude </a:t>
            </a:r>
            <a:r>
              <a:rPr lang="en-US" i="1"/>
              <a:t>H</a:t>
            </a:r>
            <a:r>
              <a:rPr lang="en-US" baseline="-25000"/>
              <a:t>0</a:t>
            </a:r>
            <a:r>
              <a:rPr lang="en-US"/>
              <a:t> = 5 Oe. </a:t>
            </a:r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0825" y="-152400"/>
            <a:ext cx="7772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APPLICATIONS</a:t>
            </a:r>
            <a:r>
              <a:rPr lang="en-US" sz="3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  <a:endParaRPr lang="ru-RU" sz="3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9" name="~PP3642.WAV">
            <a:hlinkClick r:id="" action="ppaction://media"/>
          </p:cNvPr>
          <p:cNvPicPr>
            <a:picLocks noRot="1" noChangeAspect="1"/>
          </p:cNvPicPr>
          <p:nvPr>
            <a:wavAudioFile r:embed="rId1" name="~PP3642.WAV"/>
          </p:nvPr>
        </p:nvPicPr>
        <p:blipFill>
          <a:blip r:embed="rId5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26</a:t>
            </a:fld>
            <a:endParaRPr lang="es-ES_tradnl"/>
          </a:p>
        </p:txBody>
      </p:sp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323850" y="404813"/>
            <a:ext cx="83518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Times New Roman" pitchFamily="18" charset="0"/>
              </a:rPr>
              <a:t>The measured amplitude of 7-th harmonics of the magnetic tag EMF signals as a function of the distance of the tag from the receiving coil plane for the cases when the tag is oriented perpendicular (squares) or parallel (triangles) to the coil plane. </a:t>
            </a:r>
            <a:endParaRPr lang="es-ES"/>
          </a:p>
        </p:txBody>
      </p:sp>
      <p:pic>
        <p:nvPicPr>
          <p:cNvPr id="5" name="Picture 2" descr="FIG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1628775"/>
            <a:ext cx="633730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6553200" y="1676400"/>
            <a:ext cx="2916237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For the given size of the receiving coils the magnetic tag having ~ 100 </a:t>
            </a:r>
            <a:r>
              <a:rPr lang="en-US">
                <a:sym typeface="Symbol" pitchFamily="18" charset="2"/>
              </a:rPr>
              <a:t></a:t>
            </a:r>
            <a:r>
              <a:rPr lang="en-US"/>
              <a:t>m magnetic core diameter can be detected at the distances higher than 45 cm, irrespective of the magnetic tag orientation with respect to the receiving coil plane.</a:t>
            </a:r>
            <a:endParaRPr lang="es-E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0"/>
            <a:ext cx="7772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APPLICATIONS</a:t>
            </a:r>
            <a:r>
              <a:rPr lang="en-US" sz="3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  <a:endParaRPr lang="ru-RU" sz="3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0" y="6021388"/>
            <a:ext cx="6121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000"/>
              <a:t>S. Gudoshnikov, N. Usov, A. Zhukov, V. Zhukova, P. Palvanov, B. Ljubimov, O.Serebryakova, and S. Gorbunov,  </a:t>
            </a:r>
          </a:p>
          <a:p>
            <a:r>
              <a:rPr lang="es-ES" sz="1000"/>
              <a:t>“Evaluation of use of magnetically bistable microwires for magnetic labels”, Phys. Status Solidi A, 208, No. 3, 526–529 (2011)</a:t>
            </a:r>
          </a:p>
        </p:txBody>
      </p:sp>
      <p:pic>
        <p:nvPicPr>
          <p:cNvPr id="9" name="~PP3828.WAV">
            <a:hlinkClick r:id="" action="ppaction://media"/>
          </p:cNvPr>
          <p:cNvPicPr>
            <a:picLocks noRot="1" noChangeAspect="1"/>
          </p:cNvPicPr>
          <p:nvPr>
            <a:wavAudioFile r:embed="rId1" name="~PP3828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652000" y="6553200"/>
            <a:ext cx="2540000" cy="457200"/>
          </a:xfrm>
          <a:noFill/>
        </p:spPr>
        <p:txBody>
          <a:bodyPr/>
          <a:lstStyle/>
          <a:p>
            <a:fld id="{B52E1F19-21C6-418F-819C-CF4DC931AA11}" type="slidenum">
              <a:rPr lang="es-ES_tradnl" smtClean="0">
                <a:latin typeface="Arial" pitchFamily="34" charset="0"/>
              </a:rPr>
              <a:pPr/>
              <a:t>27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327400"/>
            <a:ext cx="863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400" b="0" baseline="0">
                <a:solidFill>
                  <a:srgbClr val="660066"/>
                </a:solidFill>
                <a:latin typeface="Verdana" pitchFamily="34" charset="0"/>
              </a:rPr>
              <a:t>Skin Effect of the Magnetic Conductor </a:t>
            </a:r>
            <a:endParaRPr lang="en-US" sz="2400" b="0" baseline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9144000" y="3276600"/>
          <a:ext cx="2709863" cy="1096963"/>
        </p:xfrm>
        <a:graphic>
          <a:graphicData uri="http://schemas.openxmlformats.org/presentationml/2006/ole">
            <p:oleObj spid="_x0000_s14338" name="Ecuación" r:id="rId6" imgW="888840" imgH="482400" progId="">
              <p:embed/>
            </p:oleObj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534400" y="4343400"/>
            <a:ext cx="19764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0" baseline="0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000" b="0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2000" b="0" i="1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itchFamily="34" charset="0"/>
              </a:rPr>
              <a:t>(</a:t>
            </a:r>
            <a:r>
              <a:rPr lang="en-US" sz="2000" b="0" i="1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itchFamily="34" charset="0"/>
              </a:rPr>
              <a:t>H,f</a:t>
            </a:r>
            <a:r>
              <a:rPr lang="en-US" sz="2000" b="0" i="1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itchFamily="34" charset="0"/>
              </a:rPr>
              <a:t>)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5400000">
            <a:off x="10145712" y="5246688"/>
            <a:ext cx="663575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66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9601200" y="4343400"/>
          <a:ext cx="1190625" cy="533400"/>
        </p:xfrm>
        <a:graphic>
          <a:graphicData uri="http://schemas.openxmlformats.org/presentationml/2006/ole">
            <p:oleObj spid="_x0000_s14339" name="Ecuación" r:id="rId7" imgW="406080" imgH="241200" progId="">
              <p:embed/>
            </p:oleObj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08000" y="4381500"/>
            <a:ext cx="25400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s-ES" sz="2400" b="0" i="1" baseline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 kHz</a:t>
            </a:r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490663" y="6172200"/>
            <a:ext cx="530225" cy="34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pt-BR" sz="1400" b="0" baseline="0">
                <a:solidFill>
                  <a:srgbClr val="000000"/>
                </a:solidFill>
                <a:latin typeface="Times New Roman" pitchFamily="18" charset="0"/>
              </a:rPr>
              <a:t>2r</a:t>
            </a:r>
          </a:p>
        </p:txBody>
      </p:sp>
      <p:pic>
        <p:nvPicPr>
          <p:cNvPr id="13" name="Picture 11" descr="lowfre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4797425"/>
            <a:ext cx="15303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lowfiel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51263" y="4797425"/>
            <a:ext cx="1506537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highfiel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6863" y="4797425"/>
            <a:ext cx="1506537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1320800" y="4114800"/>
            <a:ext cx="3352800" cy="228600"/>
          </a:xfrm>
          <a:prstGeom prst="rightArrow">
            <a:avLst>
              <a:gd name="adj1" fmla="val 50000"/>
              <a:gd name="adj2" fmla="val 2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4343400" y="6397625"/>
            <a:ext cx="3352800" cy="227013"/>
          </a:xfrm>
          <a:prstGeom prst="rightArrow">
            <a:avLst>
              <a:gd name="adj1" fmla="val 50000"/>
              <a:gd name="adj2" fmla="val 2769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524000" y="3733800"/>
            <a:ext cx="2095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b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AC </a:t>
            </a:r>
            <a:r>
              <a:rPr lang="pt-BR" sz="1600" b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current</a:t>
            </a:r>
            <a:r>
              <a:rPr lang="pt-BR" sz="1600" b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pt-BR" sz="1600" b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frequency</a:t>
            </a:r>
            <a:endParaRPr lang="en-US" sz="1600" b="0" baseline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257800" y="6143625"/>
            <a:ext cx="1439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b="0" baseline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Magnetic field</a:t>
            </a:r>
            <a:endParaRPr lang="en-US" sz="1600" b="0" baseline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3751263" y="5468938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962400" y="5468938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6646863" y="4454525"/>
            <a:ext cx="0" cy="1068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7086600" y="4419600"/>
            <a:ext cx="0" cy="1068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850063" y="4416425"/>
            <a:ext cx="273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endParaRPr lang="en-U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63963" y="6319838"/>
            <a:ext cx="273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endParaRPr lang="en-U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" name="Object 24"/>
          <p:cNvGraphicFramePr>
            <a:graphicFrameLocks noChangeAspect="1"/>
          </p:cNvGraphicFramePr>
          <p:nvPr/>
        </p:nvGraphicFramePr>
        <p:xfrm>
          <a:off x="4737100" y="3833813"/>
          <a:ext cx="2544763" cy="471487"/>
        </p:xfrm>
        <a:graphic>
          <a:graphicData uri="http://schemas.openxmlformats.org/presentationml/2006/ole">
            <p:oleObj spid="_x0000_s14340" name="Ecuación" r:id="rId11" imgW="1028520" imgH="253800" progId="">
              <p:embed/>
            </p:oleObj>
          </a:graphicData>
        </a:graphic>
      </p:graphicFrame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1143000" y="5375275"/>
            <a:ext cx="0" cy="1068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659063" y="5375275"/>
            <a:ext cx="0" cy="1068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0" y="-315913"/>
            <a:ext cx="103632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3600" baseline="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Giant</a:t>
            </a:r>
            <a:r>
              <a:rPr lang="es-ES_tradnl" sz="3600" baseline="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Magneto-</a:t>
            </a:r>
            <a:r>
              <a:rPr lang="es-ES_tradnl" sz="3600" baseline="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impedance</a:t>
            </a:r>
            <a:r>
              <a:rPr lang="es-ES_tradnl" sz="3600" baseline="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s-ES_tradnl" sz="3600" baseline="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effect</a:t>
            </a:r>
            <a:endParaRPr lang="es-ES_tradnl" sz="4400" b="0" baseline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9677400" y="4800600"/>
            <a:ext cx="1844675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 baseline="0">
                <a:solidFill>
                  <a:srgbClr val="000000"/>
                </a:solidFill>
                <a:latin typeface="Times New Roman" pitchFamily="18" charset="0"/>
              </a:rPr>
              <a:t>(at high enough f)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10096500" y="5867400"/>
            <a:ext cx="8001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Z(H)</a:t>
            </a: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3556000" y="4381500"/>
            <a:ext cx="21336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s-ES" sz="2400" b="0" i="1" baseline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 MHz</a:t>
            </a:r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6" name="Object 26"/>
          <p:cNvGraphicFramePr>
            <a:graphicFrameLocks noChangeAspect="1"/>
          </p:cNvGraphicFramePr>
          <p:nvPr/>
        </p:nvGraphicFramePr>
        <p:xfrm>
          <a:off x="142875" y="188913"/>
          <a:ext cx="5376863" cy="3178175"/>
        </p:xfrm>
        <a:graphic>
          <a:graphicData uri="http://schemas.openxmlformats.org/presentationml/2006/ole">
            <p:oleObj spid="_x0000_s14341" name="Graph" r:id="rId12" imgW="3883680" imgH="3062880" progId="Origin50.Graph">
              <p:embed/>
            </p:oleObj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6767513" y="115888"/>
          <a:ext cx="5299075" cy="3062287"/>
        </p:xfrm>
        <a:graphic>
          <a:graphicData uri="http://schemas.openxmlformats.org/presentationml/2006/ole">
            <p:oleObj spid="_x0000_s14342" name="Graph" r:id="rId13" imgW="4340160" imgH="3343680" progId="Origin50.Graph">
              <p:embed/>
            </p:oleObj>
          </a:graphicData>
        </a:graphic>
      </p:graphicFrame>
      <p:sp>
        <p:nvSpPr>
          <p:cNvPr id="35" name="34 CuadroTexto"/>
          <p:cNvSpPr txBox="1">
            <a:spLocks noChangeArrowheads="1"/>
          </p:cNvSpPr>
          <p:nvPr/>
        </p:nvSpPr>
        <p:spPr bwMode="auto">
          <a:xfrm>
            <a:off x="63500" y="2997200"/>
            <a:ext cx="9096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Magnetic filed depedence and value are affected by magnetic anisotropy</a:t>
            </a:r>
          </a:p>
        </p:txBody>
      </p:sp>
      <p:sp>
        <p:nvSpPr>
          <p:cNvPr id="14370" name="35 CuadroTexto"/>
          <p:cNvSpPr txBox="1">
            <a:spLocks noChangeArrowheads="1"/>
          </p:cNvSpPr>
          <p:nvPr/>
        </p:nvSpPr>
        <p:spPr bwMode="auto">
          <a:xfrm>
            <a:off x="304800" y="6400800"/>
            <a:ext cx="3230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0" baseline="0">
                <a:solidFill>
                  <a:srgbClr val="000000"/>
                </a:solidFill>
                <a:latin typeface="Times New Roman" pitchFamily="18" charset="0"/>
              </a:rPr>
              <a:t>E.P. Harrison, et.al </a:t>
            </a:r>
            <a:r>
              <a:rPr lang="en-US" sz="1200" b="0" i="1" baseline="0">
                <a:solidFill>
                  <a:srgbClr val="000000"/>
                </a:solidFill>
                <a:latin typeface="Times New Roman" pitchFamily="18" charset="0"/>
              </a:rPr>
              <a:t>Nature</a:t>
            </a:r>
            <a:r>
              <a:rPr lang="en-US" sz="1200" b="0" baseline="0">
                <a:solidFill>
                  <a:srgbClr val="000000"/>
                </a:solidFill>
                <a:latin typeface="Times New Roman" pitchFamily="18" charset="0"/>
              </a:rPr>
              <a:t>, 1935, vol. 135, p. 961</a:t>
            </a:r>
            <a:endParaRPr lang="es-ES" sz="12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1" name="36 CuadroTexto"/>
          <p:cNvSpPr txBox="1">
            <a:spLocks noChangeArrowheads="1"/>
          </p:cNvSpPr>
          <p:nvPr/>
        </p:nvSpPr>
        <p:spPr bwMode="auto">
          <a:xfrm>
            <a:off x="5232400" y="549275"/>
            <a:ext cx="1435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1800" b="0" baseline="0">
                <a:solidFill>
                  <a:srgbClr val="FF0000"/>
                </a:solidFill>
                <a:latin typeface="Times New Roman" pitchFamily="18" charset="0"/>
              </a:rPr>
              <a:t>500% change</a:t>
            </a:r>
          </a:p>
          <a:p>
            <a:pPr eaLnBrk="1" hangingPunct="1"/>
            <a:r>
              <a:rPr lang="es-ES" sz="1800" b="0" baseline="0">
                <a:solidFill>
                  <a:srgbClr val="FF0000"/>
                </a:solidFill>
                <a:latin typeface="Times New Roman" pitchFamily="18" charset="0"/>
              </a:rPr>
              <a:t>per 1 Oe</a:t>
            </a:r>
          </a:p>
        </p:txBody>
      </p:sp>
      <p:cxnSp>
        <p:nvCxnSpPr>
          <p:cNvPr id="14372" name="38 Conector recto de flecha"/>
          <p:cNvCxnSpPr>
            <a:cxnSpLocks noChangeShapeType="1"/>
          </p:cNvCxnSpPr>
          <p:nvPr/>
        </p:nvCxnSpPr>
        <p:spPr bwMode="auto">
          <a:xfrm flipH="1" flipV="1">
            <a:off x="3408363" y="765175"/>
            <a:ext cx="2111375" cy="2159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graphicFrame>
        <p:nvGraphicFramePr>
          <p:cNvPr id="5" name="Object 20"/>
          <p:cNvGraphicFramePr>
            <a:graphicFrameLocks noChangeAspect="1"/>
          </p:cNvGraphicFramePr>
          <p:nvPr/>
        </p:nvGraphicFramePr>
        <p:xfrm>
          <a:off x="7848600" y="6283325"/>
          <a:ext cx="4343400" cy="346075"/>
        </p:xfrm>
        <a:graphic>
          <a:graphicData uri="http://schemas.openxmlformats.org/presentationml/2006/ole">
            <p:oleObj spid="_x0000_s14343" name="Ecuación" r:id="rId14" imgW="2425680" imgH="253800" progId="">
              <p:embed/>
            </p:oleObj>
          </a:graphicData>
        </a:graphic>
      </p:graphicFrame>
      <p:pic>
        <p:nvPicPr>
          <p:cNvPr id="37" name="~PP3662.WAV">
            <a:hlinkClick r:id="" action="ppaction://media"/>
          </p:cNvPr>
          <p:cNvPicPr>
            <a:picLocks noRot="1" noChangeAspect="1"/>
          </p:cNvPicPr>
          <p:nvPr>
            <a:wavAudioFile r:embed="rId3" name="~PP3662.WAV"/>
          </p:nvPr>
        </p:nvPicPr>
        <p:blipFill>
          <a:blip r:embed="rId15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9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" grpId="0" autoUpdateAnimBg="0"/>
      <p:bldP spid="8" grpId="0" autoUpdateAnimBg="0"/>
      <p:bldP spid="9" grpId="0" animBg="1"/>
      <p:bldP spid="11" grpId="0" animBg="1" autoUpdateAnimBg="0"/>
      <p:bldP spid="12" grpId="0" autoUpdateAnimBg="0"/>
      <p:bldP spid="16" grpId="0" animBg="1"/>
      <p:bldP spid="17" grpId="0" animBg="1"/>
      <p:bldP spid="18" grpId="0" autoUpdateAnimBg="0"/>
      <p:bldP spid="19" grpId="0" autoUpdateAnimBg="0"/>
      <p:bldP spid="20" grpId="0" animBg="1"/>
      <p:bldP spid="21" grpId="0" animBg="1"/>
      <p:bldP spid="22" grpId="0" animBg="1"/>
      <p:bldP spid="23" grpId="0" animBg="1"/>
      <p:bldP spid="24" grpId="0" autoUpdateAnimBg="0"/>
      <p:bldP spid="25" grpId="0" autoUpdateAnimBg="0"/>
      <p:bldP spid="27" grpId="0" animBg="1"/>
      <p:bldP spid="28" grpId="0" animBg="1"/>
      <p:bldP spid="41" grpId="0" autoUpdateAnimBg="0"/>
      <p:bldP spid="43" grpId="0" autoUpdateAnimBg="0"/>
      <p:bldP spid="44" grpId="0" autoUpdateAnimBg="0"/>
      <p:bldP spid="45" grpId="0" animBg="1" autoUpdateAnimBg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4EA4484-4C35-442E-8836-B64F4C223FCB}" type="slidenum"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pPr algn="r"/>
              <a:t>28</a:t>
            </a:fld>
            <a:endParaRPr lang="es-ES_tradnl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1E65D396-85F9-45D5-A20E-FA58152BE3FD}" type="slidenum"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28</a:t>
            </a:fld>
            <a:endParaRPr lang="es-ES_tradnl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90663" y="404813"/>
            <a:ext cx="9272587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sz="2400" baseline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pl-PL" sz="2400" baseline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alculated penetration depth vs. axial dc-field at various frequencies </a:t>
            </a:r>
            <a:endParaRPr lang="es-ES" sz="2400" baseline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pl-PL" sz="2400" baseline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of ac-current in </a:t>
            </a:r>
            <a:r>
              <a:rPr lang="es-ES" sz="2400" baseline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o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67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Fe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3.85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Ni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1.45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Mo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1.7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Si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14.5</a:t>
            </a:r>
            <a:r>
              <a:rPr lang="en-US" sz="2400" baseline="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B</a:t>
            </a:r>
            <a:r>
              <a:rPr lang="en-US" sz="2400">
                <a:solidFill>
                  <a:srgbClr val="CC3300"/>
                </a:solidFill>
                <a:latin typeface="Times New Roman" pitchFamily="18" charset="0"/>
                <a:ea typeface="Times" pitchFamily="18" charset="0"/>
                <a:cs typeface="Times New Roman" pitchFamily="18" charset="0"/>
              </a:rPr>
              <a:t>11.5</a:t>
            </a:r>
            <a:r>
              <a:rPr lang="en-US" sz="2400" baseline="-30000">
                <a:solidFill>
                  <a:srgbClr val="CC3300"/>
                </a:solidFill>
                <a:latin typeface="Times" pitchFamily="18" charset="0"/>
                <a:ea typeface="Times" pitchFamily="18" charset="0"/>
                <a:cs typeface="Times New Roman" pitchFamily="18" charset="0"/>
              </a:rPr>
              <a:t> </a:t>
            </a:r>
            <a:r>
              <a:rPr lang="en-US" sz="2400" baseline="0">
                <a:solidFill>
                  <a:srgbClr val="CC3300"/>
                </a:solidFill>
                <a:latin typeface="Times" pitchFamily="18" charset="0"/>
                <a:ea typeface="Times" pitchFamily="18" charset="0"/>
                <a:cs typeface="Times New Roman" pitchFamily="18" charset="0"/>
              </a:rPr>
              <a:t>microwire </a:t>
            </a:r>
          </a:p>
          <a:p>
            <a:pPr algn="ctr" eaLnBrk="1" hangingPunct="1"/>
            <a:r>
              <a:rPr lang="en-US" sz="2400" baseline="0">
                <a:solidFill>
                  <a:srgbClr val="CC3300"/>
                </a:solidFill>
                <a:latin typeface="Times" pitchFamily="18" charset="0"/>
                <a:ea typeface="Times" pitchFamily="18" charset="0"/>
                <a:cs typeface="Times New Roman" pitchFamily="18" charset="0"/>
              </a:rPr>
              <a:t>with metallic nucleus diameter 22.4 </a:t>
            </a:r>
            <a:r>
              <a:rPr lang="en-US" sz="2400" baseline="0">
                <a:solidFill>
                  <a:srgbClr val="CC33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baseline="0">
                <a:solidFill>
                  <a:srgbClr val="CC3300"/>
                </a:solidFill>
                <a:latin typeface="Times" pitchFamily="18" charset="0"/>
              </a:rPr>
              <a:t>m</a:t>
            </a:r>
            <a:r>
              <a:rPr lang="es-ES" sz="2400" b="0" baseline="0">
                <a:solidFill>
                  <a:srgbClr val="CC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0" y="1946275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-241300" y="981075"/>
          <a:ext cx="8161338" cy="5159375"/>
        </p:xfrm>
        <a:graphic>
          <a:graphicData uri="http://schemas.openxmlformats.org/presentationml/2006/ole">
            <p:oleObj spid="_x0000_s15362" name="Graph" r:id="rId5" imgW="2505456" imgH="2112874" progId="Origin50.Graph">
              <p:embed/>
            </p:oleObj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440613" y="1557338"/>
            <a:ext cx="2916237" cy="1570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666633"/>
                </a:solidFill>
                <a:latin typeface="Times New Roman" pitchFamily="18" charset="0"/>
              </a:rPr>
              <a:t>Essentially surface </a:t>
            </a:r>
          </a:p>
          <a:p>
            <a:pPr eaLnBrk="1" hangingPunct="1"/>
            <a:r>
              <a:rPr lang="es-ES" sz="2400" b="0" baseline="0">
                <a:solidFill>
                  <a:srgbClr val="666633"/>
                </a:solidFill>
                <a:latin typeface="Times New Roman" pitchFamily="18" charset="0"/>
              </a:rPr>
              <a:t>effect. Thin surface </a:t>
            </a:r>
          </a:p>
          <a:p>
            <a:pPr eaLnBrk="1" hangingPunct="1"/>
            <a:r>
              <a:rPr lang="es-ES" sz="2400" b="0" baseline="0">
                <a:solidFill>
                  <a:srgbClr val="666633"/>
                </a:solidFill>
                <a:latin typeface="Times New Roman" pitchFamily="18" charset="0"/>
              </a:rPr>
              <a:t>layers are involved in </a:t>
            </a:r>
          </a:p>
          <a:p>
            <a:pPr eaLnBrk="1" hangingPunct="1"/>
            <a:r>
              <a:rPr lang="es-ES" sz="2400" b="0" baseline="0">
                <a:solidFill>
                  <a:srgbClr val="666633"/>
                </a:solidFill>
                <a:latin typeface="Times New Roman" pitchFamily="18" charset="0"/>
              </a:rPr>
              <a:t>the GMI process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7200" y="5715000"/>
            <a:ext cx="11041063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600" b="0" baseline="0">
                <a:solidFill>
                  <a:srgbClr val="000000"/>
                </a:solidFill>
                <a:latin typeface="Times New Roman" pitchFamily="18" charset="0"/>
              </a:rPr>
              <a:t>H. Lachowicz, M. Kuzminski, K.L. García, A. Zhukov and M. Vázquez, A. Krzyzevski, “Influence of Alternative circular magnetic field strength on magnetoimpedance of glass-coated micro-wire”, J. Magn. </a:t>
            </a:r>
            <a:r>
              <a:rPr lang="es-ES_tradnl" sz="1600" b="0" baseline="0">
                <a:solidFill>
                  <a:srgbClr val="000000"/>
                </a:solidFill>
                <a:latin typeface="Times New Roman" pitchFamily="18" charset="0"/>
              </a:rPr>
              <a:t>Magn. Mater. 300 (2006), e88-e-92</a:t>
            </a:r>
            <a:r>
              <a:rPr lang="es-ES" sz="1600" b="0" baseline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Rectangle 39"/>
          <p:cNvSpPr>
            <a:spLocks noChangeArrowheads="1"/>
          </p:cNvSpPr>
          <p:nvPr/>
        </p:nvSpPr>
        <p:spPr bwMode="auto">
          <a:xfrm>
            <a:off x="0" y="-171450"/>
            <a:ext cx="71516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3600" baseline="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GMI </a:t>
            </a:r>
            <a:r>
              <a:rPr lang="es-ES_tradnl" sz="3600" baseline="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effect</a:t>
            </a:r>
            <a:endParaRPr lang="es-ES_tradnl" sz="4400" b="0" baseline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700" y="3213100"/>
            <a:ext cx="3840163" cy="2498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" name="~PP3414.WAV">
            <a:hlinkClick r:id="" action="ppaction://media"/>
          </p:cNvPr>
          <p:cNvPicPr>
            <a:picLocks noRot="1" noChangeAspect="1"/>
          </p:cNvPicPr>
          <p:nvPr>
            <a:wavAudioFile r:embed="rId3" name="~PP3414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6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utoUpdateAnimBg="0"/>
      <p:bldP spid="9" grpId="0" autoUpdateAnimBg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2909CA-4002-479D-BDB0-BDDD28B0744F}" type="slidenum">
              <a:rPr lang="es-ES_tradnl" smtClean="0">
                <a:latin typeface="Arial" pitchFamily="34" charset="0"/>
              </a:rPr>
              <a:pPr/>
              <a:t>29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6389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08F6FE-3F3B-4D7D-B47E-44920DD8B310}" type="slidenum">
              <a:rPr lang="es-ES_tradnl" sz="1400">
                <a:solidFill>
                  <a:srgbClr val="000000"/>
                </a:solidFill>
              </a:rPr>
              <a:pPr algn="r"/>
              <a:t>29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16390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58B4971-0C8A-4632-AD2B-E8E0B21632ED}" type="slidenum">
              <a:rPr lang="es-ES_tradnl" sz="1400">
                <a:solidFill>
                  <a:srgbClr val="000000"/>
                </a:solidFill>
              </a:rPr>
              <a:pPr algn="r"/>
              <a:t>29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81000" y="762000"/>
          <a:ext cx="3581400" cy="5683250"/>
        </p:xfrm>
        <a:graphic>
          <a:graphicData uri="http://schemas.openxmlformats.org/presentationml/2006/ole">
            <p:oleObj spid="_x0000_s16386" name="Graph" r:id="rId4" imgW="3022397" imgH="4276954" progId="Origin50.Graph">
              <p:embed/>
            </p:oleObj>
          </a:graphicData>
        </a:graphic>
      </p:graphicFrame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495800" y="685800"/>
          <a:ext cx="3810000" cy="5884863"/>
        </p:xfrm>
        <a:graphic>
          <a:graphicData uri="http://schemas.openxmlformats.org/presentationml/2006/ole">
            <p:oleObj spid="_x0000_s16387" name="Graph" r:id="rId5" imgW="3022397" imgH="4276954" progId="Origin50.Graph">
              <p:embed/>
            </p:oleObj>
          </a:graphicData>
        </a:graphic>
      </p:graphicFrame>
      <p:sp>
        <p:nvSpPr>
          <p:cNvPr id="16393" name="7 CuadroTexto"/>
          <p:cNvSpPr txBox="1">
            <a:spLocks noChangeArrowheads="1"/>
          </p:cNvSpPr>
          <p:nvPr/>
        </p:nvSpPr>
        <p:spPr bwMode="auto">
          <a:xfrm>
            <a:off x="1447800" y="228600"/>
            <a:ext cx="10293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aseline="0"/>
              <a:t>Magnetic properties and GMI effect of magnetic microwires</a:t>
            </a:r>
            <a:endParaRPr lang="es-ES"/>
          </a:p>
        </p:txBody>
      </p:sp>
      <p:sp>
        <p:nvSpPr>
          <p:cNvPr id="16394" name="8 CuadroTexto"/>
          <p:cNvSpPr txBox="1">
            <a:spLocks noChangeArrowheads="1"/>
          </p:cNvSpPr>
          <p:nvPr/>
        </p:nvSpPr>
        <p:spPr bwMode="auto">
          <a:xfrm>
            <a:off x="8153400" y="1066800"/>
            <a:ext cx="38100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λs</a:t>
            </a:r>
            <a:r>
              <a:rPr lang="en-US">
                <a:solidFill>
                  <a:srgbClr val="FF0000"/>
                </a:solidFill>
              </a:rPr>
              <a:t> ≈ -5 x 10</a:t>
            </a:r>
            <a:r>
              <a:rPr lang="en-US" baseline="30000">
                <a:solidFill>
                  <a:srgbClr val="FF0000"/>
                </a:solidFill>
              </a:rPr>
              <a:t>−6</a:t>
            </a:r>
            <a:endParaRPr lang="en-GB" baseline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aseline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77.5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(a), </a:t>
            </a:r>
          </a:p>
          <a:p>
            <a:endParaRPr lang="en-GB" baseline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r>
              <a:rPr lang="en-US" i="1">
                <a:solidFill>
                  <a:srgbClr val="FF0000"/>
                </a:solidFill>
              </a:rPr>
              <a:t>λs</a:t>
            </a:r>
            <a:r>
              <a:rPr lang="en-US">
                <a:solidFill>
                  <a:srgbClr val="FF0000"/>
                </a:solidFill>
              </a:rPr>
              <a:t> ≈ -1 x 10</a:t>
            </a:r>
            <a:r>
              <a:rPr lang="en-US" baseline="30000">
                <a:solidFill>
                  <a:srgbClr val="FF0000"/>
                </a:solidFill>
              </a:rPr>
              <a:t>−7</a:t>
            </a:r>
            <a:endParaRPr lang="en-GB" baseline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aseline="0">
                <a:latin typeface="Times" pitchFamily="18" charset="0"/>
                <a:ea typeface="MS Mincho" pitchFamily="49" charset="-128"/>
              </a:rPr>
              <a:t>Co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67</a:t>
            </a:r>
            <a:r>
              <a:rPr lang="en-GB" sz="2400" baseline="0">
                <a:latin typeface="Times" pitchFamily="18" charset="0"/>
                <a:ea typeface="MS Mincho" pitchFamily="49" charset="-128"/>
              </a:rPr>
              <a:t>Fe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4</a:t>
            </a:r>
            <a:r>
              <a:rPr lang="en-GB" sz="2400" baseline="0">
                <a:latin typeface="Times" pitchFamily="18" charset="0"/>
                <a:ea typeface="MS Mincho" pitchFamily="49" charset="-128"/>
              </a:rPr>
              <a:t>Ni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1</a:t>
            </a:r>
            <a:r>
              <a:rPr lang="en-GB" sz="2400" i="1">
                <a:latin typeface="Times" pitchFamily="18" charset="0"/>
                <a:ea typeface="MS Mincho" pitchFamily="49" charset="-128"/>
              </a:rPr>
              <a:t>.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4</a:t>
            </a:r>
            <a:r>
              <a:rPr lang="en-GB" sz="2400" baseline="0">
                <a:latin typeface="Times" pitchFamily="18" charset="0"/>
                <a:ea typeface="MS Mincho" pitchFamily="49" charset="-128"/>
              </a:rPr>
              <a:t>Si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14</a:t>
            </a:r>
            <a:r>
              <a:rPr lang="en-GB" sz="2400" i="1">
                <a:latin typeface="Times" pitchFamily="18" charset="0"/>
                <a:ea typeface="MS Mincho" pitchFamily="49" charset="-128"/>
              </a:rPr>
              <a:t>.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5</a:t>
            </a:r>
            <a:r>
              <a:rPr lang="en-GB" sz="2400" baseline="0">
                <a:latin typeface="Times" pitchFamily="18" charset="0"/>
                <a:ea typeface="MS Mincho" pitchFamily="49" charset="-128"/>
              </a:rPr>
              <a:t>B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11</a:t>
            </a:r>
            <a:r>
              <a:rPr lang="en-GB" sz="2400" i="1">
                <a:latin typeface="Times" pitchFamily="18" charset="0"/>
                <a:ea typeface="MS Mincho" pitchFamily="49" charset="-128"/>
              </a:rPr>
              <a:t>.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5</a:t>
            </a:r>
            <a:r>
              <a:rPr lang="en-GB" sz="2400" baseline="0">
                <a:latin typeface="Times" pitchFamily="18" charset="0"/>
                <a:ea typeface="MS Mincho" pitchFamily="49" charset="-128"/>
              </a:rPr>
              <a:t>Mo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1</a:t>
            </a:r>
            <a:r>
              <a:rPr lang="en-GB" sz="2400" i="1">
                <a:latin typeface="Times" pitchFamily="18" charset="0"/>
                <a:ea typeface="MS Mincho" pitchFamily="49" charset="-128"/>
              </a:rPr>
              <a:t>.</a:t>
            </a:r>
            <a:r>
              <a:rPr lang="en-GB" sz="2400">
                <a:latin typeface="Times" pitchFamily="18" charset="0"/>
                <a:ea typeface="MS Mincho" pitchFamily="49" charset="-128"/>
              </a:rPr>
              <a:t>7</a:t>
            </a:r>
            <a:r>
              <a:rPr lang="en-GB" sz="24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(b) </a:t>
            </a:r>
          </a:p>
          <a:p>
            <a:endParaRPr lang="en-GB" baseline="0">
              <a:latin typeface="Times New Roman" pitchFamily="18" charset="0"/>
              <a:cs typeface="Times New Roman" pitchFamily="18" charset="0"/>
            </a:endParaRPr>
          </a:p>
          <a:p>
            <a:endParaRPr lang="en-GB" baseline="0">
              <a:latin typeface="Times New Roman" pitchFamily="18" charset="0"/>
              <a:cs typeface="Times New Roman" pitchFamily="18" charset="0"/>
            </a:endParaRPr>
          </a:p>
          <a:p>
            <a:r>
              <a:rPr lang="en-GB" baseline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 </a:t>
            </a:r>
            <a:endParaRPr lang="en-GB" baseline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>
                <a:solidFill>
                  <a:srgbClr val="FF0000"/>
                </a:solidFill>
              </a:rPr>
              <a:t>λs</a:t>
            </a:r>
            <a:r>
              <a:rPr lang="en-US">
                <a:solidFill>
                  <a:srgbClr val="FF0000"/>
                </a:solidFill>
              </a:rPr>
              <a:t> ≈ 40 x 10</a:t>
            </a:r>
            <a:r>
              <a:rPr lang="en-US" baseline="30000">
                <a:solidFill>
                  <a:srgbClr val="FF0000"/>
                </a:solidFill>
              </a:rPr>
              <a:t>−6</a:t>
            </a:r>
            <a:endParaRPr lang="en-GB" baseline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aseline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baseline="0">
                <a:latin typeface="Times New Roman" pitchFamily="18" charset="0"/>
                <a:cs typeface="Times New Roman" pitchFamily="18" charset="0"/>
              </a:rPr>
              <a:t>(c) microwires</a:t>
            </a:r>
            <a:endParaRPr lang="es-ES" baseline="0"/>
          </a:p>
        </p:txBody>
      </p:sp>
      <p:sp>
        <p:nvSpPr>
          <p:cNvPr id="16395" name="9 CuadroTexto"/>
          <p:cNvSpPr txBox="1">
            <a:spLocks noChangeArrowheads="1"/>
          </p:cNvSpPr>
          <p:nvPr/>
        </p:nvSpPr>
        <p:spPr bwMode="auto">
          <a:xfrm>
            <a:off x="533400" y="6477000"/>
            <a:ext cx="69246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Hysteresis loops, shape and value of GMI ratio are different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8231188" y="3505200"/>
            <a:ext cx="396081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m=DM/DH</a:t>
            </a:r>
          </a:p>
          <a:p>
            <a:r>
              <a:rPr lang="en-GB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GB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low Hc</a:t>
            </a:r>
          </a:p>
          <a:p>
            <a:r>
              <a:rPr lang="en-GB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Good candidate for GMI</a:t>
            </a:r>
            <a:r>
              <a:rPr lang="en-GB">
                <a:latin typeface="Symbol" pitchFamily="18" charset="2"/>
                <a:cs typeface="Times New Roman" pitchFamily="18" charset="0"/>
              </a:rPr>
              <a:t> </a:t>
            </a:r>
            <a:endParaRPr lang="es-ES"/>
          </a:p>
        </p:txBody>
      </p:sp>
      <p:pic>
        <p:nvPicPr>
          <p:cNvPr id="13" name="~PP2146.WAV">
            <a:hlinkClick r:id="" action="ppaction://media"/>
          </p:cNvPr>
          <p:cNvPicPr>
            <a:picLocks noRot="1" noChangeAspect="1"/>
          </p:cNvPicPr>
          <p:nvPr>
            <a:wavAudioFile r:embed="rId2" name="~PP2146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448800" y="6248400"/>
            <a:ext cx="2540000" cy="457200"/>
          </a:xfrm>
          <a:noFill/>
        </p:spPr>
        <p:txBody>
          <a:bodyPr/>
          <a:lstStyle/>
          <a:p>
            <a:fld id="{E63F2E49-9C2C-42C9-A289-AAE6EBA0DC8F}" type="slidenum">
              <a:rPr lang="es-ES_tradnl" smtClean="0">
                <a:latin typeface="Arial" pitchFamily="34" charset="0"/>
              </a:rPr>
              <a:pPr/>
              <a:t>3</a:t>
            </a:fld>
            <a:endParaRPr lang="es-ES_tradnl" smtClean="0">
              <a:latin typeface="Arial" pitchFamily="34" charset="0"/>
            </a:endParaRPr>
          </a:p>
        </p:txBody>
      </p:sp>
      <p:pic>
        <p:nvPicPr>
          <p:cNvPr id="37891" name="Picture 2" descr="https://encrypted-tbn3.gstatic.com/images?q=tbn:ANd9GcR-oLJ3TPwDbDuNu5sgk-lBlXza6PB9Ail9uYnf_PW94PsYYVx9_-7r8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9275"/>
            <a:ext cx="2343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https://encrypted-tbn1.gstatic.com/images?q=tbn:ANd9GcTPxbo4AGZ6xOxs-WKeyGhdILMu6d8I5aseFlekb9zB-WoKqSMby1udG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549275"/>
            <a:ext cx="216058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https://encrypted-tbn2.gstatic.com/images?q=tbn:ANd9GcTWnEIdwCyTw6kYbPpAV2mN03gD0Fz_FToUYl9M_P646SpgL0nreZ_E5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100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 descr="Resultado de imagen de images magnetic material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752600"/>
            <a:ext cx="27336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0" descr="Resultado de imagen de images magnetic material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2" descr="Resultado de imagen de images magnetic material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76475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Resultado de imagen de images magnetic material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3886200"/>
            <a:ext cx="399256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https://encrypted-tbn1.gstatic.com/images?q=tbn:ANd9GcQroqKe19QKZGF4KbDkqVIv0OSbUw65wJeJpbie3AeUylcxKi9AU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41148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1 CuadroTexto"/>
          <p:cNvSpPr txBox="1">
            <a:spLocks noChangeArrowheads="1"/>
          </p:cNvSpPr>
          <p:nvPr/>
        </p:nvSpPr>
        <p:spPr bwMode="auto">
          <a:xfrm>
            <a:off x="1547813" y="0"/>
            <a:ext cx="3502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kern="0" baseline="0">
                <a:solidFill>
                  <a:sysClr val="windowText" lastClr="000000"/>
                </a:solidFill>
                <a:latin typeface="Arial" charset="0"/>
              </a:rPr>
              <a:t>Magnetic materials…</a:t>
            </a:r>
          </a:p>
        </p:txBody>
      </p:sp>
      <p:pic>
        <p:nvPicPr>
          <p:cNvPr id="37900" name="Picture 18" descr="Resultado de imagen de images magnetic material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48800" y="1905000"/>
            <a:ext cx="24288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3581400" y="3505200"/>
            <a:ext cx="234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and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applications</a:t>
            </a: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37902" name="Picture 2" descr="Resultado de imagen de images magnetic material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77400" y="0"/>
            <a:ext cx="20907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~PP1586.WAV">
            <a:hlinkClick r:id="" action="ppaction://media"/>
          </p:cNvPr>
          <p:cNvPicPr>
            <a:picLocks noRot="1" noChangeAspect="1"/>
          </p:cNvPicPr>
          <p:nvPr>
            <a:wavAudioFile r:embed="rId2" name="~PP1586.WAV"/>
          </p:nvPr>
        </p:nvPicPr>
        <p:blipFill>
          <a:blip r:embed="rId1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1 Marcador de número de diapositiva"/>
          <p:cNvSpPr txBox="1">
            <a:spLocks/>
          </p:cNvSpPr>
          <p:nvPr/>
        </p:nvSpPr>
        <p:spPr bwMode="auto">
          <a:xfrm>
            <a:off x="9652000" y="6477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01089F6-7369-4902-94C1-3D3189A6C9A0}" type="slidenum">
              <a:rPr lang="es-ES_tradnl" sz="1400">
                <a:solidFill>
                  <a:srgbClr val="000000"/>
                </a:solidFill>
              </a:rPr>
              <a:pPr algn="r"/>
              <a:t>30</a:t>
            </a:fld>
            <a:endParaRPr lang="es-ES_tradnl" sz="1400">
              <a:solidFill>
                <a:srgbClr val="000000"/>
              </a:solidFill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903288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Rectangle 7"/>
          <p:cNvSpPr>
            <a:spLocks noChangeArrowheads="1"/>
          </p:cNvSpPr>
          <p:nvPr/>
        </p:nvSpPr>
        <p:spPr bwMode="auto">
          <a:xfrm>
            <a:off x="0" y="1803400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Rectangle 35"/>
          <p:cNvSpPr>
            <a:spLocks noChangeArrowheads="1"/>
          </p:cNvSpPr>
          <p:nvPr/>
        </p:nvSpPr>
        <p:spPr bwMode="auto">
          <a:xfrm>
            <a:off x="0" y="1203325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Rectangle 37"/>
          <p:cNvSpPr>
            <a:spLocks noChangeArrowheads="1"/>
          </p:cNvSpPr>
          <p:nvPr/>
        </p:nvSpPr>
        <p:spPr bwMode="auto">
          <a:xfrm>
            <a:off x="0" y="903288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0" name="Rectangle 38"/>
          <p:cNvSpPr>
            <a:spLocks noChangeArrowheads="1"/>
          </p:cNvSpPr>
          <p:nvPr/>
        </p:nvSpPr>
        <p:spPr bwMode="auto">
          <a:xfrm>
            <a:off x="0" y="1803400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152400" y="549275"/>
            <a:ext cx="8316913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sz="2400" b="0" baseline="0">
                <a:solidFill>
                  <a:srgbClr val="CC3300"/>
                </a:solidFill>
                <a:latin typeface="Times New Roman" pitchFamily="18" charset="0"/>
              </a:rPr>
              <a:t>Effect of the samples geometry on the hysteresis loops of Co-rich </a:t>
            </a:r>
          </a:p>
          <a:p>
            <a:pPr algn="ctr" eaLnBrk="1" hangingPunct="1"/>
            <a:r>
              <a:rPr lang="en-GB" sz="2400" b="0" baseline="0">
                <a:solidFill>
                  <a:srgbClr val="CC3300"/>
                </a:solidFill>
                <a:latin typeface="Times New Roman" pitchFamily="18" charset="0"/>
              </a:rPr>
              <a:t>microwires with vanishing magnetostriction constant.</a:t>
            </a:r>
            <a:endParaRPr lang="es-ES" sz="2400" b="0" baseline="0">
              <a:solidFill>
                <a:srgbClr val="CC3300"/>
              </a:solidFill>
              <a:latin typeface="Times New Roman" pitchFamily="18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76200" y="4429125"/>
            <a:ext cx="6545263" cy="1938338"/>
            <a:chOff x="172" y="2928"/>
            <a:chExt cx="3092" cy="1221"/>
          </a:xfrm>
        </p:grpSpPr>
        <p:graphicFrame>
          <p:nvGraphicFramePr>
            <p:cNvPr id="17413" name="Object 41"/>
            <p:cNvGraphicFramePr>
              <a:graphicFrameLocks noChangeAspect="1"/>
            </p:cNvGraphicFramePr>
            <p:nvPr/>
          </p:nvGraphicFramePr>
          <p:xfrm>
            <a:off x="1872" y="3168"/>
            <a:ext cx="480" cy="286"/>
          </p:xfrm>
          <a:graphic>
            <a:graphicData uri="http://schemas.openxmlformats.org/presentationml/2006/ole">
              <p:oleObj spid="_x0000_s17413" r:id="rId5" imgW="279279" imgH="165028" progId="">
                <p:embed/>
              </p:oleObj>
            </a:graphicData>
          </a:graphic>
        </p:graphicFrame>
        <p:graphicFrame>
          <p:nvGraphicFramePr>
            <p:cNvPr id="17414" name="Object 42"/>
            <p:cNvGraphicFramePr>
              <a:graphicFrameLocks noChangeAspect="1"/>
            </p:cNvGraphicFramePr>
            <p:nvPr/>
          </p:nvGraphicFramePr>
          <p:xfrm>
            <a:off x="2375" y="2928"/>
            <a:ext cx="505" cy="576"/>
          </p:xfrm>
          <a:graphic>
            <a:graphicData uri="http://schemas.openxmlformats.org/presentationml/2006/ole">
              <p:oleObj spid="_x0000_s17414" r:id="rId6" imgW="380835" imgH="431613" progId="">
                <p:embed/>
              </p:oleObj>
            </a:graphicData>
          </a:graphic>
        </p:graphicFrame>
        <p:sp>
          <p:nvSpPr>
            <p:cNvPr id="17431" name="Line 43"/>
            <p:cNvSpPr>
              <a:spLocks noChangeShapeType="1"/>
            </p:cNvSpPr>
            <p:nvPr/>
          </p:nvSpPr>
          <p:spPr bwMode="auto">
            <a:xfrm>
              <a:off x="672" y="3552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2" name="Line 44"/>
            <p:cNvSpPr>
              <a:spLocks noChangeShapeType="1"/>
            </p:cNvSpPr>
            <p:nvPr/>
          </p:nvSpPr>
          <p:spPr bwMode="auto">
            <a:xfrm>
              <a:off x="672" y="4128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3" name="Arc 45"/>
            <p:cNvSpPr>
              <a:spLocks/>
            </p:cNvSpPr>
            <p:nvPr/>
          </p:nvSpPr>
          <p:spPr bwMode="auto">
            <a:xfrm>
              <a:off x="3120" y="3554"/>
              <a:ext cx="144" cy="253"/>
            </a:xfrm>
            <a:custGeom>
              <a:avLst/>
              <a:gdLst>
                <a:gd name="T0" fmla="*/ 0 w 21600"/>
                <a:gd name="T1" fmla="*/ 0 h 28553"/>
                <a:gd name="T2" fmla="*/ 0 w 21600"/>
                <a:gd name="T3" fmla="*/ 0 h 28553"/>
                <a:gd name="T4" fmla="*/ 0 w 21600"/>
                <a:gd name="T5" fmla="*/ 0 h 285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8553"/>
                <a:gd name="T11" fmla="*/ 21600 w 21600"/>
                <a:gd name="T12" fmla="*/ 28553 h 285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855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65"/>
                    <a:pt x="21211" y="26313"/>
                    <a:pt x="20450" y="28553"/>
                  </a:cubicBezTo>
                </a:path>
                <a:path w="21600" h="2855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65"/>
                    <a:pt x="21211" y="26313"/>
                    <a:pt x="20450" y="2855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4" name="Arc 46"/>
            <p:cNvSpPr>
              <a:spLocks/>
            </p:cNvSpPr>
            <p:nvPr/>
          </p:nvSpPr>
          <p:spPr bwMode="auto">
            <a:xfrm flipV="1">
              <a:off x="3072" y="3792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5" name="Arc 47"/>
            <p:cNvSpPr>
              <a:spLocks/>
            </p:cNvSpPr>
            <p:nvPr/>
          </p:nvSpPr>
          <p:spPr bwMode="auto">
            <a:xfrm flipV="1">
              <a:off x="624" y="3840"/>
              <a:ext cx="192" cy="284"/>
            </a:xfrm>
            <a:custGeom>
              <a:avLst/>
              <a:gdLst>
                <a:gd name="T0" fmla="*/ 0 w 21600"/>
                <a:gd name="T1" fmla="*/ 0 h 21146"/>
                <a:gd name="T2" fmla="*/ 0 w 21600"/>
                <a:gd name="T3" fmla="*/ 0 h 21146"/>
                <a:gd name="T4" fmla="*/ 0 w 21600"/>
                <a:gd name="T5" fmla="*/ 0 h 211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46"/>
                <a:gd name="T11" fmla="*/ 21600 w 21600"/>
                <a:gd name="T12" fmla="*/ 21146 h 211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46" fill="none" extrusionOk="0">
                  <a:moveTo>
                    <a:pt x="4405" y="-1"/>
                  </a:moveTo>
                  <a:cubicBezTo>
                    <a:pt x="14421" y="2086"/>
                    <a:pt x="21600" y="10914"/>
                    <a:pt x="21600" y="21146"/>
                  </a:cubicBezTo>
                </a:path>
                <a:path w="21600" h="21146" stroke="0" extrusionOk="0">
                  <a:moveTo>
                    <a:pt x="4405" y="-1"/>
                  </a:moveTo>
                  <a:cubicBezTo>
                    <a:pt x="14421" y="2086"/>
                    <a:pt x="21600" y="10914"/>
                    <a:pt x="21600" y="21146"/>
                  </a:cubicBezTo>
                  <a:lnTo>
                    <a:pt x="0" y="2114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6" name="Arc 48"/>
            <p:cNvSpPr>
              <a:spLocks/>
            </p:cNvSpPr>
            <p:nvPr/>
          </p:nvSpPr>
          <p:spPr bwMode="auto">
            <a:xfrm>
              <a:off x="672" y="3552"/>
              <a:ext cx="14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7" name="Arc 49"/>
            <p:cNvSpPr>
              <a:spLocks/>
            </p:cNvSpPr>
            <p:nvPr/>
          </p:nvSpPr>
          <p:spPr bwMode="auto">
            <a:xfrm flipH="1">
              <a:off x="480" y="3552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8" name="Arc 50"/>
            <p:cNvSpPr>
              <a:spLocks/>
            </p:cNvSpPr>
            <p:nvPr/>
          </p:nvSpPr>
          <p:spPr bwMode="auto">
            <a:xfrm flipH="1" flipV="1">
              <a:off x="480" y="3840"/>
              <a:ext cx="163" cy="288"/>
            </a:xfrm>
            <a:custGeom>
              <a:avLst/>
              <a:gdLst>
                <a:gd name="T0" fmla="*/ 0 w 25842"/>
                <a:gd name="T1" fmla="*/ 0 h 21600"/>
                <a:gd name="T2" fmla="*/ 0 w 25842"/>
                <a:gd name="T3" fmla="*/ 0 h 21600"/>
                <a:gd name="T4" fmla="*/ 0 w 25842"/>
                <a:gd name="T5" fmla="*/ 0 h 21600"/>
                <a:gd name="T6" fmla="*/ 0 60000 65536"/>
                <a:gd name="T7" fmla="*/ 0 60000 65536"/>
                <a:gd name="T8" fmla="*/ 0 60000 65536"/>
                <a:gd name="T9" fmla="*/ 0 w 25842"/>
                <a:gd name="T10" fmla="*/ 0 h 21600"/>
                <a:gd name="T11" fmla="*/ 25842 w 258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42" h="21600" fill="none" extrusionOk="0">
                  <a:moveTo>
                    <a:pt x="-1" y="420"/>
                  </a:moveTo>
                  <a:cubicBezTo>
                    <a:pt x="1396" y="140"/>
                    <a:pt x="2817" y="-1"/>
                    <a:pt x="4242" y="0"/>
                  </a:cubicBezTo>
                  <a:cubicBezTo>
                    <a:pt x="16171" y="0"/>
                    <a:pt x="25842" y="9670"/>
                    <a:pt x="25842" y="21600"/>
                  </a:cubicBezTo>
                </a:path>
                <a:path w="25842" h="21600" stroke="0" extrusionOk="0">
                  <a:moveTo>
                    <a:pt x="-1" y="420"/>
                  </a:moveTo>
                  <a:cubicBezTo>
                    <a:pt x="1396" y="140"/>
                    <a:pt x="2817" y="-1"/>
                    <a:pt x="4242" y="0"/>
                  </a:cubicBezTo>
                  <a:cubicBezTo>
                    <a:pt x="16171" y="0"/>
                    <a:pt x="25842" y="9670"/>
                    <a:pt x="25842" y="21600"/>
                  </a:cubicBezTo>
                  <a:lnTo>
                    <a:pt x="42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39" name="Oval 51"/>
            <p:cNvSpPr>
              <a:spLocks noChangeArrowheads="1"/>
            </p:cNvSpPr>
            <p:nvPr/>
          </p:nvSpPr>
          <p:spPr bwMode="auto">
            <a:xfrm>
              <a:off x="576" y="3696"/>
              <a:ext cx="144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40" name="Line 52"/>
            <p:cNvSpPr>
              <a:spLocks noChangeShapeType="1"/>
            </p:cNvSpPr>
            <p:nvPr/>
          </p:nvSpPr>
          <p:spPr bwMode="auto">
            <a:xfrm>
              <a:off x="624" y="3696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41" name="Line 53"/>
            <p:cNvSpPr>
              <a:spLocks noChangeShapeType="1"/>
            </p:cNvSpPr>
            <p:nvPr/>
          </p:nvSpPr>
          <p:spPr bwMode="auto">
            <a:xfrm>
              <a:off x="672" y="3936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42" name="Text Box 54"/>
            <p:cNvSpPr txBox="1">
              <a:spLocks noChangeArrowheads="1"/>
            </p:cNvSpPr>
            <p:nvPr/>
          </p:nvSpPr>
          <p:spPr bwMode="auto">
            <a:xfrm>
              <a:off x="1286" y="3657"/>
              <a:ext cx="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2000" b="0" baseline="0">
                  <a:solidFill>
                    <a:srgbClr val="000000"/>
                  </a:solidFill>
                  <a:latin typeface="Times New Roman" pitchFamily="18" charset="0"/>
                </a:rPr>
                <a:t>metal</a:t>
              </a:r>
            </a:p>
          </p:txBody>
        </p:sp>
        <p:sp>
          <p:nvSpPr>
            <p:cNvPr id="17443" name="Text Box 55"/>
            <p:cNvSpPr txBox="1">
              <a:spLocks noChangeArrowheads="1"/>
            </p:cNvSpPr>
            <p:nvPr/>
          </p:nvSpPr>
          <p:spPr bwMode="auto">
            <a:xfrm>
              <a:off x="1430" y="3897"/>
              <a:ext cx="7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2000" b="0" baseline="0">
                  <a:solidFill>
                    <a:srgbClr val="000000"/>
                  </a:solidFill>
                  <a:latin typeface="Times New Roman" pitchFamily="18" charset="0"/>
                </a:rPr>
                <a:t>Glass coating</a:t>
              </a:r>
            </a:p>
          </p:txBody>
        </p:sp>
        <p:sp>
          <p:nvSpPr>
            <p:cNvPr id="17444" name="Line 56"/>
            <p:cNvSpPr>
              <a:spLocks noChangeShapeType="1"/>
            </p:cNvSpPr>
            <p:nvPr/>
          </p:nvSpPr>
          <p:spPr bwMode="auto">
            <a:xfrm flipV="1">
              <a:off x="614" y="3705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45" name="Line 57"/>
            <p:cNvSpPr>
              <a:spLocks noChangeShapeType="1"/>
            </p:cNvSpPr>
            <p:nvPr/>
          </p:nvSpPr>
          <p:spPr bwMode="auto">
            <a:xfrm>
              <a:off x="518" y="3657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46" name="Line 58"/>
            <p:cNvSpPr>
              <a:spLocks noChangeShapeType="1"/>
            </p:cNvSpPr>
            <p:nvPr/>
          </p:nvSpPr>
          <p:spPr bwMode="auto">
            <a:xfrm flipV="1">
              <a:off x="710" y="3465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47" name="Line 59"/>
            <p:cNvSpPr>
              <a:spLocks noChangeShapeType="1"/>
            </p:cNvSpPr>
            <p:nvPr/>
          </p:nvSpPr>
          <p:spPr bwMode="auto">
            <a:xfrm flipH="1" flipV="1">
              <a:off x="470" y="3609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48" name="Line 60"/>
            <p:cNvSpPr>
              <a:spLocks noChangeShapeType="1"/>
            </p:cNvSpPr>
            <p:nvPr/>
          </p:nvSpPr>
          <p:spPr bwMode="auto">
            <a:xfrm>
              <a:off x="806" y="3465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49" name="Line 61"/>
            <p:cNvSpPr>
              <a:spLocks noChangeShapeType="1"/>
            </p:cNvSpPr>
            <p:nvPr/>
          </p:nvSpPr>
          <p:spPr bwMode="auto">
            <a:xfrm>
              <a:off x="230" y="3609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50" name="Text Box 62"/>
            <p:cNvSpPr txBox="1">
              <a:spLocks noChangeArrowheads="1"/>
            </p:cNvSpPr>
            <p:nvPr/>
          </p:nvSpPr>
          <p:spPr bwMode="auto">
            <a:xfrm>
              <a:off x="844" y="3155"/>
              <a:ext cx="3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2400" b="0" baseline="0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r>
                <a:rPr lang="es-ES" sz="2400" b="0">
                  <a:solidFill>
                    <a:srgbClr val="000000"/>
                  </a:solidFill>
                  <a:latin typeface="Times New Roman" pitchFamily="18" charset="0"/>
                </a:rPr>
                <a:t>metal</a:t>
              </a:r>
              <a:endParaRPr lang="es-ES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51" name="Text Box 63"/>
            <p:cNvSpPr txBox="1">
              <a:spLocks noChangeArrowheads="1"/>
            </p:cNvSpPr>
            <p:nvPr/>
          </p:nvSpPr>
          <p:spPr bwMode="auto">
            <a:xfrm>
              <a:off x="172" y="3347"/>
              <a:ext cx="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" sz="2400" b="0" baseline="0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r>
                <a:rPr lang="es-ES" sz="2400" b="0">
                  <a:solidFill>
                    <a:srgbClr val="000000"/>
                  </a:solidFill>
                  <a:latin typeface="Times New Roman" pitchFamily="18" charset="0"/>
                </a:rPr>
                <a:t>total</a:t>
              </a:r>
              <a:endParaRPr lang="es-ES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" name="Rectangle 64"/>
          <p:cNvSpPr>
            <a:spLocks noChangeArrowheads="1"/>
          </p:cNvSpPr>
          <p:nvPr/>
        </p:nvSpPr>
        <p:spPr bwMode="auto">
          <a:xfrm>
            <a:off x="76200" y="0"/>
            <a:ext cx="9028113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400" baseline="0">
                <a:solidFill>
                  <a:srgbClr val="FF0000"/>
                </a:solidFill>
                <a:latin typeface="Times New Roman" pitchFamily="18" charset="0"/>
              </a:rPr>
              <a:t>TAILORING OF GMI EFFECT AND MAGNETIC PROPERTIES</a:t>
            </a:r>
            <a:endParaRPr lang="es-ES" sz="2400" baseline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424" name="Rectangle 65"/>
          <p:cNvSpPr>
            <a:spLocks noChangeArrowheads="1"/>
          </p:cNvSpPr>
          <p:nvPr/>
        </p:nvSpPr>
        <p:spPr bwMode="auto">
          <a:xfrm>
            <a:off x="0" y="1203325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5" name="Rectangle 73"/>
          <p:cNvSpPr>
            <a:spLocks noChangeArrowheads="1"/>
          </p:cNvSpPr>
          <p:nvPr/>
        </p:nvSpPr>
        <p:spPr bwMode="auto">
          <a:xfrm>
            <a:off x="0" y="2165350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7" name="Object 72"/>
          <p:cNvGraphicFramePr>
            <a:graphicFrameLocks noChangeAspect="1"/>
          </p:cNvGraphicFramePr>
          <p:nvPr/>
        </p:nvGraphicFramePr>
        <p:xfrm>
          <a:off x="-381000" y="974725"/>
          <a:ext cx="6945313" cy="4010025"/>
        </p:xfrm>
        <a:graphic>
          <a:graphicData uri="http://schemas.openxmlformats.org/presentationml/2006/ole">
            <p:oleObj spid="_x0000_s17410" name="Graph" r:id="rId7" imgW="3755520" imgH="2871360" progId="Origin50.Graph">
              <p:embed/>
            </p:oleObj>
          </a:graphicData>
        </a:graphic>
      </p:graphicFrame>
      <p:sp>
        <p:nvSpPr>
          <p:cNvPr id="17426" name="Rectangle 75"/>
          <p:cNvSpPr>
            <a:spLocks noChangeArrowheads="1"/>
          </p:cNvSpPr>
          <p:nvPr/>
        </p:nvSpPr>
        <p:spPr bwMode="auto">
          <a:xfrm>
            <a:off x="0" y="2117725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9" name="Object 74"/>
          <p:cNvGraphicFramePr>
            <a:graphicFrameLocks noChangeAspect="1"/>
          </p:cNvGraphicFramePr>
          <p:nvPr/>
        </p:nvGraphicFramePr>
        <p:xfrm>
          <a:off x="6096000" y="1201738"/>
          <a:ext cx="5029200" cy="3294062"/>
        </p:xfrm>
        <a:graphic>
          <a:graphicData uri="http://schemas.openxmlformats.org/presentationml/2006/ole">
            <p:oleObj spid="_x0000_s17411" name="Graph" r:id="rId8" imgW="3728314" imgH="2900477" progId="Origin50.Graph">
              <p:embed/>
            </p:oleObj>
          </a:graphicData>
        </a:graphic>
      </p:graphicFrame>
      <p:sp>
        <p:nvSpPr>
          <p:cNvPr id="17427" name="Rectangle 77"/>
          <p:cNvSpPr>
            <a:spLocks noChangeArrowheads="1"/>
          </p:cNvSpPr>
          <p:nvPr/>
        </p:nvSpPr>
        <p:spPr bwMode="auto">
          <a:xfrm>
            <a:off x="0" y="2232025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9" name="TextBox 40"/>
          <p:cNvSpPr txBox="1">
            <a:spLocks noChangeArrowheads="1"/>
          </p:cNvSpPr>
          <p:nvPr/>
        </p:nvSpPr>
        <p:spPr bwMode="auto">
          <a:xfrm>
            <a:off x="457200" y="6396038"/>
            <a:ext cx="4784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0" baseline="0">
                <a:solidFill>
                  <a:srgbClr val="000000"/>
                </a:solidFill>
                <a:latin typeface="Times New Roman" pitchFamily="18" charset="0"/>
              </a:rPr>
              <a:t>Correlation with magnetic anisotropy</a:t>
            </a:r>
            <a:endParaRPr lang="ru-RU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2" name="Object 59"/>
          <p:cNvGraphicFramePr>
            <a:graphicFrameLocks noChangeAspect="1"/>
          </p:cNvGraphicFramePr>
          <p:nvPr/>
        </p:nvGraphicFramePr>
        <p:xfrm>
          <a:off x="6705600" y="4038600"/>
          <a:ext cx="4908550" cy="2708275"/>
        </p:xfrm>
        <a:graphic>
          <a:graphicData uri="http://schemas.openxmlformats.org/presentationml/2006/ole">
            <p:oleObj spid="_x0000_s17412" name="Graph" r:id="rId9" imgW="4093920" imgH="2895840" progId="Origin50.Graph">
              <p:embed/>
            </p:oleObj>
          </a:graphicData>
        </a:graphic>
      </p:graphicFrame>
      <p:sp>
        <p:nvSpPr>
          <p:cNvPr id="43" name="42 CuadroTexto"/>
          <p:cNvSpPr txBox="1">
            <a:spLocks noChangeArrowheads="1"/>
          </p:cNvSpPr>
          <p:nvPr/>
        </p:nvSpPr>
        <p:spPr bwMode="auto">
          <a:xfrm>
            <a:off x="6172200" y="6477000"/>
            <a:ext cx="57912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Theoretical GMI ratio value is about 3000%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763000" y="228600"/>
            <a:ext cx="3429000" cy="1292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3/2 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24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	</a:t>
            </a:r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 :</a:t>
            </a:r>
          </a:p>
          <a:p>
            <a:pPr eaLnBrk="1" hangingPunct="1"/>
            <a:r>
              <a:rPr lang="es-ES" sz="1800" b="0" baseline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Magnetostriction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λ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-determines by the chemical composition</a:t>
            </a:r>
          </a:p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GB" sz="18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</a:rPr>
              <a:t>determines by the ratio </a:t>
            </a:r>
            <a:r>
              <a:rPr lang="en-GB" sz="1800" b="0" baseline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GB" sz="1800" b="0" baseline="0">
                <a:solidFill>
                  <a:srgbClr val="000000"/>
                </a:solidFill>
                <a:latin typeface="Times New Roman" pitchFamily="18" charset="0"/>
              </a:rPr>
              <a:t>=d/D</a:t>
            </a:r>
            <a:endParaRPr lang="es-ES" sz="18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5" name="~PP2483.WAV">
            <a:hlinkClick r:id="" action="ppaction://media"/>
          </p:cNvPr>
          <p:cNvPicPr>
            <a:picLocks noRot="1" noChangeAspect="1"/>
          </p:cNvPicPr>
          <p:nvPr>
            <a:wavAudioFile r:embed="rId3" name="~PP2483.WAV"/>
          </p:nvPr>
        </p:nvPicPr>
        <p:blipFill>
          <a:blip r:embed="rId10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5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9" grpId="0"/>
      <p:bldP spid="34" grpId="0"/>
      <p:bldP spid="17429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1 Marcador de número de diapositiva"/>
          <p:cNvSpPr txBox="1">
            <a:spLocks/>
          </p:cNvSpPr>
          <p:nvPr/>
        </p:nvSpPr>
        <p:spPr bwMode="auto">
          <a:xfrm>
            <a:off x="9499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D549DF-FA34-49EB-8459-1AC9E52B34F4}" type="slidenum">
              <a:rPr lang="es-ES_tradnl" sz="1400">
                <a:solidFill>
                  <a:srgbClr val="000000"/>
                </a:solidFill>
              </a:rPr>
              <a:pPr algn="r"/>
              <a:t>31</a:t>
            </a:fld>
            <a:endParaRPr lang="es-ES_tradnl" sz="1400">
              <a:solidFill>
                <a:srgbClr val="00000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5" cstate="print"/>
          <a:srcRect l="7353" t="2757" r="4204"/>
          <a:stretch>
            <a:fillRect/>
          </a:stretch>
        </p:blipFill>
        <p:spPr bwMode="auto">
          <a:xfrm>
            <a:off x="3048000" y="2590800"/>
            <a:ext cx="2819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4 CuadroTexto"/>
          <p:cNvSpPr txBox="1">
            <a:spLocks noChangeArrowheads="1"/>
          </p:cNvSpPr>
          <p:nvPr/>
        </p:nvSpPr>
        <p:spPr bwMode="auto">
          <a:xfrm>
            <a:off x="533400" y="152400"/>
            <a:ext cx="10668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400" baseline="0">
                <a:solidFill>
                  <a:srgbClr val="FF0000"/>
                </a:solidFill>
              </a:rPr>
              <a:t>Tailoring  by Joule heating</a:t>
            </a:r>
          </a:p>
        </p:txBody>
      </p:sp>
      <p:pic>
        <p:nvPicPr>
          <p:cNvPr id="6" name="5 Imagen"/>
          <p:cNvPicPr>
            <a:picLocks noChangeAspect="1" noChangeArrowheads="1"/>
          </p:cNvPicPr>
          <p:nvPr/>
        </p:nvPicPr>
        <p:blipFill>
          <a:blip r:embed="rId6" cstate="print"/>
          <a:srcRect l="6696" t="5779" r="6299" b="8398"/>
          <a:stretch>
            <a:fillRect/>
          </a:stretch>
        </p:blipFill>
        <p:spPr bwMode="auto">
          <a:xfrm>
            <a:off x="8180388" y="1752600"/>
            <a:ext cx="401161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9372600" y="914400"/>
            <a:ext cx="254635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GMI ratio up to 650%</a:t>
            </a:r>
          </a:p>
        </p:txBody>
      </p:sp>
      <p:graphicFrame>
        <p:nvGraphicFramePr>
          <p:cNvPr id="18434" name="Objeto 2077"/>
          <p:cNvGraphicFramePr>
            <a:graphicFrameLocks noChangeAspect="1"/>
          </p:cNvGraphicFramePr>
          <p:nvPr/>
        </p:nvGraphicFramePr>
        <p:xfrm>
          <a:off x="-152400" y="1371600"/>
          <a:ext cx="3557588" cy="2514600"/>
        </p:xfrm>
        <a:graphic>
          <a:graphicData uri="http://schemas.openxmlformats.org/presentationml/2006/ole">
            <p:oleObj spid="_x0000_s18434" name="Graph" r:id="rId7" imgW="4276800" imgH="3022560" progId="Origin50.Graph">
              <p:embed/>
            </p:oleObj>
          </a:graphicData>
        </a:graphic>
      </p:graphicFrame>
      <p:graphicFrame>
        <p:nvGraphicFramePr>
          <p:cNvPr id="18435" name="Objeto 2074"/>
          <p:cNvGraphicFramePr>
            <a:graphicFrameLocks noChangeAspect="1"/>
          </p:cNvGraphicFramePr>
          <p:nvPr/>
        </p:nvGraphicFramePr>
        <p:xfrm>
          <a:off x="0" y="3886200"/>
          <a:ext cx="3228975" cy="2286000"/>
        </p:xfrm>
        <a:graphic>
          <a:graphicData uri="http://schemas.openxmlformats.org/presentationml/2006/ole">
            <p:oleObj spid="_x0000_s18435" name="Graph" r:id="rId8" imgW="4276800" imgH="3022560" progId="Origin50.Graph">
              <p:embed/>
            </p:oleObj>
          </a:graphicData>
        </a:graphic>
      </p:graphicFrame>
      <p:sp>
        <p:nvSpPr>
          <p:cNvPr id="18442" name="AutoShape 9"/>
          <p:cNvSpPr>
            <a:spLocks noChangeAspect="1" noChangeArrowheads="1"/>
          </p:cNvSpPr>
          <p:nvPr/>
        </p:nvSpPr>
        <p:spPr bwMode="auto">
          <a:xfrm rot="-5400000">
            <a:off x="1843087" y="4735513"/>
            <a:ext cx="225425" cy="508000"/>
          </a:xfrm>
          <a:prstGeom prst="upArrow">
            <a:avLst>
              <a:gd name="adj1" fmla="val 49454"/>
              <a:gd name="adj2" fmla="val 101534"/>
            </a:avLst>
          </a:prstGeom>
          <a:solidFill>
            <a:srgbClr val="FF0000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endParaRPr lang="es-ES"/>
          </a:p>
        </p:txBody>
      </p:sp>
      <p:sp>
        <p:nvSpPr>
          <p:cNvPr id="18443" name="AutoShape 9"/>
          <p:cNvSpPr>
            <a:spLocks noChangeAspect="1" noChangeArrowheads="1"/>
          </p:cNvSpPr>
          <p:nvPr/>
        </p:nvSpPr>
        <p:spPr bwMode="auto">
          <a:xfrm rot="5400000">
            <a:off x="1346200" y="4775200"/>
            <a:ext cx="203200" cy="457200"/>
          </a:xfrm>
          <a:prstGeom prst="upArrow">
            <a:avLst>
              <a:gd name="adj1" fmla="val 49454"/>
              <a:gd name="adj2" fmla="val 101375"/>
            </a:avLst>
          </a:prstGeom>
          <a:solidFill>
            <a:srgbClr val="FF0000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endParaRPr lang="es-ES"/>
          </a:p>
        </p:txBody>
      </p:sp>
      <p:sp>
        <p:nvSpPr>
          <p:cNvPr id="18444" name="13 CuadroTexto"/>
          <p:cNvSpPr txBox="1">
            <a:spLocks noChangeArrowheads="1"/>
          </p:cNvSpPr>
          <p:nvPr/>
        </p:nvSpPr>
        <p:spPr bwMode="auto">
          <a:xfrm>
            <a:off x="381000" y="990600"/>
            <a:ext cx="1933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aseline="0"/>
              <a:t>H</a:t>
            </a:r>
            <a:r>
              <a:rPr lang="es-ES"/>
              <a:t>k</a:t>
            </a:r>
            <a:r>
              <a:rPr lang="es-ES" baseline="0"/>
              <a:t>=25A/m</a:t>
            </a:r>
          </a:p>
        </p:txBody>
      </p:sp>
      <p:sp>
        <p:nvSpPr>
          <p:cNvPr id="13" name="Rectángulo: esquinas redondeadas 8">
            <a:extLst>
              <a:ext uri="{FF2B5EF4-FFF2-40B4-BE49-F238E27FC236}"/>
            </a:extLst>
          </p:cNvPr>
          <p:cNvSpPr/>
          <p:nvPr/>
        </p:nvSpPr>
        <p:spPr bwMode="auto">
          <a:xfrm>
            <a:off x="3581400" y="838200"/>
            <a:ext cx="3549650" cy="1331913"/>
          </a:xfrm>
          <a:prstGeom prst="roundRect">
            <a:avLst/>
          </a:prstGeom>
          <a:solidFill>
            <a:srgbClr val="00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4418" tIns="17209" rIns="34418" bIns="17209"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altLang="es-ES" dirty="0">
                <a:solidFill>
                  <a:schemeClr val="bg1"/>
                </a:solidFill>
                <a:latin typeface="Arial" charset="0"/>
              </a:rPr>
              <a:t>-  Internal stresses relaxation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altLang="es-ES" dirty="0">
                <a:solidFill>
                  <a:schemeClr val="bg1"/>
                </a:solidFill>
                <a:latin typeface="Arial" charset="0"/>
              </a:rPr>
              <a:t>-  Induced  magnetic anisotropy </a:t>
            </a:r>
            <a:r>
              <a:rPr lang="en-GB" altLang="es-ES" dirty="0">
                <a:solidFill>
                  <a:srgbClr val="0066FF"/>
                </a:solidFill>
                <a:latin typeface="Arial" charset="0"/>
              </a:rPr>
              <a:t/>
            </a:r>
            <a:br>
              <a:rPr lang="en-GB" altLang="es-ES" dirty="0">
                <a:solidFill>
                  <a:srgbClr val="0066FF"/>
                </a:solidFill>
                <a:latin typeface="Arial" charset="0"/>
              </a:rPr>
            </a:br>
            <a:endParaRPr lang="es-ES" altLang="es-ES" dirty="0">
              <a:latin typeface="Arial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dirty="0">
              <a:latin typeface="Arial" charset="0"/>
            </a:endParaRPr>
          </a:p>
        </p:txBody>
      </p:sp>
      <p:sp>
        <p:nvSpPr>
          <p:cNvPr id="14" name="AutoShape 9"/>
          <p:cNvSpPr>
            <a:spLocks noChangeAspect="1" noChangeArrowheads="1"/>
          </p:cNvSpPr>
          <p:nvPr/>
        </p:nvSpPr>
        <p:spPr bwMode="auto">
          <a:xfrm>
            <a:off x="9450387" y="2057400"/>
            <a:ext cx="150813" cy="441325"/>
          </a:xfrm>
          <a:prstGeom prst="upArrow">
            <a:avLst>
              <a:gd name="adj1" fmla="val 42056"/>
              <a:gd name="adj2" fmla="val 18091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s-ES">
              <a:latin typeface="Arial" charset="0"/>
            </a:endParaRP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7742238" y="4800600"/>
            <a:ext cx="4449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Circular magnetic field by current:</a:t>
            </a:r>
          </a:p>
        </p:txBody>
      </p:sp>
      <p:pic>
        <p:nvPicPr>
          <p:cNvPr id="16" name="Picture 6" descr="https://www.nde-ed.org/EducationResources/CommunityCollege/MagParticle/Graphics/Solid_Magnetic_DC(small)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6650" y="5295900"/>
            <a:ext cx="15811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6 Grupo"/>
          <p:cNvGrpSpPr>
            <a:grpSpLocks/>
          </p:cNvGrpSpPr>
          <p:nvPr/>
        </p:nvGrpSpPr>
        <p:grpSpPr bwMode="auto">
          <a:xfrm>
            <a:off x="9083675" y="5410200"/>
            <a:ext cx="2574925" cy="1047750"/>
            <a:chOff x="6228184" y="4725144"/>
            <a:chExt cx="2574404" cy="1047751"/>
          </a:xfrm>
        </p:grpSpPr>
        <p:pic>
          <p:nvPicPr>
            <p:cNvPr id="18452" name="Picture 8" descr="https://www.nde-ed.org/EducationResources/CommunityCollege/MagParticle/Graphics/CircularMag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288" y="4725144"/>
              <a:ext cx="1638300" cy="104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453" name="18 Conector recto de flecha"/>
            <p:cNvCxnSpPr>
              <a:cxnSpLocks noChangeShapeType="1"/>
            </p:cNvCxnSpPr>
            <p:nvPr/>
          </p:nvCxnSpPr>
          <p:spPr bwMode="auto">
            <a:xfrm flipV="1">
              <a:off x="6228184" y="5229200"/>
              <a:ext cx="1296144" cy="216024"/>
            </a:xfrm>
            <a:prstGeom prst="straightConnector1">
              <a:avLst/>
            </a:prstGeom>
            <a:noFill/>
            <a:ln w="508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</p:grpSp>
      <p:sp>
        <p:nvSpPr>
          <p:cNvPr id="18450" name="19 CuadroTexto"/>
          <p:cNvSpPr txBox="1">
            <a:spLocks noChangeArrowheads="1"/>
          </p:cNvSpPr>
          <p:nvPr/>
        </p:nvSpPr>
        <p:spPr bwMode="auto">
          <a:xfrm>
            <a:off x="304800" y="6172200"/>
            <a:ext cx="12715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Hc=2 A/m</a:t>
            </a:r>
          </a:p>
        </p:txBody>
      </p:sp>
      <p:sp>
        <p:nvSpPr>
          <p:cNvPr id="18451" name="20 CuadroTexto"/>
          <p:cNvSpPr txBox="1">
            <a:spLocks noChangeArrowheads="1"/>
          </p:cNvSpPr>
          <p:nvPr/>
        </p:nvSpPr>
        <p:spPr bwMode="auto">
          <a:xfrm>
            <a:off x="228600" y="6553200"/>
            <a:ext cx="617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V. Zhukova, J.M. Blanco, M. Ipatov, M. Churyukanova, J. Oliver, S. Taskaev, A. Zhukov, Optimization of high frequency magnetoimpedance effect of Fe-rich microwires by stress-annealing, Intermetallics, 94 (2018) 92-98</a:t>
            </a:r>
            <a:endParaRPr lang="es-ES" sz="1200"/>
          </a:p>
        </p:txBody>
      </p:sp>
      <p:graphicFrame>
        <p:nvGraphicFramePr>
          <p:cNvPr id="18436" name="Object 1"/>
          <p:cNvGraphicFramePr>
            <a:graphicFrameLocks noChangeAspect="1"/>
          </p:cNvGraphicFramePr>
          <p:nvPr/>
        </p:nvGraphicFramePr>
        <p:xfrm>
          <a:off x="5791200" y="2209800"/>
          <a:ext cx="2189163" cy="3040063"/>
        </p:xfrm>
        <a:graphic>
          <a:graphicData uri="http://schemas.openxmlformats.org/presentationml/2006/ole">
            <p:oleObj spid="_x0000_s18436" name="Graph" r:id="rId11" imgW="3022397" imgH="4276954" progId="Origin50.Graph">
              <p:embed/>
            </p:oleObj>
          </a:graphicData>
        </a:graphic>
      </p:graphicFrame>
      <p:pic>
        <p:nvPicPr>
          <p:cNvPr id="22" name="~PP2196.WAV">
            <a:hlinkClick r:id="" action="ppaction://media"/>
          </p:cNvPr>
          <p:cNvPicPr>
            <a:picLocks noRot="1" noChangeAspect="1"/>
          </p:cNvPicPr>
          <p:nvPr>
            <a:wavAudioFile r:embed="rId3" name="~PP2196.WAV"/>
          </p:nvPr>
        </p:nvPicPr>
        <p:blipFill>
          <a:blip r:embed="rId12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4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1 Marcador de número de diapositiva"/>
          <p:cNvSpPr txBox="1">
            <a:spLocks/>
          </p:cNvSpPr>
          <p:nvPr/>
        </p:nvSpPr>
        <p:spPr bwMode="auto">
          <a:xfrm>
            <a:off x="96520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7207DC-08BA-4E5A-A90D-E3A5C2EA67FE}" type="slidenum"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pPr algn="r"/>
              <a:t>32</a:t>
            </a:fld>
            <a:endParaRPr lang="es-ES_tradnl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34963" y="1700213"/>
          <a:ext cx="3225800" cy="3057525"/>
        </p:xfrm>
        <a:graphic>
          <a:graphicData uri="http://schemas.openxmlformats.org/presentationml/2006/ole">
            <p:oleObj spid="_x0000_s19458" name="Graph" r:id="rId5" imgW="3022397" imgH="4276954" progId="Origin50.Graph">
              <p:embed/>
            </p:oleObj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260350"/>
            <a:ext cx="11664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3200" baseline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	Stress-</a:t>
            </a:r>
            <a:r>
              <a:rPr lang="es-ES_tradnl" sz="3200" baseline="0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annealing</a:t>
            </a:r>
            <a:r>
              <a:rPr lang="es-ES_tradnl" sz="3200" baseline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s-ES_tradnl" sz="3200" baseline="0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induced</a:t>
            </a:r>
            <a:r>
              <a:rPr lang="es-ES_tradnl" sz="3200" baseline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s-ES_tradnl" sz="3200" baseline="0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Anisotropy</a:t>
            </a:r>
            <a:r>
              <a:rPr lang="es-ES_tradnl" sz="3200" baseline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and GMI in Fe-</a:t>
            </a:r>
            <a:r>
              <a:rPr lang="es-ES_tradnl" sz="3200" baseline="0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rich</a:t>
            </a:r>
            <a:r>
              <a:rPr lang="es-ES_tradnl" sz="3200" baseline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microwires</a:t>
            </a:r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719138" y="4941888"/>
          <a:ext cx="3035300" cy="1638300"/>
        </p:xfrm>
        <a:graphic>
          <a:graphicData uri="http://schemas.openxmlformats.org/presentationml/2006/ole">
            <p:oleObj spid="_x0000_s19459" name="Graph" r:id="rId6" imgW="3986784" imgH="3243072" progId="Origin50.Graph">
              <p:embed/>
            </p:oleObj>
          </a:graphicData>
        </a:graphic>
      </p:graphicFrame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3530600" y="5535613"/>
            <a:ext cx="873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V. Zhukova, M. Ipatov, A. Talaat, J. M. Blanco, </a:t>
            </a:r>
            <a:r>
              <a:rPr lang="fi-FI" sz="1400" b="0" baseline="0">
                <a:solidFill>
                  <a:srgbClr val="000000"/>
                </a:solidFill>
                <a:latin typeface="Times New Roman" pitchFamily="18" charset="0"/>
              </a:rPr>
              <a:t>M.</a:t>
            </a:r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Churyukanova,  </a:t>
            </a:r>
            <a:r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t>S. Taskaev</a:t>
            </a:r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 and A. Zhukov, “Effect of stress-induced anisotropy on high frequency  magnetoimpedance effect of Fe and Co-rich glass-coated microwires” 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J. Alloys Compound. </a:t>
            </a:r>
            <a:r>
              <a:rPr lang="es-ES_tradnl" sz="1400" b="0" baseline="0">
                <a:solidFill>
                  <a:srgbClr val="000000"/>
                </a:solidFill>
                <a:latin typeface="Times New Roman" pitchFamily="18" charset="0"/>
              </a:rPr>
              <a:t>735 (2018) 1818-1825</a:t>
            </a:r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V. Zhukova, J.M. Blanco, M. Ipatov, J. Gonzalez, M. Churyukanova A., Zhukov, Scripta Materialia, Vol. 142, (2018)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 10–14, doi: 0.1016/j.scriptamat.2017.08.014</a:t>
            </a:r>
            <a:endParaRPr lang="es-E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3887788" y="4365625"/>
            <a:ext cx="604361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i) considerable transversal magnetic anisotropy and magnetic softening and GMI 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enhancement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ii) 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existence of maximum on </a:t>
            </a:r>
            <a:r>
              <a:rPr lang="en-GB" sz="1200" b="0" i="1" baseline="0">
                <a:solidFill>
                  <a:srgbClr val="000000"/>
                </a:solidFill>
                <a:latin typeface="Symbol" pitchFamily="18" charset="2"/>
                <a:ea typeface="Times New Roman" pitchFamily="18" charset="0"/>
                <a:cs typeface="Symbol" pitchFamily="18" charset="2"/>
              </a:rPr>
              <a:t>D</a:t>
            </a:r>
            <a:r>
              <a:rPr lang="en-US" sz="1400" b="0" i="1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Z/Z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b="0" i="1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(H) 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dependences reflects transversal magnetic 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anisotropy of stress-annealed 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iii) Excellent mechanical properties (amorphous material)</a:t>
            </a:r>
            <a:endParaRPr lang="es-E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11 Flecha derecha"/>
          <p:cNvSpPr>
            <a:spLocks noChangeArrowheads="1"/>
          </p:cNvSpPr>
          <p:nvPr/>
        </p:nvSpPr>
        <p:spPr bwMode="auto">
          <a:xfrm>
            <a:off x="4943475" y="3284538"/>
            <a:ext cx="1057275" cy="341312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6442075" y="1412875"/>
          <a:ext cx="5702300" cy="3022600"/>
        </p:xfrm>
        <a:graphic>
          <a:graphicData uri="http://schemas.openxmlformats.org/presentationml/2006/ole">
            <p:oleObj spid="_x0000_s19460" name="Graph" r:id="rId7" imgW="4276800" imgH="3022560" progId="Origin50.Graph">
              <p:embed/>
            </p:oleObj>
          </a:graphicData>
        </a:graphic>
      </p:graphicFrame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3695700" y="2060575"/>
            <a:ext cx="1706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As-prepared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3311525" y="2924175"/>
            <a:ext cx="230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Stress annealed 200 </a:t>
            </a:r>
            <a:r>
              <a:rPr lang="es-ES" sz="1800" b="0" baseline="3000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3503613" y="3933825"/>
            <a:ext cx="2306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Stress annealed 250 </a:t>
            </a:r>
            <a:r>
              <a:rPr lang="es-ES" sz="1800" b="0" baseline="3000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19472" name="17 CuadroTexto"/>
          <p:cNvSpPr txBox="1">
            <a:spLocks noChangeArrowheads="1"/>
          </p:cNvSpPr>
          <p:nvPr/>
        </p:nvSpPr>
        <p:spPr bwMode="auto">
          <a:xfrm>
            <a:off x="1103313" y="-100013"/>
            <a:ext cx="5695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Ways to improve GMI in Fe-rich microwires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4419600" y="1600200"/>
            <a:ext cx="208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aseline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s-ES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s-ES" baseline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s-ES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s-ES" baseline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s-ES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s-ES" baseline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>
                <a:latin typeface="Times New Roman" pitchFamily="18" charset="0"/>
                <a:cs typeface="Times New Roman" pitchFamily="18" charset="0"/>
              </a:rPr>
              <a:t>4</a:t>
            </a:r>
            <a:endParaRPr lang="es-ES"/>
          </a:p>
        </p:txBody>
      </p:sp>
      <p:sp>
        <p:nvSpPr>
          <p:cNvPr id="19474" name="18 CuadroTexto"/>
          <p:cNvSpPr txBox="1">
            <a:spLocks noChangeArrowheads="1"/>
          </p:cNvSpPr>
          <p:nvPr/>
        </p:nvSpPr>
        <p:spPr bwMode="auto">
          <a:xfrm>
            <a:off x="304800" y="1371600"/>
            <a:ext cx="380841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Motivation: Co- critical element!</a:t>
            </a:r>
          </a:p>
        </p:txBody>
      </p:sp>
      <p:pic>
        <p:nvPicPr>
          <p:cNvPr id="19" name="~PP1461.WAV">
            <a:hlinkClick r:id="" action="ppaction://media"/>
          </p:cNvPr>
          <p:cNvPicPr>
            <a:picLocks noRot="1" noChangeAspect="1"/>
          </p:cNvPicPr>
          <p:nvPr>
            <a:wavAudioFile r:embed="rId3" name="~PP1461.WAV"/>
          </p:nvPr>
        </p:nvPicPr>
        <p:blipFill>
          <a:blip r:embed="rId8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8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4" grpId="0"/>
      <p:bldP spid="15" grpId="0"/>
      <p:bldP spid="16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noFill/>
        </p:spPr>
        <p:txBody>
          <a:bodyPr/>
          <a:lstStyle/>
          <a:p>
            <a:fld id="{5ED8BF26-1E68-4F8A-B58F-D749031DFA60}" type="slidenum">
              <a:rPr lang="es-ES_tradnl" smtClean="0">
                <a:latin typeface="Arial" pitchFamily="34" charset="0"/>
              </a:rPr>
              <a:pPr/>
              <a:t>33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4876800" y="609600"/>
          <a:ext cx="3917950" cy="2819400"/>
        </p:xfrm>
        <a:graphic>
          <a:graphicData uri="http://schemas.openxmlformats.org/presentationml/2006/ole">
            <p:oleObj spid="_x0000_s20482" name="Graph" r:id="rId5" imgW="4276954" imgH="3022397" progId="Origin50.Graph">
              <p:embed/>
            </p:oleObj>
          </a:graphicData>
        </a:graphic>
      </p:graphicFrame>
      <p:sp>
        <p:nvSpPr>
          <p:cNvPr id="2049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8610600" y="838200"/>
          <a:ext cx="3767138" cy="2678113"/>
        </p:xfrm>
        <a:graphic>
          <a:graphicData uri="http://schemas.openxmlformats.org/presentationml/2006/ole">
            <p:oleObj spid="_x0000_s20483" name="Graph" r:id="rId6" imgW="4155034" imgH="2902915" progId="Origin50.Graph">
              <p:embed/>
            </p:oleObj>
          </a:graphicData>
        </a:graphic>
      </p:graphicFrame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50800" y="5780088"/>
            <a:ext cx="112268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sz="1600" b="0" baseline="0">
                <a:solidFill>
                  <a:srgbClr val="000000"/>
                </a:solidFill>
                <a:latin typeface="Times New Roman" pitchFamily="18" charset="0"/>
              </a:rPr>
              <a:t>V. Zhukova, M. Ipatov, A. Talaat, J. M. Blanco, </a:t>
            </a:r>
            <a:r>
              <a:rPr lang="fi-FI" sz="1600" b="0" baseline="0">
                <a:solidFill>
                  <a:srgbClr val="000000"/>
                </a:solidFill>
                <a:latin typeface="Times New Roman" pitchFamily="18" charset="0"/>
              </a:rPr>
              <a:t>M.</a:t>
            </a:r>
            <a:r>
              <a:rPr lang="es-ES" sz="1600" b="0" baseline="0">
                <a:solidFill>
                  <a:srgbClr val="000000"/>
                </a:solidFill>
                <a:latin typeface="Times New Roman" pitchFamily="18" charset="0"/>
              </a:rPr>
              <a:t>Churyukanova,  </a:t>
            </a:r>
            <a:r>
              <a:rPr lang="es-ES_tradnl" sz="1600" b="0" baseline="0">
                <a:solidFill>
                  <a:srgbClr val="000000"/>
                </a:solidFill>
                <a:latin typeface="Times New Roman" pitchFamily="18" charset="0"/>
              </a:rPr>
              <a:t>S. Taskaev</a:t>
            </a:r>
            <a:r>
              <a:rPr lang="es-ES" sz="1600" b="0" baseline="0">
                <a:solidFill>
                  <a:srgbClr val="000000"/>
                </a:solidFill>
                <a:latin typeface="Times New Roman" pitchFamily="18" charset="0"/>
              </a:rPr>
              <a:t> and A. Zhukov, “Effect of stress-induced anisotropy on high frequency magnetoimpedance effect of Fe and Co-rich glass-coated microwires” </a:t>
            </a:r>
            <a:r>
              <a:rPr lang="en-US" sz="1600" b="0" baseline="0">
                <a:solidFill>
                  <a:srgbClr val="000000"/>
                </a:solidFill>
                <a:latin typeface="Times New Roman" pitchFamily="18" charset="0"/>
              </a:rPr>
              <a:t>J. Alloys Compound. </a:t>
            </a:r>
            <a:r>
              <a:rPr lang="es-ES_tradnl" sz="1600" b="0" baseline="0">
                <a:solidFill>
                  <a:srgbClr val="000000"/>
                </a:solidFill>
                <a:latin typeface="Times New Roman" pitchFamily="18" charset="0"/>
              </a:rPr>
              <a:t>735 (2018) 1818-1825</a:t>
            </a:r>
          </a:p>
          <a:p>
            <a:pPr eaLnBrk="1" hangingPunct="1"/>
            <a:r>
              <a:rPr lang="es-ES" sz="1600" b="0" baseline="0">
                <a:solidFill>
                  <a:srgbClr val="000000"/>
                </a:solidFill>
                <a:latin typeface="Times New Roman" pitchFamily="18" charset="0"/>
              </a:rPr>
              <a:t>V. Zhukova, J. M. Blanco, M. Ipatov, M.Churyukanova, S. Taskaev and A. Zhukov, Tailoring of magnetoimpedance effect and magnetic softness of Fe-rich glass-coated microwires by stress- annealing, Sci. Reports  8 (2018) 3202 </a:t>
            </a:r>
          </a:p>
        </p:txBody>
      </p:sp>
      <p:sp>
        <p:nvSpPr>
          <p:cNvPr id="20492" name="7 CuadroTexto"/>
          <p:cNvSpPr txBox="1">
            <a:spLocks noChangeArrowheads="1"/>
          </p:cNvSpPr>
          <p:nvPr/>
        </p:nvSpPr>
        <p:spPr bwMode="auto">
          <a:xfrm>
            <a:off x="1103313" y="-100013"/>
            <a:ext cx="5695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Ways to improve GMI in Fe-rich microwires</a:t>
            </a:r>
          </a:p>
        </p:txBody>
      </p:sp>
      <p:sp>
        <p:nvSpPr>
          <p:cNvPr id="20493" name="8 CuadroTexto"/>
          <p:cNvSpPr txBox="1">
            <a:spLocks noChangeArrowheads="1"/>
          </p:cNvSpPr>
          <p:nvPr/>
        </p:nvSpPr>
        <p:spPr bwMode="auto">
          <a:xfrm>
            <a:off x="911225" y="188913"/>
            <a:ext cx="10148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3200" baseline="0">
                <a:solidFill>
                  <a:srgbClr val="FF0000"/>
                </a:solidFill>
                <a:latin typeface="Times New Roman" pitchFamily="18" charset="0"/>
              </a:rPr>
              <a:t>Effect of stress annealing on GMI of  Fe -rich microwires</a:t>
            </a:r>
          </a:p>
        </p:txBody>
      </p:sp>
      <p:sp>
        <p:nvSpPr>
          <p:cNvPr id="2049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228600" y="762000"/>
          <a:ext cx="4824413" cy="3581400"/>
        </p:xfrm>
        <a:graphic>
          <a:graphicData uri="http://schemas.openxmlformats.org/presentationml/2006/ole">
            <p:oleObj spid="_x0000_s20484" name="Graph" r:id="rId7" imgW="3876480" imgH="2973600" progId="Origin50.Graph">
              <p:embed/>
            </p:oleObj>
          </a:graphicData>
        </a:graphic>
      </p:graphicFrame>
      <p:sp>
        <p:nvSpPr>
          <p:cNvPr id="2049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0496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8839200" y="3429000"/>
          <a:ext cx="3124200" cy="2454275"/>
        </p:xfrm>
        <a:graphic>
          <a:graphicData uri="http://schemas.openxmlformats.org/presentationml/2006/ole">
            <p:oleObj spid="_x0000_s20485" name="Graph" r:id="rId8" imgW="3877056" imgH="2973629" progId="Origin50.Graph">
              <p:embed/>
            </p:oleObj>
          </a:graphicData>
        </a:graphic>
      </p:graphicFrame>
      <p:sp>
        <p:nvSpPr>
          <p:cNvPr id="20497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304800" y="4267200"/>
          <a:ext cx="2057400" cy="1562100"/>
        </p:xfrm>
        <a:graphic>
          <a:graphicData uri="http://schemas.openxmlformats.org/presentationml/2006/ole">
            <p:oleObj spid="_x0000_s20486" name="Graph" r:id="rId9" imgW="4276954" imgH="3022397" progId="Origin50.Graph">
              <p:embed/>
            </p:oleObj>
          </a:graphicData>
        </a:graphic>
      </p:graphicFrame>
      <p:sp>
        <p:nvSpPr>
          <p:cNvPr id="20498" name="19 CuadroTexto"/>
          <p:cNvSpPr txBox="1">
            <a:spLocks noChangeArrowheads="1"/>
          </p:cNvSpPr>
          <p:nvPr/>
        </p:nvSpPr>
        <p:spPr bwMode="auto">
          <a:xfrm>
            <a:off x="0" y="838200"/>
            <a:ext cx="990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/>
              <a:t>900 MPa</a:t>
            </a:r>
          </a:p>
        </p:txBody>
      </p:sp>
      <p:sp>
        <p:nvSpPr>
          <p:cNvPr id="20499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667000" y="4267200"/>
          <a:ext cx="2066925" cy="1628775"/>
        </p:xfrm>
        <a:graphic>
          <a:graphicData uri="http://schemas.openxmlformats.org/presentationml/2006/ole">
            <p:oleObj spid="_x0000_s20487" name="Graph" r:id="rId10" imgW="4023360" imgH="3108960" progId="Origin50.Graph">
              <p:embed/>
            </p:oleObj>
          </a:graphicData>
        </a:graphic>
      </p:graphicFrame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4724400" y="4038600"/>
            <a:ext cx="44694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s-ES" sz="2400" baseline="0" dirty="0" err="1">
                <a:solidFill>
                  <a:srgbClr val="FF0000"/>
                </a:solidFill>
              </a:rPr>
              <a:t>Depend</a:t>
            </a:r>
            <a:r>
              <a:rPr lang="es-ES" sz="2400" baseline="0" dirty="0">
                <a:solidFill>
                  <a:srgbClr val="FF0000"/>
                </a:solidFill>
              </a:rPr>
              <a:t> </a:t>
            </a:r>
            <a:r>
              <a:rPr lang="es-ES" sz="2400" baseline="0" dirty="0" err="1">
                <a:solidFill>
                  <a:srgbClr val="FF0000"/>
                </a:solidFill>
              </a:rPr>
              <a:t>on</a:t>
            </a:r>
            <a:r>
              <a:rPr lang="es-ES" sz="2400" baseline="0" dirty="0">
                <a:solidFill>
                  <a:srgbClr val="FF0000"/>
                </a:solidFill>
              </a:rPr>
              <a:t> T, </a:t>
            </a:r>
            <a:r>
              <a:rPr lang="el-GR" sz="2400" baseline="0" dirty="0">
                <a:solidFill>
                  <a:srgbClr val="FF0000"/>
                </a:solidFill>
              </a:rPr>
              <a:t>σ</a:t>
            </a:r>
            <a:endParaRPr lang="es-ES" sz="2400" baseline="0" dirty="0">
              <a:solidFill>
                <a:srgbClr val="FF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s-ES" sz="2400" baseline="0" dirty="0" err="1">
                <a:solidFill>
                  <a:srgbClr val="FF0000"/>
                </a:solidFill>
              </a:rPr>
              <a:t>Only</a:t>
            </a:r>
            <a:r>
              <a:rPr lang="es-ES" sz="2400" baseline="0" dirty="0">
                <a:solidFill>
                  <a:srgbClr val="FF0000"/>
                </a:solidFill>
              </a:rPr>
              <a:t> </a:t>
            </a:r>
            <a:r>
              <a:rPr lang="es-ES" sz="2400" baseline="0" dirty="0" err="1">
                <a:solidFill>
                  <a:srgbClr val="FF0000"/>
                </a:solidFill>
              </a:rPr>
              <a:t>partially</a:t>
            </a:r>
            <a:r>
              <a:rPr lang="es-ES" sz="2400" baseline="0" dirty="0">
                <a:solidFill>
                  <a:srgbClr val="FF0000"/>
                </a:solidFill>
              </a:rPr>
              <a:t> </a:t>
            </a:r>
            <a:r>
              <a:rPr lang="es-ES" sz="2400" baseline="0" dirty="0" smtClean="0">
                <a:solidFill>
                  <a:srgbClr val="FF0000"/>
                </a:solidFill>
              </a:rPr>
              <a:t>reversible</a:t>
            </a:r>
          </a:p>
          <a:p>
            <a:pPr marL="514350" indent="-514350">
              <a:buFontTx/>
              <a:buAutoNum type="arabicPeriod"/>
            </a:pPr>
            <a:r>
              <a:rPr lang="es-ES" sz="2400" baseline="0" dirty="0" smtClean="0">
                <a:solidFill>
                  <a:srgbClr val="FF0000"/>
                </a:solidFill>
              </a:rPr>
              <a:t>SA </a:t>
            </a:r>
            <a:r>
              <a:rPr lang="es-ES" sz="2400" baseline="0" dirty="0" err="1" smtClean="0">
                <a:solidFill>
                  <a:srgbClr val="FF0000"/>
                </a:solidFill>
              </a:rPr>
              <a:t>is</a:t>
            </a:r>
            <a:r>
              <a:rPr lang="es-ES" sz="2400" baseline="0" dirty="0" smtClean="0">
                <a:solidFill>
                  <a:srgbClr val="FF0000"/>
                </a:solidFill>
              </a:rPr>
              <a:t> a </a:t>
            </a:r>
            <a:r>
              <a:rPr lang="es-ES" sz="2400" baseline="0" dirty="0" err="1" smtClean="0">
                <a:solidFill>
                  <a:srgbClr val="FF0000"/>
                </a:solidFill>
              </a:rPr>
              <a:t>promisng</a:t>
            </a:r>
            <a:r>
              <a:rPr lang="es-ES" sz="2400" baseline="0" dirty="0" smtClean="0">
                <a:solidFill>
                  <a:srgbClr val="FF0000"/>
                </a:solidFill>
              </a:rPr>
              <a:t> </a:t>
            </a:r>
            <a:r>
              <a:rPr lang="es-ES" sz="2400" baseline="0" dirty="0" err="1" smtClean="0">
                <a:solidFill>
                  <a:srgbClr val="FF0000"/>
                </a:solidFill>
              </a:rPr>
              <a:t>method</a:t>
            </a:r>
            <a:endParaRPr lang="es-ES" sz="2400" baseline="0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s-ES" sz="2400" baseline="0" dirty="0" err="1" smtClean="0">
                <a:solidFill>
                  <a:srgbClr val="FF0000"/>
                </a:solidFill>
              </a:rPr>
              <a:t>for</a:t>
            </a:r>
            <a:r>
              <a:rPr lang="es-ES" sz="2400" baseline="0" dirty="0" smtClean="0">
                <a:solidFill>
                  <a:srgbClr val="FF0000"/>
                </a:solidFill>
              </a:rPr>
              <a:t> MI </a:t>
            </a:r>
            <a:r>
              <a:rPr lang="es-ES" sz="2400" baseline="0" dirty="0" err="1" smtClean="0">
                <a:solidFill>
                  <a:srgbClr val="FF0000"/>
                </a:solidFill>
              </a:rPr>
              <a:t>optimization</a:t>
            </a:r>
            <a:r>
              <a:rPr lang="es-ES" sz="2400" baseline="0" dirty="0" smtClean="0">
                <a:solidFill>
                  <a:srgbClr val="FF0000"/>
                </a:solidFill>
              </a:rPr>
              <a:t> in Fe-</a:t>
            </a:r>
            <a:r>
              <a:rPr lang="es-ES" sz="2400" baseline="0" dirty="0" err="1" smtClean="0">
                <a:solidFill>
                  <a:srgbClr val="FF0000"/>
                </a:solidFill>
              </a:rPr>
              <a:t>rich</a:t>
            </a:r>
            <a:endParaRPr lang="es-ES" sz="2400" baseline="0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s-ES" sz="2400" baseline="0" dirty="0" smtClean="0">
                <a:solidFill>
                  <a:srgbClr val="FF0000"/>
                </a:solidFill>
              </a:rPr>
              <a:t>microwires</a:t>
            </a:r>
            <a:endParaRPr lang="es-ES" sz="2400" baseline="0" dirty="0">
              <a:solidFill>
                <a:srgbClr val="FF0000"/>
              </a:solidFill>
            </a:endParaRPr>
          </a:p>
        </p:txBody>
      </p:sp>
      <p:pic>
        <p:nvPicPr>
          <p:cNvPr id="22" name="~PP1116.WAV">
            <a:hlinkClick r:id="" action="ppaction://media"/>
          </p:cNvPr>
          <p:cNvPicPr>
            <a:picLocks noRot="1" noChangeAspect="1"/>
          </p:cNvPicPr>
          <p:nvPr>
            <a:wavAudioFile r:embed="rId3" name="~PP1116.WAV"/>
          </p:nvPr>
        </p:nvPicPr>
        <p:blipFill>
          <a:blip r:embed="rId11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70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448800" y="6172200"/>
            <a:ext cx="2540000" cy="457200"/>
          </a:xfrm>
          <a:noFill/>
        </p:spPr>
        <p:txBody>
          <a:bodyPr/>
          <a:lstStyle/>
          <a:p>
            <a:fld id="{ADC1FBFE-33A2-4863-AF00-D03CEC53925A}" type="slidenum">
              <a:rPr lang="es-ES_tradnl" smtClean="0">
                <a:latin typeface="Arial" pitchFamily="34" charset="0"/>
              </a:rPr>
              <a:pPr/>
              <a:t>34</a:t>
            </a:fld>
            <a:endParaRPr lang="es-ES_tradnl" smtClean="0">
              <a:latin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87313" y="990600"/>
            <a:ext cx="11822113" cy="5240338"/>
            <a:chOff x="0" y="233"/>
            <a:chExt cx="5936" cy="438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0" y="233"/>
              <a:ext cx="576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sz="3600" baseline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5066" name="Text Box 8"/>
            <p:cNvSpPr txBox="1">
              <a:spLocks noChangeArrowheads="1"/>
            </p:cNvSpPr>
            <p:nvPr/>
          </p:nvSpPr>
          <p:spPr bwMode="auto">
            <a:xfrm>
              <a:off x="295" y="1344"/>
              <a:ext cx="1488" cy="3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GB" sz="2400" b="0" baseline="0">
                  <a:solidFill>
                    <a:srgbClr val="000000"/>
                  </a:solidFill>
                  <a:latin typeface="Times New Roman" pitchFamily="18" charset="0"/>
                </a:rPr>
                <a:t>Stress Annealing</a:t>
              </a:r>
            </a:p>
          </p:txBody>
        </p:sp>
        <p:sp>
          <p:nvSpPr>
            <p:cNvPr id="45067" name="Text Box 9"/>
            <p:cNvSpPr txBox="1">
              <a:spLocks noChangeArrowheads="1"/>
            </p:cNvSpPr>
            <p:nvPr/>
          </p:nvSpPr>
          <p:spPr bwMode="auto">
            <a:xfrm>
              <a:off x="2976" y="436"/>
              <a:ext cx="2784" cy="7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GB" b="0" baseline="0">
                  <a:solidFill>
                    <a:srgbClr val="000000"/>
                  </a:solidFill>
                  <a:latin typeface="Times New Roman" pitchFamily="18" charset="0"/>
                </a:rPr>
                <a:t>Internal stresses with mainly  axial component</a:t>
              </a:r>
            </a:p>
          </p:txBody>
        </p:sp>
        <p:sp>
          <p:nvSpPr>
            <p:cNvPr id="45068" name="Text Box 10"/>
            <p:cNvSpPr txBox="1">
              <a:spLocks noChangeArrowheads="1"/>
            </p:cNvSpPr>
            <p:nvPr/>
          </p:nvSpPr>
          <p:spPr bwMode="auto">
            <a:xfrm>
              <a:off x="3012" y="1431"/>
              <a:ext cx="2924" cy="79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GB" b="0" baseline="0">
                  <a:solidFill>
                    <a:srgbClr val="000000"/>
                  </a:solidFill>
                  <a:latin typeface="Times New Roman" pitchFamily="18" charset="0"/>
                </a:rPr>
                <a:t>Induction of magnetic anisotropy during stress annealing</a:t>
              </a:r>
            </a:p>
          </p:txBody>
        </p:sp>
        <p:grpSp>
          <p:nvGrpSpPr>
            <p:cNvPr id="45069" name="Group 11"/>
            <p:cNvGrpSpPr>
              <a:grpSpLocks/>
            </p:cNvGrpSpPr>
            <p:nvPr/>
          </p:nvGrpSpPr>
          <p:grpSpPr bwMode="auto">
            <a:xfrm>
              <a:off x="385" y="663"/>
              <a:ext cx="1872" cy="624"/>
              <a:chOff x="432" y="768"/>
              <a:chExt cx="1872" cy="624"/>
            </a:xfrm>
          </p:grpSpPr>
          <p:sp>
            <p:nvSpPr>
              <p:cNvPr id="45097" name="Rectangle 12"/>
              <p:cNvSpPr>
                <a:spLocks noChangeArrowheads="1"/>
              </p:cNvSpPr>
              <p:nvPr/>
            </p:nvSpPr>
            <p:spPr bwMode="auto">
              <a:xfrm>
                <a:off x="432" y="889"/>
                <a:ext cx="1872" cy="417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8" name="Rectangle 13"/>
              <p:cNvSpPr>
                <a:spLocks noChangeArrowheads="1"/>
              </p:cNvSpPr>
              <p:nvPr/>
            </p:nvSpPr>
            <p:spPr bwMode="auto">
              <a:xfrm>
                <a:off x="432" y="768"/>
                <a:ext cx="1872" cy="62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9" name="Line 14"/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351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100" name="Text Box 15"/>
              <p:cNvSpPr txBox="1">
                <a:spLocks noChangeArrowheads="1"/>
              </p:cNvSpPr>
              <p:nvPr/>
            </p:nvSpPr>
            <p:spPr bwMode="auto">
              <a:xfrm>
                <a:off x="1344" y="933"/>
                <a:ext cx="296" cy="38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b="0" baseline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en-GB" sz="2400" b="0">
                    <a:solidFill>
                      <a:srgbClr val="000000"/>
                    </a:solidFill>
                    <a:latin typeface="Times New Roman" pitchFamily="18" charset="0"/>
                  </a:rPr>
                  <a:t>int</a:t>
                </a:r>
                <a:endParaRPr lang="en-GB" sz="2400" b="0" baseline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5101" name="Line 16"/>
              <p:cNvSpPr>
                <a:spLocks noChangeShapeType="1"/>
              </p:cNvSpPr>
              <p:nvPr/>
            </p:nvSpPr>
            <p:spPr bwMode="auto">
              <a:xfrm flipH="1">
                <a:off x="624" y="1056"/>
                <a:ext cx="362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5070" name="Text Box 17"/>
            <p:cNvSpPr txBox="1">
              <a:spLocks noChangeArrowheads="1"/>
            </p:cNvSpPr>
            <p:nvPr/>
          </p:nvSpPr>
          <p:spPr bwMode="auto">
            <a:xfrm>
              <a:off x="2835" y="2569"/>
              <a:ext cx="2925" cy="79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GB" b="0" baseline="0">
                  <a:solidFill>
                    <a:srgbClr val="000000"/>
                  </a:solidFill>
                  <a:latin typeface="Times New Roman" pitchFamily="18" charset="0"/>
                </a:rPr>
                <a:t>Stress relaxation in the stressed state at room temperature</a:t>
              </a:r>
            </a:p>
          </p:txBody>
        </p:sp>
        <p:sp>
          <p:nvSpPr>
            <p:cNvPr id="45071" name="Rectangle 18"/>
            <p:cNvSpPr>
              <a:spLocks noChangeArrowheads="1"/>
            </p:cNvSpPr>
            <p:nvPr/>
          </p:nvSpPr>
          <p:spPr bwMode="auto">
            <a:xfrm>
              <a:off x="336" y="2757"/>
              <a:ext cx="2007" cy="6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2" name="Rectangle 19"/>
            <p:cNvSpPr>
              <a:spLocks noChangeArrowheads="1"/>
            </p:cNvSpPr>
            <p:nvPr/>
          </p:nvSpPr>
          <p:spPr bwMode="auto">
            <a:xfrm>
              <a:off x="336" y="2894"/>
              <a:ext cx="2007" cy="45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3" name="Rectangle 20"/>
            <p:cNvSpPr>
              <a:spLocks noChangeArrowheads="1"/>
            </p:cNvSpPr>
            <p:nvPr/>
          </p:nvSpPr>
          <p:spPr bwMode="auto">
            <a:xfrm>
              <a:off x="400" y="2894"/>
              <a:ext cx="1852" cy="449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4" name="Rectangle 21"/>
            <p:cNvSpPr>
              <a:spLocks noChangeArrowheads="1"/>
            </p:cNvSpPr>
            <p:nvPr/>
          </p:nvSpPr>
          <p:spPr bwMode="auto">
            <a:xfrm>
              <a:off x="385" y="2750"/>
              <a:ext cx="1852" cy="6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5" name="Text Box 22"/>
            <p:cNvSpPr txBox="1">
              <a:spLocks noChangeArrowheads="1"/>
            </p:cNvSpPr>
            <p:nvPr/>
          </p:nvSpPr>
          <p:spPr bwMode="auto">
            <a:xfrm>
              <a:off x="0" y="2432"/>
              <a:ext cx="1719" cy="3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GB" sz="2400" b="0" baseline="0">
                  <a:solidFill>
                    <a:srgbClr val="000000"/>
                  </a:solidFill>
                  <a:latin typeface="Times New Roman" pitchFamily="18" charset="0"/>
                </a:rPr>
                <a:t>Slow Cooling under stress</a:t>
              </a:r>
            </a:p>
          </p:txBody>
        </p:sp>
        <p:sp>
          <p:nvSpPr>
            <p:cNvPr id="45076" name="AutoShape 23"/>
            <p:cNvSpPr>
              <a:spLocks noChangeArrowheads="1"/>
            </p:cNvSpPr>
            <p:nvPr/>
          </p:nvSpPr>
          <p:spPr bwMode="auto">
            <a:xfrm>
              <a:off x="2352" y="2997"/>
              <a:ext cx="191" cy="165"/>
            </a:xfrm>
            <a:prstGeom prst="rightArrow">
              <a:avLst>
                <a:gd name="adj1" fmla="val 50000"/>
                <a:gd name="adj2" fmla="val 28939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7" name="AutoShape 24"/>
            <p:cNvSpPr>
              <a:spLocks noChangeArrowheads="1"/>
            </p:cNvSpPr>
            <p:nvPr/>
          </p:nvSpPr>
          <p:spPr bwMode="auto">
            <a:xfrm>
              <a:off x="96" y="2997"/>
              <a:ext cx="191" cy="157"/>
            </a:xfrm>
            <a:prstGeom prst="leftArrow">
              <a:avLst>
                <a:gd name="adj1" fmla="val 50000"/>
                <a:gd name="adj2" fmla="val 30414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8" name="Line 25"/>
            <p:cNvSpPr>
              <a:spLocks noChangeShapeType="1"/>
            </p:cNvSpPr>
            <p:nvPr/>
          </p:nvSpPr>
          <p:spPr bwMode="auto">
            <a:xfrm flipH="1">
              <a:off x="2112" y="2805"/>
              <a:ext cx="864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45079" name="Group 26"/>
            <p:cNvGrpSpPr>
              <a:grpSpLocks/>
            </p:cNvGrpSpPr>
            <p:nvPr/>
          </p:nvGrpSpPr>
          <p:grpSpPr bwMode="auto">
            <a:xfrm>
              <a:off x="384" y="3669"/>
              <a:ext cx="1872" cy="624"/>
              <a:chOff x="384" y="3600"/>
              <a:chExt cx="1872" cy="624"/>
            </a:xfrm>
          </p:grpSpPr>
          <p:sp>
            <p:nvSpPr>
              <p:cNvPr id="45092" name="Rectangle 27"/>
              <p:cNvSpPr>
                <a:spLocks noChangeArrowheads="1"/>
              </p:cNvSpPr>
              <p:nvPr/>
            </p:nvSpPr>
            <p:spPr bwMode="auto">
              <a:xfrm>
                <a:off x="384" y="3721"/>
                <a:ext cx="1872" cy="417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3" name="Rectangle 28"/>
              <p:cNvSpPr>
                <a:spLocks noChangeArrowheads="1"/>
              </p:cNvSpPr>
              <p:nvPr/>
            </p:nvSpPr>
            <p:spPr bwMode="auto">
              <a:xfrm>
                <a:off x="384" y="3600"/>
                <a:ext cx="1872" cy="62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4" name="Line 29"/>
              <p:cNvSpPr>
                <a:spLocks noChangeShapeType="1"/>
              </p:cNvSpPr>
              <p:nvPr/>
            </p:nvSpPr>
            <p:spPr bwMode="auto">
              <a:xfrm>
                <a:off x="912" y="3936"/>
                <a:ext cx="351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095" name="Text Box 30"/>
              <p:cNvSpPr txBox="1">
                <a:spLocks noChangeArrowheads="1"/>
              </p:cNvSpPr>
              <p:nvPr/>
            </p:nvSpPr>
            <p:spPr bwMode="auto">
              <a:xfrm>
                <a:off x="1296" y="3765"/>
                <a:ext cx="296" cy="38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b="0" baseline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en-GB" sz="2400" b="0">
                    <a:solidFill>
                      <a:srgbClr val="000000"/>
                    </a:solidFill>
                    <a:latin typeface="Times New Roman" pitchFamily="18" charset="0"/>
                  </a:rPr>
                  <a:t>int</a:t>
                </a:r>
                <a:endParaRPr lang="en-GB" sz="2400" b="0" baseline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5096" name="Line 31"/>
              <p:cNvSpPr>
                <a:spLocks noChangeShapeType="1"/>
              </p:cNvSpPr>
              <p:nvPr/>
            </p:nvSpPr>
            <p:spPr bwMode="auto">
              <a:xfrm flipH="1">
                <a:off x="1680" y="3936"/>
                <a:ext cx="362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5080" name="Text Box 32"/>
            <p:cNvSpPr txBox="1">
              <a:spLocks noChangeArrowheads="1"/>
            </p:cNvSpPr>
            <p:nvPr/>
          </p:nvSpPr>
          <p:spPr bwMode="auto">
            <a:xfrm>
              <a:off x="96" y="3398"/>
              <a:ext cx="2090" cy="3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GB" sz="2400" b="0" baseline="0">
                  <a:solidFill>
                    <a:srgbClr val="000000"/>
                  </a:solidFill>
                  <a:latin typeface="Times New Roman" pitchFamily="18" charset="0"/>
                </a:rPr>
                <a:t>Elimination of the applied stress</a:t>
              </a:r>
            </a:p>
          </p:txBody>
        </p:sp>
        <p:sp>
          <p:nvSpPr>
            <p:cNvPr id="45081" name="Text Box 33"/>
            <p:cNvSpPr txBox="1">
              <a:spLocks noChangeArrowheads="1"/>
            </p:cNvSpPr>
            <p:nvPr/>
          </p:nvSpPr>
          <p:spPr bwMode="auto">
            <a:xfrm>
              <a:off x="2870" y="3455"/>
              <a:ext cx="2890" cy="11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GB" b="0" baseline="0">
                  <a:solidFill>
                    <a:srgbClr val="000000"/>
                  </a:solidFill>
                  <a:latin typeface="Times New Roman" pitchFamily="18" charset="0"/>
                </a:rPr>
                <a:t>Induction of the compressive stresses at room-temperature (so-called “Back stresses”)</a:t>
              </a:r>
            </a:p>
          </p:txBody>
        </p:sp>
        <p:sp>
          <p:nvSpPr>
            <p:cNvPr id="45082" name="Line 34"/>
            <p:cNvSpPr>
              <a:spLocks noChangeShapeType="1"/>
            </p:cNvSpPr>
            <p:nvPr/>
          </p:nvSpPr>
          <p:spPr bwMode="auto">
            <a:xfrm flipH="1">
              <a:off x="2016" y="3717"/>
              <a:ext cx="864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083" name="AutoShape 35"/>
            <p:cNvSpPr>
              <a:spLocks noChangeArrowheads="1"/>
            </p:cNvSpPr>
            <p:nvPr/>
          </p:nvSpPr>
          <p:spPr bwMode="auto">
            <a:xfrm>
              <a:off x="2381" y="1933"/>
              <a:ext cx="191" cy="165"/>
            </a:xfrm>
            <a:prstGeom prst="rightArrow">
              <a:avLst>
                <a:gd name="adj1" fmla="val 50000"/>
                <a:gd name="adj2" fmla="val 28939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5084" name="Group 36"/>
            <p:cNvGrpSpPr>
              <a:grpSpLocks/>
            </p:cNvGrpSpPr>
            <p:nvPr/>
          </p:nvGrpSpPr>
          <p:grpSpPr bwMode="auto">
            <a:xfrm>
              <a:off x="385" y="1661"/>
              <a:ext cx="2007" cy="672"/>
              <a:chOff x="444" y="1810"/>
              <a:chExt cx="2007" cy="672"/>
            </a:xfrm>
          </p:grpSpPr>
          <p:sp>
            <p:nvSpPr>
              <p:cNvPr id="45088" name="Rectangle 37"/>
              <p:cNvSpPr>
                <a:spLocks noChangeArrowheads="1"/>
              </p:cNvSpPr>
              <p:nvPr/>
            </p:nvSpPr>
            <p:spPr bwMode="auto">
              <a:xfrm>
                <a:off x="444" y="1810"/>
                <a:ext cx="2007" cy="672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89" name="Rectangle 38"/>
              <p:cNvSpPr>
                <a:spLocks noChangeArrowheads="1"/>
              </p:cNvSpPr>
              <p:nvPr/>
            </p:nvSpPr>
            <p:spPr bwMode="auto">
              <a:xfrm>
                <a:off x="444" y="1947"/>
                <a:ext cx="2007" cy="459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0" name="Rectangle 39"/>
              <p:cNvSpPr>
                <a:spLocks noChangeArrowheads="1"/>
              </p:cNvSpPr>
              <p:nvPr/>
            </p:nvSpPr>
            <p:spPr bwMode="auto">
              <a:xfrm>
                <a:off x="508" y="1947"/>
                <a:ext cx="1852" cy="44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1" name="Rectangle 40"/>
              <p:cNvSpPr>
                <a:spLocks noChangeArrowheads="1"/>
              </p:cNvSpPr>
              <p:nvPr/>
            </p:nvSpPr>
            <p:spPr bwMode="auto">
              <a:xfrm>
                <a:off x="508" y="1810"/>
                <a:ext cx="1852" cy="672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2400" b="0" baseline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5085" name="AutoShape 41"/>
            <p:cNvSpPr>
              <a:spLocks noChangeArrowheads="1"/>
            </p:cNvSpPr>
            <p:nvPr/>
          </p:nvSpPr>
          <p:spPr bwMode="auto">
            <a:xfrm>
              <a:off x="204" y="1933"/>
              <a:ext cx="191" cy="157"/>
            </a:xfrm>
            <a:prstGeom prst="leftArrow">
              <a:avLst>
                <a:gd name="adj1" fmla="val 50000"/>
                <a:gd name="adj2" fmla="val 30414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2400" b="0" baseline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86" name="Line 42"/>
            <p:cNvSpPr>
              <a:spLocks noChangeShapeType="1"/>
            </p:cNvSpPr>
            <p:nvPr/>
          </p:nvSpPr>
          <p:spPr bwMode="auto">
            <a:xfrm flipH="1">
              <a:off x="1973" y="663"/>
              <a:ext cx="120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087" name="Line 43"/>
            <p:cNvSpPr>
              <a:spLocks noChangeShapeType="1"/>
            </p:cNvSpPr>
            <p:nvPr/>
          </p:nvSpPr>
          <p:spPr bwMode="auto">
            <a:xfrm flipH="1">
              <a:off x="1973" y="1797"/>
              <a:ext cx="96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1295400" y="981075"/>
            <a:ext cx="3284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</a:rPr>
              <a:t>As-prepared microwire</a:t>
            </a: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0" y="6216650"/>
            <a:ext cx="5422900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 sz="1800" b="0" baseline="0">
                <a:solidFill>
                  <a:srgbClr val="000000"/>
                </a:solidFill>
                <a:latin typeface="Times New Roman" pitchFamily="18" charset="0"/>
              </a:rPr>
              <a:t>A. Zhukov, Advanced Funcional Materials 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Volume 16, Issue 5, 2006, pp.675-680</a:t>
            </a:r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45062" name="90 CuadroTexto"/>
          <p:cNvSpPr txBox="1">
            <a:spLocks noChangeArrowheads="1"/>
          </p:cNvSpPr>
          <p:nvPr/>
        </p:nvSpPr>
        <p:spPr bwMode="auto">
          <a:xfrm>
            <a:off x="527050" y="404813"/>
            <a:ext cx="666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3200" baseline="0">
                <a:solidFill>
                  <a:srgbClr val="FF0000"/>
                </a:solidFill>
                <a:latin typeface="Times New Roman" pitchFamily="18" charset="0"/>
              </a:rPr>
              <a:t>Origin of stress-induced anisotropy 1</a:t>
            </a:r>
          </a:p>
        </p:txBody>
      </p:sp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5519738" y="6453188"/>
            <a:ext cx="4743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FF0000"/>
                </a:solidFill>
                <a:latin typeface="Times New Roman" pitchFamily="18" charset="0"/>
              </a:rPr>
              <a:t>Compensation of axial internal stress</a:t>
            </a:r>
          </a:p>
        </p:txBody>
      </p:sp>
      <p:sp>
        <p:nvSpPr>
          <p:cNvPr id="45064" name="46 CuadroTexto"/>
          <p:cNvSpPr txBox="1">
            <a:spLocks noChangeArrowheads="1"/>
          </p:cNvSpPr>
          <p:nvPr/>
        </p:nvSpPr>
        <p:spPr bwMode="auto">
          <a:xfrm>
            <a:off x="1103313" y="-100013"/>
            <a:ext cx="5695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Ways to improve GMI in Fe-rich microwires</a:t>
            </a:r>
          </a:p>
        </p:txBody>
      </p:sp>
      <p:pic>
        <p:nvPicPr>
          <p:cNvPr id="46" name="~PP3086.WAV">
            <a:hlinkClick r:id="" action="ppaction://media"/>
          </p:cNvPr>
          <p:cNvPicPr>
            <a:picLocks noRot="1" noChangeAspect="1"/>
          </p:cNvPicPr>
          <p:nvPr>
            <a:wavAudioFile r:embed="rId2" name="~PP3086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2" grpId="0"/>
      <p:bldP spid="43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194800" y="6248400"/>
            <a:ext cx="2540000" cy="457200"/>
          </a:xfrm>
          <a:noFill/>
        </p:spPr>
        <p:txBody>
          <a:bodyPr/>
          <a:lstStyle/>
          <a:p>
            <a:fld id="{E2121165-9A7A-4F78-9477-EBBDE2CA3F77}" type="slidenum">
              <a:rPr lang="es-ES_tradnl" smtClean="0">
                <a:latin typeface="Arial" pitchFamily="34" charset="0"/>
              </a:rPr>
              <a:pPr/>
              <a:t>35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609600" y="990600"/>
            <a:ext cx="54102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aseline="0">
                <a:solidFill>
                  <a:srgbClr val="C00000"/>
                </a:solidFill>
              </a:rPr>
              <a:t>Possilbe origin:</a:t>
            </a:r>
          </a:p>
          <a:p>
            <a:pPr>
              <a:buFontTx/>
              <a:buChar char="-"/>
            </a:pPr>
            <a:r>
              <a:rPr lang="es-ES" baseline="0">
                <a:solidFill>
                  <a:srgbClr val="C00000"/>
                </a:solidFill>
              </a:rPr>
              <a:t>Stress induced anisotropy (stress from glass coating)?</a:t>
            </a: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914400" y="2743200"/>
            <a:ext cx="2362200" cy="1447800"/>
            <a:chOff x="2640" y="3024"/>
            <a:chExt cx="1488" cy="912"/>
          </a:xfrm>
        </p:grpSpPr>
        <p:sp>
          <p:nvSpPr>
            <p:cNvPr id="46146" name="Rectangle 36"/>
            <p:cNvSpPr>
              <a:spLocks noChangeArrowheads="1"/>
            </p:cNvSpPr>
            <p:nvPr/>
          </p:nvSpPr>
          <p:spPr bwMode="auto">
            <a:xfrm>
              <a:off x="2640" y="3024"/>
              <a:ext cx="1488" cy="9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47" name="Oval 37"/>
            <p:cNvSpPr>
              <a:spLocks noChangeArrowheads="1"/>
            </p:cNvSpPr>
            <p:nvPr/>
          </p:nvSpPr>
          <p:spPr bwMode="auto">
            <a:xfrm>
              <a:off x="2688" y="3146"/>
              <a:ext cx="201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48" name="Oval 38"/>
            <p:cNvSpPr>
              <a:spLocks noChangeArrowheads="1"/>
            </p:cNvSpPr>
            <p:nvPr/>
          </p:nvSpPr>
          <p:spPr bwMode="auto">
            <a:xfrm>
              <a:off x="2948" y="3146"/>
              <a:ext cx="165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49" name="Oval 39"/>
            <p:cNvSpPr>
              <a:spLocks noChangeArrowheads="1"/>
            </p:cNvSpPr>
            <p:nvPr/>
          </p:nvSpPr>
          <p:spPr bwMode="auto">
            <a:xfrm>
              <a:off x="2880" y="3342"/>
              <a:ext cx="197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0" name="Oval 40"/>
            <p:cNvSpPr>
              <a:spLocks noChangeArrowheads="1"/>
            </p:cNvSpPr>
            <p:nvPr/>
          </p:nvSpPr>
          <p:spPr bwMode="auto">
            <a:xfrm>
              <a:off x="3216" y="3120"/>
              <a:ext cx="213" cy="20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1" name="Oval 41"/>
            <p:cNvSpPr>
              <a:spLocks noChangeArrowheads="1"/>
            </p:cNvSpPr>
            <p:nvPr/>
          </p:nvSpPr>
          <p:spPr bwMode="auto">
            <a:xfrm>
              <a:off x="3312" y="3421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2" name="Oval 42"/>
            <p:cNvSpPr>
              <a:spLocks noChangeArrowheads="1"/>
            </p:cNvSpPr>
            <p:nvPr/>
          </p:nvSpPr>
          <p:spPr bwMode="auto">
            <a:xfrm>
              <a:off x="3648" y="3504"/>
              <a:ext cx="213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3" name="Oval 43"/>
            <p:cNvSpPr>
              <a:spLocks noChangeArrowheads="1"/>
            </p:cNvSpPr>
            <p:nvPr/>
          </p:nvSpPr>
          <p:spPr bwMode="auto">
            <a:xfrm>
              <a:off x="3048" y="3478"/>
              <a:ext cx="216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4" name="Oval 44"/>
            <p:cNvSpPr>
              <a:spLocks noChangeArrowheads="1"/>
            </p:cNvSpPr>
            <p:nvPr/>
          </p:nvSpPr>
          <p:spPr bwMode="auto">
            <a:xfrm>
              <a:off x="2688" y="3387"/>
              <a:ext cx="207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5" name="Oval 45"/>
            <p:cNvSpPr>
              <a:spLocks noChangeArrowheads="1"/>
            </p:cNvSpPr>
            <p:nvPr/>
          </p:nvSpPr>
          <p:spPr bwMode="auto">
            <a:xfrm>
              <a:off x="3456" y="3115"/>
              <a:ext cx="240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6" name="Oval 46"/>
            <p:cNvSpPr>
              <a:spLocks noChangeArrowheads="1"/>
            </p:cNvSpPr>
            <p:nvPr/>
          </p:nvSpPr>
          <p:spPr bwMode="auto">
            <a:xfrm>
              <a:off x="3264" y="3696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7" name="Oval 49"/>
            <p:cNvSpPr>
              <a:spLocks noChangeArrowheads="1"/>
            </p:cNvSpPr>
            <p:nvPr/>
          </p:nvSpPr>
          <p:spPr bwMode="auto">
            <a:xfrm>
              <a:off x="2832" y="3024"/>
              <a:ext cx="147" cy="144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8" name="Oval 57"/>
            <p:cNvSpPr>
              <a:spLocks noChangeArrowheads="1"/>
            </p:cNvSpPr>
            <p:nvPr/>
          </p:nvSpPr>
          <p:spPr bwMode="auto">
            <a:xfrm>
              <a:off x="3105" y="3024"/>
              <a:ext cx="159" cy="171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59" name="Oval 58"/>
            <p:cNvSpPr>
              <a:spLocks noChangeArrowheads="1"/>
            </p:cNvSpPr>
            <p:nvPr/>
          </p:nvSpPr>
          <p:spPr bwMode="auto">
            <a:xfrm>
              <a:off x="2865" y="3524"/>
              <a:ext cx="207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0" name="Oval 59"/>
            <p:cNvSpPr>
              <a:spLocks noChangeArrowheads="1"/>
            </p:cNvSpPr>
            <p:nvPr/>
          </p:nvSpPr>
          <p:spPr bwMode="auto">
            <a:xfrm>
              <a:off x="3060" y="3312"/>
              <a:ext cx="156" cy="155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1" name="Oval 60"/>
            <p:cNvSpPr>
              <a:spLocks noChangeArrowheads="1"/>
            </p:cNvSpPr>
            <p:nvPr/>
          </p:nvSpPr>
          <p:spPr bwMode="auto">
            <a:xfrm>
              <a:off x="3454" y="3524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2" name="Oval 60"/>
            <p:cNvSpPr>
              <a:spLocks noChangeArrowheads="1"/>
            </p:cNvSpPr>
            <p:nvPr/>
          </p:nvSpPr>
          <p:spPr bwMode="auto">
            <a:xfrm>
              <a:off x="3456" y="3716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3" name="Oval 60"/>
            <p:cNvSpPr>
              <a:spLocks noChangeArrowheads="1"/>
            </p:cNvSpPr>
            <p:nvPr/>
          </p:nvSpPr>
          <p:spPr bwMode="auto">
            <a:xfrm>
              <a:off x="3888" y="3504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4" name="Oval 60"/>
            <p:cNvSpPr>
              <a:spLocks noChangeArrowheads="1"/>
            </p:cNvSpPr>
            <p:nvPr/>
          </p:nvSpPr>
          <p:spPr bwMode="auto">
            <a:xfrm>
              <a:off x="3694" y="3072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5" name="Oval 60"/>
            <p:cNvSpPr>
              <a:spLocks noChangeArrowheads="1"/>
            </p:cNvSpPr>
            <p:nvPr/>
          </p:nvSpPr>
          <p:spPr bwMode="auto">
            <a:xfrm>
              <a:off x="2640" y="3716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6" name="Oval 60"/>
            <p:cNvSpPr>
              <a:spLocks noChangeArrowheads="1"/>
            </p:cNvSpPr>
            <p:nvPr/>
          </p:nvSpPr>
          <p:spPr bwMode="auto">
            <a:xfrm>
              <a:off x="3070" y="3744"/>
              <a:ext cx="194" cy="172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7" name="Oval 46"/>
            <p:cNvSpPr>
              <a:spLocks noChangeArrowheads="1"/>
            </p:cNvSpPr>
            <p:nvPr/>
          </p:nvSpPr>
          <p:spPr bwMode="auto">
            <a:xfrm>
              <a:off x="3840" y="3696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8" name="Oval 46"/>
            <p:cNvSpPr>
              <a:spLocks noChangeArrowheads="1"/>
            </p:cNvSpPr>
            <p:nvPr/>
          </p:nvSpPr>
          <p:spPr bwMode="auto">
            <a:xfrm>
              <a:off x="2832" y="3696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69" name="Oval 46"/>
            <p:cNvSpPr>
              <a:spLocks noChangeArrowheads="1"/>
            </p:cNvSpPr>
            <p:nvPr/>
          </p:nvSpPr>
          <p:spPr bwMode="auto">
            <a:xfrm>
              <a:off x="3888" y="3264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70" name="Oval 46"/>
            <p:cNvSpPr>
              <a:spLocks noChangeArrowheads="1"/>
            </p:cNvSpPr>
            <p:nvPr/>
          </p:nvSpPr>
          <p:spPr bwMode="auto">
            <a:xfrm>
              <a:off x="3648" y="3312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71" name="Oval 46"/>
            <p:cNvSpPr>
              <a:spLocks noChangeArrowheads="1"/>
            </p:cNvSpPr>
            <p:nvPr/>
          </p:nvSpPr>
          <p:spPr bwMode="auto">
            <a:xfrm>
              <a:off x="3888" y="3056"/>
              <a:ext cx="192" cy="208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</p:grp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5867400" y="1981200"/>
            <a:ext cx="501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s-ES" sz="2000" baseline="0">
                <a:solidFill>
                  <a:srgbClr val="D90039"/>
                </a:solidFill>
              </a:rPr>
              <a:t>Origin:</a:t>
            </a:r>
            <a:r>
              <a:rPr lang="es-ES" sz="2000">
                <a:solidFill>
                  <a:srgbClr val="D90039"/>
                </a:solidFill>
              </a:rPr>
              <a:t> </a:t>
            </a:r>
            <a:r>
              <a:rPr lang="es-ES" sz="2000" baseline="0">
                <a:solidFill>
                  <a:srgbClr val="D90039"/>
                </a:solidFill>
              </a:rPr>
              <a:t>Pair ordering usually considered</a:t>
            </a:r>
          </a:p>
        </p:txBody>
      </p:sp>
      <p:sp>
        <p:nvSpPr>
          <p:cNvPr id="46087" name="Text Box 62"/>
          <p:cNvSpPr txBox="1">
            <a:spLocks noChangeArrowheads="1"/>
          </p:cNvSpPr>
          <p:nvPr/>
        </p:nvSpPr>
        <p:spPr bwMode="auto">
          <a:xfrm>
            <a:off x="3733800" y="4806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" sz="1800" b="0" baseline="0">
              <a:solidFill>
                <a:srgbClr val="000000"/>
              </a:solidFill>
            </a:endParaRPr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6781800" y="990600"/>
            <a:ext cx="4419600" cy="868363"/>
            <a:chOff x="1988" y="2237"/>
            <a:chExt cx="2784" cy="547"/>
          </a:xfrm>
        </p:grpSpPr>
        <p:grpSp>
          <p:nvGrpSpPr>
            <p:cNvPr id="46128" name="Group 64"/>
            <p:cNvGrpSpPr>
              <a:grpSpLocks/>
            </p:cNvGrpSpPr>
            <p:nvPr/>
          </p:nvGrpSpPr>
          <p:grpSpPr bwMode="auto">
            <a:xfrm>
              <a:off x="1988" y="2237"/>
              <a:ext cx="2784" cy="547"/>
              <a:chOff x="1988" y="3370"/>
              <a:chExt cx="2784" cy="547"/>
            </a:xfrm>
          </p:grpSpPr>
          <p:sp>
            <p:nvSpPr>
              <p:cNvPr id="41" name="Line 43"/>
              <p:cNvSpPr>
                <a:spLocks noChangeShapeType="1"/>
              </p:cNvSpPr>
              <p:nvPr/>
            </p:nvSpPr>
            <p:spPr bwMode="auto">
              <a:xfrm>
                <a:off x="2180" y="3370"/>
                <a:ext cx="244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Line 44"/>
              <p:cNvSpPr>
                <a:spLocks noChangeShapeType="1"/>
              </p:cNvSpPr>
              <p:nvPr/>
            </p:nvSpPr>
            <p:spPr bwMode="auto">
              <a:xfrm>
                <a:off x="2180" y="3865"/>
                <a:ext cx="244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Arc 45"/>
              <p:cNvSpPr>
                <a:spLocks/>
              </p:cNvSpPr>
              <p:nvPr/>
            </p:nvSpPr>
            <p:spPr bwMode="auto">
              <a:xfrm>
                <a:off x="4628" y="3371"/>
                <a:ext cx="144" cy="218"/>
              </a:xfrm>
              <a:custGeom>
                <a:avLst/>
                <a:gdLst>
                  <a:gd name="T0" fmla="*/ 0 w 21600"/>
                  <a:gd name="T1" fmla="*/ 0 h 28553"/>
                  <a:gd name="T2" fmla="*/ 0 w 21600"/>
                  <a:gd name="T3" fmla="*/ 0 h 28553"/>
                  <a:gd name="T4" fmla="*/ 0 w 21600"/>
                  <a:gd name="T5" fmla="*/ 0 h 2855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8553"/>
                  <a:gd name="T11" fmla="*/ 21600 w 21600"/>
                  <a:gd name="T12" fmla="*/ 28553 h 285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8553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65"/>
                      <a:pt x="21211" y="26313"/>
                      <a:pt x="20450" y="28553"/>
                    </a:cubicBezTo>
                  </a:path>
                  <a:path w="21600" h="28553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65"/>
                      <a:pt x="21211" y="26313"/>
                      <a:pt x="20450" y="2855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Arc 46"/>
              <p:cNvSpPr>
                <a:spLocks/>
              </p:cNvSpPr>
              <p:nvPr/>
            </p:nvSpPr>
            <p:spPr bwMode="auto">
              <a:xfrm flipV="1">
                <a:off x="4580" y="3576"/>
                <a:ext cx="192" cy="2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Arc 47"/>
              <p:cNvSpPr>
                <a:spLocks/>
              </p:cNvSpPr>
              <p:nvPr/>
            </p:nvSpPr>
            <p:spPr bwMode="auto">
              <a:xfrm flipV="1">
                <a:off x="2132" y="3618"/>
                <a:ext cx="192" cy="244"/>
              </a:xfrm>
              <a:custGeom>
                <a:avLst/>
                <a:gdLst>
                  <a:gd name="T0" fmla="*/ 0 w 21600"/>
                  <a:gd name="T1" fmla="*/ 0 h 21146"/>
                  <a:gd name="T2" fmla="*/ 0 w 21600"/>
                  <a:gd name="T3" fmla="*/ 0 h 21146"/>
                  <a:gd name="T4" fmla="*/ 0 w 21600"/>
                  <a:gd name="T5" fmla="*/ 0 h 2114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146"/>
                  <a:gd name="T11" fmla="*/ 21600 w 21600"/>
                  <a:gd name="T12" fmla="*/ 21146 h 211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146" fill="none" extrusionOk="0">
                    <a:moveTo>
                      <a:pt x="4405" y="-1"/>
                    </a:moveTo>
                    <a:cubicBezTo>
                      <a:pt x="14421" y="2086"/>
                      <a:pt x="21600" y="10914"/>
                      <a:pt x="21600" y="21146"/>
                    </a:cubicBezTo>
                  </a:path>
                  <a:path w="21600" h="21146" stroke="0" extrusionOk="0">
                    <a:moveTo>
                      <a:pt x="4405" y="-1"/>
                    </a:moveTo>
                    <a:cubicBezTo>
                      <a:pt x="14421" y="2086"/>
                      <a:pt x="21600" y="10914"/>
                      <a:pt x="21600" y="21146"/>
                    </a:cubicBezTo>
                    <a:lnTo>
                      <a:pt x="0" y="2114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Arc 48"/>
              <p:cNvSpPr>
                <a:spLocks/>
              </p:cNvSpPr>
              <p:nvPr/>
            </p:nvSpPr>
            <p:spPr bwMode="auto">
              <a:xfrm>
                <a:off x="2180" y="3370"/>
                <a:ext cx="144" cy="2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Arc 49"/>
              <p:cNvSpPr>
                <a:spLocks/>
              </p:cNvSpPr>
              <p:nvPr/>
            </p:nvSpPr>
            <p:spPr bwMode="auto">
              <a:xfrm flipH="1">
                <a:off x="1988" y="3370"/>
                <a:ext cx="192" cy="2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Arc 50"/>
              <p:cNvSpPr>
                <a:spLocks/>
              </p:cNvSpPr>
              <p:nvPr/>
            </p:nvSpPr>
            <p:spPr bwMode="auto">
              <a:xfrm flipH="1" flipV="1">
                <a:off x="1988" y="3618"/>
                <a:ext cx="163" cy="248"/>
              </a:xfrm>
              <a:custGeom>
                <a:avLst/>
                <a:gdLst>
                  <a:gd name="T0" fmla="*/ 0 w 25842"/>
                  <a:gd name="T1" fmla="*/ 0 h 21600"/>
                  <a:gd name="T2" fmla="*/ 0 w 25842"/>
                  <a:gd name="T3" fmla="*/ 0 h 21600"/>
                  <a:gd name="T4" fmla="*/ 0 w 2584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842"/>
                  <a:gd name="T10" fmla="*/ 0 h 21600"/>
                  <a:gd name="T11" fmla="*/ 25842 w 2584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842" h="21600" fill="none" extrusionOk="0">
                    <a:moveTo>
                      <a:pt x="-1" y="420"/>
                    </a:moveTo>
                    <a:cubicBezTo>
                      <a:pt x="1396" y="140"/>
                      <a:pt x="2817" y="-1"/>
                      <a:pt x="4242" y="0"/>
                    </a:cubicBezTo>
                    <a:cubicBezTo>
                      <a:pt x="16171" y="0"/>
                      <a:pt x="25842" y="9670"/>
                      <a:pt x="25842" y="21600"/>
                    </a:cubicBezTo>
                  </a:path>
                  <a:path w="25842" h="21600" stroke="0" extrusionOk="0">
                    <a:moveTo>
                      <a:pt x="-1" y="420"/>
                    </a:moveTo>
                    <a:cubicBezTo>
                      <a:pt x="1396" y="140"/>
                      <a:pt x="2817" y="-1"/>
                      <a:pt x="4242" y="0"/>
                    </a:cubicBezTo>
                    <a:cubicBezTo>
                      <a:pt x="16171" y="0"/>
                      <a:pt x="25842" y="9670"/>
                      <a:pt x="25842" y="21600"/>
                    </a:cubicBezTo>
                    <a:lnTo>
                      <a:pt x="424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Oval 51"/>
              <p:cNvSpPr>
                <a:spLocks noChangeArrowheads="1"/>
              </p:cNvSpPr>
              <p:nvPr/>
            </p:nvSpPr>
            <p:spPr bwMode="auto">
              <a:xfrm>
                <a:off x="2084" y="3494"/>
                <a:ext cx="144" cy="206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52"/>
              <p:cNvSpPr>
                <a:spLocks noChangeShapeType="1"/>
              </p:cNvSpPr>
              <p:nvPr/>
            </p:nvSpPr>
            <p:spPr bwMode="auto">
              <a:xfrm>
                <a:off x="2132" y="3494"/>
                <a:ext cx="259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53"/>
              <p:cNvSpPr>
                <a:spLocks noChangeShapeType="1"/>
              </p:cNvSpPr>
              <p:nvPr/>
            </p:nvSpPr>
            <p:spPr bwMode="auto">
              <a:xfrm>
                <a:off x="2180" y="3700"/>
                <a:ext cx="259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Text Box 54"/>
              <p:cNvSpPr txBox="1">
                <a:spLocks noChangeArrowheads="1"/>
              </p:cNvSpPr>
              <p:nvPr/>
            </p:nvSpPr>
            <p:spPr bwMode="auto">
              <a:xfrm>
                <a:off x="2794" y="3460"/>
                <a:ext cx="50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b="0" kern="0" baseline="0" dirty="0">
                    <a:solidFill>
                      <a:sysClr val="windowText" lastClr="000000"/>
                    </a:solidFill>
                  </a:rPr>
                  <a:t>metal</a:t>
                </a:r>
              </a:p>
            </p:txBody>
          </p:sp>
          <p:sp>
            <p:nvSpPr>
              <p:cNvPr id="53" name="Text Box 55"/>
              <p:cNvSpPr txBox="1">
                <a:spLocks noChangeArrowheads="1"/>
              </p:cNvSpPr>
              <p:nvPr/>
            </p:nvSpPr>
            <p:spPr bwMode="auto">
              <a:xfrm>
                <a:off x="2938" y="3666"/>
                <a:ext cx="1085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b="0" kern="0" baseline="0" dirty="0" err="1">
                    <a:solidFill>
                      <a:sysClr val="windowText" lastClr="000000"/>
                    </a:solidFill>
                  </a:rPr>
                  <a:t>Glass</a:t>
                </a:r>
                <a:r>
                  <a:rPr lang="es-ES" sz="2000" b="0" kern="0" baseline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s-ES" sz="2000" b="0" kern="0" baseline="0" dirty="0" err="1">
                    <a:solidFill>
                      <a:sysClr val="windowText" lastClr="000000"/>
                    </a:solidFill>
                  </a:rPr>
                  <a:t>coating</a:t>
                </a:r>
                <a:endParaRPr lang="es-ES" sz="2000" b="0" kern="0" baseline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Line 56"/>
              <p:cNvSpPr>
                <a:spLocks noChangeShapeType="1"/>
              </p:cNvSpPr>
              <p:nvPr/>
            </p:nvSpPr>
            <p:spPr bwMode="auto">
              <a:xfrm flipV="1">
                <a:off x="2122" y="3501"/>
                <a:ext cx="96" cy="1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Line 57"/>
              <p:cNvSpPr>
                <a:spLocks noChangeShapeType="1"/>
              </p:cNvSpPr>
              <p:nvPr/>
            </p:nvSpPr>
            <p:spPr bwMode="auto">
              <a:xfrm>
                <a:off x="2026" y="3460"/>
                <a:ext cx="240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800" b="0" kern="0" baseline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129" name="Line 67"/>
            <p:cNvSpPr>
              <a:spLocks noChangeShapeType="1"/>
            </p:cNvSpPr>
            <p:nvPr/>
          </p:nvSpPr>
          <p:spPr bwMode="auto">
            <a:xfrm>
              <a:off x="3552" y="2448"/>
              <a:ext cx="432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6130" name="Text Box 68"/>
            <p:cNvSpPr txBox="1">
              <a:spLocks noChangeArrowheads="1"/>
            </p:cNvSpPr>
            <p:nvPr/>
          </p:nvSpPr>
          <p:spPr bwMode="auto">
            <a:xfrm rot="10800000">
              <a:off x="4128" y="2304"/>
              <a:ext cx="29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marL="342900" indent="-342900"/>
              <a:r>
                <a:rPr lang="es-ES" baseline="0">
                  <a:solidFill>
                    <a:srgbClr val="D90039"/>
                  </a:solidFill>
                  <a:latin typeface="Symbol" pitchFamily="18" charset="2"/>
                </a:rPr>
                <a:t>s</a:t>
              </a:r>
              <a:r>
                <a:rPr lang="es-ES">
                  <a:solidFill>
                    <a:srgbClr val="D90039"/>
                  </a:solidFill>
                </a:rPr>
                <a:t>i</a:t>
              </a:r>
            </a:p>
          </p:txBody>
        </p:sp>
      </p:grpSp>
      <p:sp>
        <p:nvSpPr>
          <p:cNvPr id="56" name="Oval 60"/>
          <p:cNvSpPr>
            <a:spLocks noChangeArrowheads="1"/>
          </p:cNvSpPr>
          <p:nvPr/>
        </p:nvSpPr>
        <p:spPr bwMode="auto">
          <a:xfrm>
            <a:off x="3810000" y="2743200"/>
            <a:ext cx="307975" cy="27305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 sz="2400" b="0" baseline="0">
              <a:latin typeface="Times New Roman" pitchFamily="18" charset="0"/>
            </a:endParaRPr>
          </a:p>
        </p:txBody>
      </p:sp>
      <p:sp>
        <p:nvSpPr>
          <p:cNvPr id="57" name="Oval 46"/>
          <p:cNvSpPr>
            <a:spLocks noChangeArrowheads="1"/>
          </p:cNvSpPr>
          <p:nvPr/>
        </p:nvSpPr>
        <p:spPr bwMode="auto">
          <a:xfrm>
            <a:off x="3886200" y="3124200"/>
            <a:ext cx="304800" cy="330200"/>
          </a:xfrm>
          <a:prstGeom prst="ellipse">
            <a:avLst/>
          </a:prstGeom>
          <a:solidFill>
            <a:srgbClr val="80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 sz="2400" b="0" baseline="0">
              <a:latin typeface="Times New Roman" pitchFamily="18" charset="0"/>
            </a:endParaRPr>
          </a:p>
        </p:txBody>
      </p:sp>
      <p:sp>
        <p:nvSpPr>
          <p:cNvPr id="58" name="Text Box 73"/>
          <p:cNvSpPr txBox="1">
            <a:spLocks noChangeArrowheads="1"/>
          </p:cNvSpPr>
          <p:nvPr/>
        </p:nvSpPr>
        <p:spPr bwMode="auto">
          <a:xfrm>
            <a:off x="4648200" y="2590800"/>
            <a:ext cx="2051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s-ES" baseline="0">
                <a:solidFill>
                  <a:srgbClr val="D90039"/>
                </a:solidFill>
              </a:rPr>
              <a:t>TM1 (Co)</a:t>
            </a:r>
          </a:p>
          <a:p>
            <a:pPr marL="342900" indent="-342900"/>
            <a:r>
              <a:rPr lang="es-ES" baseline="0">
                <a:solidFill>
                  <a:srgbClr val="D90039"/>
                </a:solidFill>
              </a:rPr>
              <a:t>TM2 (Fe)</a:t>
            </a:r>
          </a:p>
        </p:txBody>
      </p:sp>
      <p:sp>
        <p:nvSpPr>
          <p:cNvPr id="59" name="Text Box 74"/>
          <p:cNvSpPr txBox="1">
            <a:spLocks noChangeArrowheads="1"/>
          </p:cNvSpPr>
          <p:nvPr/>
        </p:nvSpPr>
        <p:spPr bwMode="auto">
          <a:xfrm>
            <a:off x="3733800" y="5084763"/>
            <a:ext cx="37576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s-ES" sz="1600" baseline="0">
                <a:solidFill>
                  <a:srgbClr val="D90039"/>
                </a:solidFill>
              </a:rPr>
              <a:t>Pair reorientation under field  and/or </a:t>
            </a:r>
          </a:p>
          <a:p>
            <a:pPr marL="342900" indent="-342900"/>
            <a:r>
              <a:rPr lang="es-ES" sz="1600" baseline="0">
                <a:solidFill>
                  <a:srgbClr val="D90039"/>
                </a:solidFill>
              </a:rPr>
              <a:t>stress annealing (after Neel)</a:t>
            </a:r>
          </a:p>
        </p:txBody>
      </p:sp>
      <p:sp>
        <p:nvSpPr>
          <p:cNvPr id="46093" name="TextBox 67"/>
          <p:cNvSpPr txBox="1">
            <a:spLocks noChangeArrowheads="1"/>
          </p:cNvSpPr>
          <p:nvPr/>
        </p:nvSpPr>
        <p:spPr bwMode="auto">
          <a:xfrm>
            <a:off x="685800" y="228600"/>
            <a:ext cx="5395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>
                <a:solidFill>
                  <a:schemeClr val="bg2"/>
                </a:solidFill>
              </a:rPr>
              <a:t>Origin of induced anisotropy 2</a:t>
            </a:r>
          </a:p>
        </p:txBody>
      </p:sp>
      <p:sp>
        <p:nvSpPr>
          <p:cNvPr id="61" name="TextBox 68"/>
          <p:cNvSpPr txBox="1"/>
          <p:nvPr/>
        </p:nvSpPr>
        <p:spPr>
          <a:xfrm>
            <a:off x="4267200" y="3581400"/>
            <a:ext cx="1363663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H or/and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Symbol" pitchFamily="18" charset="2"/>
              </a:rPr>
              <a:t>s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cxnSp>
        <p:nvCxnSpPr>
          <p:cNvPr id="62" name="Straight Arrow Connector 70"/>
          <p:cNvCxnSpPr/>
          <p:nvPr/>
        </p:nvCxnSpPr>
        <p:spPr bwMode="auto">
          <a:xfrm>
            <a:off x="4800600" y="4191000"/>
            <a:ext cx="10668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109"/>
          <p:cNvGrpSpPr>
            <a:grpSpLocks/>
          </p:cNvGrpSpPr>
          <p:nvPr/>
        </p:nvGrpSpPr>
        <p:grpSpPr bwMode="auto">
          <a:xfrm>
            <a:off x="3505200" y="4343400"/>
            <a:ext cx="1219200" cy="730250"/>
            <a:chOff x="5105400" y="5594350"/>
            <a:chExt cx="1219200" cy="730250"/>
          </a:xfrm>
        </p:grpSpPr>
        <p:grpSp>
          <p:nvGrpSpPr>
            <p:cNvPr id="46112" name="Group 100"/>
            <p:cNvGrpSpPr>
              <a:grpSpLocks/>
            </p:cNvGrpSpPr>
            <p:nvPr/>
          </p:nvGrpSpPr>
          <p:grpSpPr bwMode="auto">
            <a:xfrm>
              <a:off x="5410200" y="5594350"/>
              <a:ext cx="307975" cy="654050"/>
              <a:chOff x="5486400" y="5638800"/>
              <a:chExt cx="307975" cy="654050"/>
            </a:xfrm>
          </p:grpSpPr>
          <p:sp>
            <p:nvSpPr>
              <p:cNvPr id="46125" name="Oval 60"/>
              <p:cNvSpPr>
                <a:spLocks noChangeArrowheads="1"/>
              </p:cNvSpPr>
              <p:nvPr/>
            </p:nvSpPr>
            <p:spPr bwMode="auto">
              <a:xfrm>
                <a:off x="5486400" y="6019800"/>
                <a:ext cx="307975" cy="273050"/>
              </a:xfrm>
              <a:prstGeom prst="ellipse">
                <a:avLst/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sp>
            <p:nvSpPr>
              <p:cNvPr id="46126" name="Oval 60"/>
              <p:cNvSpPr>
                <a:spLocks noChangeArrowheads="1"/>
              </p:cNvSpPr>
              <p:nvPr/>
            </p:nvSpPr>
            <p:spPr bwMode="auto">
              <a:xfrm>
                <a:off x="5486400" y="5638800"/>
                <a:ext cx="307975" cy="273050"/>
              </a:xfrm>
              <a:prstGeom prst="ellipse">
                <a:avLst/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cxnSp>
            <p:nvCxnSpPr>
              <p:cNvPr id="79" name="Straight Arrow Connector 77"/>
              <p:cNvCxnSpPr/>
              <p:nvPr/>
            </p:nvCxnSpPr>
            <p:spPr bwMode="auto">
              <a:xfrm rot="5400000" flipH="1" flipV="1">
                <a:off x="5485607" y="6019006"/>
                <a:ext cx="304800" cy="1587"/>
              </a:xfrm>
              <a:prstGeom prst="straightConnector1">
                <a:avLst/>
              </a:prstGeom>
              <a:ln>
                <a:headEnd type="triangle" w="med" len="med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113" name="Group 101"/>
            <p:cNvGrpSpPr>
              <a:grpSpLocks/>
            </p:cNvGrpSpPr>
            <p:nvPr/>
          </p:nvGrpSpPr>
          <p:grpSpPr bwMode="auto">
            <a:xfrm>
              <a:off x="6019800" y="5613400"/>
              <a:ext cx="304800" cy="711200"/>
              <a:chOff x="6019800" y="5613400"/>
              <a:chExt cx="304800" cy="711200"/>
            </a:xfrm>
          </p:grpSpPr>
          <p:sp>
            <p:nvSpPr>
              <p:cNvPr id="46122" name="Oval 46"/>
              <p:cNvSpPr>
                <a:spLocks noChangeArrowheads="1"/>
              </p:cNvSpPr>
              <p:nvPr/>
            </p:nvSpPr>
            <p:spPr bwMode="auto">
              <a:xfrm>
                <a:off x="6019800" y="5994400"/>
                <a:ext cx="304800" cy="330200"/>
              </a:xfrm>
              <a:prstGeom prst="ellipse">
                <a:avLst/>
              </a:prstGeom>
              <a:solidFill>
                <a:srgbClr val="8000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sp>
            <p:nvSpPr>
              <p:cNvPr id="46123" name="Oval 46"/>
              <p:cNvSpPr>
                <a:spLocks noChangeArrowheads="1"/>
              </p:cNvSpPr>
              <p:nvPr/>
            </p:nvSpPr>
            <p:spPr bwMode="auto">
              <a:xfrm>
                <a:off x="6019800" y="5613400"/>
                <a:ext cx="304800" cy="330200"/>
              </a:xfrm>
              <a:prstGeom prst="ellipse">
                <a:avLst/>
              </a:prstGeom>
              <a:solidFill>
                <a:srgbClr val="8000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cxnSp>
            <p:nvCxnSpPr>
              <p:cNvPr id="76" name="Straight Arrow Connector 79"/>
              <p:cNvCxnSpPr/>
              <p:nvPr/>
            </p:nvCxnSpPr>
            <p:spPr bwMode="auto">
              <a:xfrm rot="5400000" flipH="1" flipV="1">
                <a:off x="6019007" y="5993606"/>
                <a:ext cx="304800" cy="1587"/>
              </a:xfrm>
              <a:prstGeom prst="straightConnector1">
                <a:avLst/>
              </a:prstGeom>
              <a:ln>
                <a:headEnd type="triangle" w="med" len="med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114" name="Group 99"/>
            <p:cNvGrpSpPr>
              <a:grpSpLocks/>
            </p:cNvGrpSpPr>
            <p:nvPr/>
          </p:nvGrpSpPr>
          <p:grpSpPr bwMode="auto">
            <a:xfrm>
              <a:off x="5715000" y="5638800"/>
              <a:ext cx="307975" cy="685800"/>
              <a:chOff x="6550025" y="5638800"/>
              <a:chExt cx="307975" cy="685800"/>
            </a:xfrm>
          </p:grpSpPr>
          <p:sp>
            <p:nvSpPr>
              <p:cNvPr id="46119" name="Oval 46"/>
              <p:cNvSpPr>
                <a:spLocks noChangeArrowheads="1"/>
              </p:cNvSpPr>
              <p:nvPr/>
            </p:nvSpPr>
            <p:spPr bwMode="auto">
              <a:xfrm>
                <a:off x="6553200" y="5638800"/>
                <a:ext cx="304800" cy="330200"/>
              </a:xfrm>
              <a:prstGeom prst="ellipse">
                <a:avLst/>
              </a:prstGeom>
              <a:solidFill>
                <a:srgbClr val="8000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sp>
            <p:nvSpPr>
              <p:cNvPr id="46120" name="Oval 60"/>
              <p:cNvSpPr>
                <a:spLocks noChangeArrowheads="1"/>
              </p:cNvSpPr>
              <p:nvPr/>
            </p:nvSpPr>
            <p:spPr bwMode="auto">
              <a:xfrm>
                <a:off x="6550025" y="6051550"/>
                <a:ext cx="307975" cy="273050"/>
              </a:xfrm>
              <a:prstGeom prst="ellipse">
                <a:avLst/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cxnSp>
            <p:nvCxnSpPr>
              <p:cNvPr id="73" name="Straight Arrow Connector 82"/>
              <p:cNvCxnSpPr/>
              <p:nvPr/>
            </p:nvCxnSpPr>
            <p:spPr bwMode="auto">
              <a:xfrm rot="5400000" flipH="1" flipV="1">
                <a:off x="6552407" y="6019006"/>
                <a:ext cx="304800" cy="1587"/>
              </a:xfrm>
              <a:prstGeom prst="straightConnector1">
                <a:avLst/>
              </a:prstGeom>
              <a:ln>
                <a:headEnd type="triangle" w="med" len="med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115" name="Group 102"/>
            <p:cNvGrpSpPr>
              <a:grpSpLocks/>
            </p:cNvGrpSpPr>
            <p:nvPr/>
          </p:nvGrpSpPr>
          <p:grpSpPr bwMode="auto">
            <a:xfrm>
              <a:off x="5105400" y="5638800"/>
              <a:ext cx="307975" cy="635000"/>
              <a:chOff x="5105400" y="5638800"/>
              <a:chExt cx="307975" cy="635000"/>
            </a:xfrm>
          </p:grpSpPr>
          <p:sp>
            <p:nvSpPr>
              <p:cNvPr id="46116" name="Oval 46"/>
              <p:cNvSpPr>
                <a:spLocks noChangeArrowheads="1"/>
              </p:cNvSpPr>
              <p:nvPr/>
            </p:nvSpPr>
            <p:spPr bwMode="auto">
              <a:xfrm>
                <a:off x="5105400" y="5943600"/>
                <a:ext cx="304800" cy="330200"/>
              </a:xfrm>
              <a:prstGeom prst="ellipse">
                <a:avLst/>
              </a:prstGeom>
              <a:solidFill>
                <a:srgbClr val="8000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sp>
            <p:nvSpPr>
              <p:cNvPr id="46117" name="Oval 60"/>
              <p:cNvSpPr>
                <a:spLocks noChangeArrowheads="1"/>
              </p:cNvSpPr>
              <p:nvPr/>
            </p:nvSpPr>
            <p:spPr bwMode="auto">
              <a:xfrm>
                <a:off x="5105400" y="5638800"/>
                <a:ext cx="307975" cy="273050"/>
              </a:xfrm>
              <a:prstGeom prst="ellipse">
                <a:avLst/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s-ES" sz="2400" b="0" baseline="0">
                  <a:latin typeface="Times New Roman" pitchFamily="18" charset="0"/>
                </a:endParaRPr>
              </a:p>
            </p:txBody>
          </p:sp>
          <p:cxnSp>
            <p:nvCxnSpPr>
              <p:cNvPr id="70" name="Straight Arrow Connector 86"/>
              <p:cNvCxnSpPr/>
              <p:nvPr/>
            </p:nvCxnSpPr>
            <p:spPr bwMode="auto">
              <a:xfrm rot="5400000" flipH="1" flipV="1">
                <a:off x="5106194" y="5942806"/>
                <a:ext cx="304800" cy="1588"/>
              </a:xfrm>
              <a:prstGeom prst="straightConnector1">
                <a:avLst/>
              </a:prstGeom>
              <a:ln>
                <a:headEnd type="triangle" w="med" len="med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10"/>
          <p:cNvGrpSpPr>
            <a:grpSpLocks/>
          </p:cNvGrpSpPr>
          <p:nvPr/>
        </p:nvGrpSpPr>
        <p:grpSpPr bwMode="auto">
          <a:xfrm>
            <a:off x="5257800" y="4495800"/>
            <a:ext cx="1600200" cy="711200"/>
            <a:chOff x="6705600" y="5638800"/>
            <a:chExt cx="1600200" cy="711200"/>
          </a:xfrm>
        </p:grpSpPr>
        <p:sp>
          <p:nvSpPr>
            <p:cNvPr id="46100" name="Oval 60"/>
            <p:cNvSpPr>
              <a:spLocks noChangeArrowheads="1"/>
            </p:cNvSpPr>
            <p:nvPr/>
          </p:nvSpPr>
          <p:spPr bwMode="auto">
            <a:xfrm>
              <a:off x="7162800" y="6019800"/>
              <a:ext cx="307975" cy="273050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1" name="Oval 60"/>
            <p:cNvSpPr>
              <a:spLocks noChangeArrowheads="1"/>
            </p:cNvSpPr>
            <p:nvPr/>
          </p:nvSpPr>
          <p:spPr bwMode="auto">
            <a:xfrm>
              <a:off x="6781800" y="6019800"/>
              <a:ext cx="307975" cy="273050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2" name="Oval 46"/>
            <p:cNvSpPr>
              <a:spLocks noChangeArrowheads="1"/>
            </p:cNvSpPr>
            <p:nvPr/>
          </p:nvSpPr>
          <p:spPr bwMode="auto">
            <a:xfrm>
              <a:off x="8001000" y="5994400"/>
              <a:ext cx="304800" cy="330200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3" name="Oval 46"/>
            <p:cNvSpPr>
              <a:spLocks noChangeArrowheads="1"/>
            </p:cNvSpPr>
            <p:nvPr/>
          </p:nvSpPr>
          <p:spPr bwMode="auto">
            <a:xfrm>
              <a:off x="7620000" y="6019800"/>
              <a:ext cx="304800" cy="330200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cxnSp>
          <p:nvCxnSpPr>
            <p:cNvPr id="85" name="Straight Arrow Connector 91"/>
            <p:cNvCxnSpPr/>
            <p:nvPr/>
          </p:nvCxnSpPr>
          <p:spPr bwMode="auto">
            <a:xfrm rot="10800000">
              <a:off x="7010400" y="6172200"/>
              <a:ext cx="379413" cy="1588"/>
            </a:xfrm>
            <a:prstGeom prst="straightConnector1">
              <a:avLst/>
            </a:prstGeom>
            <a:ln>
              <a:headEnd type="triangl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92"/>
            <p:cNvCxnSpPr/>
            <p:nvPr/>
          </p:nvCxnSpPr>
          <p:spPr bwMode="auto">
            <a:xfrm rot="10800000" flipV="1">
              <a:off x="7772400" y="6146800"/>
              <a:ext cx="379413" cy="25400"/>
            </a:xfrm>
            <a:prstGeom prst="straightConnector1">
              <a:avLst/>
            </a:prstGeom>
            <a:ln>
              <a:headEnd type="triangl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106" name="Oval 46"/>
            <p:cNvSpPr>
              <a:spLocks noChangeArrowheads="1"/>
            </p:cNvSpPr>
            <p:nvPr/>
          </p:nvSpPr>
          <p:spPr bwMode="auto">
            <a:xfrm>
              <a:off x="6705600" y="5638800"/>
              <a:ext cx="304800" cy="330200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7" name="Oval 46"/>
            <p:cNvSpPr>
              <a:spLocks noChangeArrowheads="1"/>
            </p:cNvSpPr>
            <p:nvPr/>
          </p:nvSpPr>
          <p:spPr bwMode="auto">
            <a:xfrm>
              <a:off x="7924800" y="5638800"/>
              <a:ext cx="304800" cy="330200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8" name="Oval 60"/>
            <p:cNvSpPr>
              <a:spLocks noChangeArrowheads="1"/>
            </p:cNvSpPr>
            <p:nvPr/>
          </p:nvSpPr>
          <p:spPr bwMode="auto">
            <a:xfrm>
              <a:off x="7543800" y="5638800"/>
              <a:ext cx="307975" cy="273050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sp>
          <p:nvSpPr>
            <p:cNvPr id="46109" name="Oval 60"/>
            <p:cNvSpPr>
              <a:spLocks noChangeArrowheads="1"/>
            </p:cNvSpPr>
            <p:nvPr/>
          </p:nvSpPr>
          <p:spPr bwMode="auto">
            <a:xfrm>
              <a:off x="7086600" y="5638800"/>
              <a:ext cx="307975" cy="273050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 sz="2400" b="0" baseline="0">
                <a:latin typeface="Times New Roman" pitchFamily="18" charset="0"/>
              </a:endParaRPr>
            </a:p>
          </p:txBody>
        </p:sp>
        <p:cxnSp>
          <p:nvCxnSpPr>
            <p:cNvPr id="91" name="Straight Arrow Connector 97"/>
            <p:cNvCxnSpPr/>
            <p:nvPr/>
          </p:nvCxnSpPr>
          <p:spPr bwMode="auto">
            <a:xfrm rot="10800000">
              <a:off x="7696200" y="5791200"/>
              <a:ext cx="381000" cy="1588"/>
            </a:xfrm>
            <a:prstGeom prst="straightConnector1">
              <a:avLst/>
            </a:prstGeom>
            <a:ln>
              <a:headEnd type="triangl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8"/>
            <p:cNvCxnSpPr/>
            <p:nvPr/>
          </p:nvCxnSpPr>
          <p:spPr bwMode="auto">
            <a:xfrm>
              <a:off x="6858000" y="5791200"/>
              <a:ext cx="382588" cy="1588"/>
            </a:xfrm>
            <a:prstGeom prst="straightConnector1">
              <a:avLst/>
            </a:prstGeom>
            <a:ln>
              <a:headEnd type="triangl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3" name="92 CuadroTexto"/>
          <p:cNvSpPr txBox="1">
            <a:spLocks noChangeArrowheads="1"/>
          </p:cNvSpPr>
          <p:nvPr/>
        </p:nvSpPr>
        <p:spPr bwMode="auto">
          <a:xfrm>
            <a:off x="76200" y="5473700"/>
            <a:ext cx="11049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[1]</a:t>
            </a:r>
            <a:r>
              <a:rPr lang="en-US" b="0" baseline="0"/>
              <a:t> </a:t>
            </a:r>
            <a:r>
              <a:rPr lang="en-US" b="0"/>
              <a:t>F. E. Luborsky and J. L. Walter, “Magnetic Anneal Anisotropy in Amorphous Alloys”, </a:t>
            </a:r>
            <a:r>
              <a:rPr lang="en-US" b="0" i="1"/>
              <a:t>IEEE Trans.Magn.</a:t>
            </a:r>
            <a:r>
              <a:rPr lang="en-US" b="0"/>
              <a:t> Vol.13 (2), pp.953-956, 1977.</a:t>
            </a:r>
            <a:endParaRPr lang="es-ES" b="0"/>
          </a:p>
          <a:p>
            <a:r>
              <a:rPr lang="en-US" b="0"/>
              <a:t>[2] J. Haimovich, T. Jagielinski, and T. Egami, “Magnetic and structural effects of anelastic deformation of an amorphous alloy”, </a:t>
            </a:r>
            <a:r>
              <a:rPr lang="en-US" b="0" i="1"/>
              <a:t>J.  Appl. Phys</a:t>
            </a:r>
            <a:r>
              <a:rPr lang="en-US" b="0"/>
              <a:t>. Vol. 57, pp. 3581-3583, 1985.</a:t>
            </a:r>
            <a:endParaRPr lang="es-ES" b="0"/>
          </a:p>
        </p:txBody>
      </p:sp>
      <p:sp>
        <p:nvSpPr>
          <p:cNvPr id="94" name="93 CuadroTexto"/>
          <p:cNvSpPr txBox="1">
            <a:spLocks noChangeArrowheads="1"/>
          </p:cNvSpPr>
          <p:nvPr/>
        </p:nvSpPr>
        <p:spPr bwMode="auto">
          <a:xfrm>
            <a:off x="7315200" y="2514600"/>
            <a:ext cx="4648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Possible origin 3:</a:t>
            </a:r>
          </a:p>
          <a:p>
            <a:r>
              <a:rPr lang="en-US">
                <a:solidFill>
                  <a:schemeClr val="accent2"/>
                </a:solidFill>
              </a:rPr>
              <a:t>The topological short range ordering (also known as structural anisotropy) can play an important role</a:t>
            </a:r>
            <a:r>
              <a:rPr lang="en-GB">
                <a:solidFill>
                  <a:schemeClr val="accent2"/>
                </a:solidFill>
              </a:rPr>
              <a:t>. </a:t>
            </a:r>
            <a:r>
              <a:rPr lang="en-US">
                <a:solidFill>
                  <a:schemeClr val="accent2"/>
                </a:solidFill>
              </a:rPr>
              <a:t>This involves the angular distribution of the atomic bonds and small anisotropic structural rearrangements at temperature near the glass transition temperature </a:t>
            </a:r>
            <a:endParaRPr lang="es-ES">
              <a:solidFill>
                <a:schemeClr val="accent2"/>
              </a:solidFill>
            </a:endParaRPr>
          </a:p>
          <a:p>
            <a:endParaRPr lang="es-ES"/>
          </a:p>
        </p:txBody>
      </p:sp>
      <p:pic>
        <p:nvPicPr>
          <p:cNvPr id="95" name="~PP2025.WAV">
            <a:hlinkClick r:id="" action="ppaction://media"/>
          </p:cNvPr>
          <p:cNvPicPr>
            <a:picLocks noRot="1" noChangeAspect="1"/>
          </p:cNvPicPr>
          <p:nvPr>
            <a:wavAudioFile r:embed="rId2" name="~PP2025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7" grpId="0"/>
      <p:bldP spid="35" grpId="0"/>
      <p:bldP spid="56" grpId="0" animBg="1"/>
      <p:bldP spid="57" grpId="0" animBg="1"/>
      <p:bldP spid="58" grpId="0"/>
      <p:bldP spid="59" grpId="0"/>
      <p:bldP spid="61" grpId="0"/>
      <p:bldP spid="93" grpId="0"/>
      <p:bldP spid="9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36</a:t>
            </a:fld>
            <a:endParaRPr lang="es-ES_tradn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4213" y="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Tensor character of GMI</a:t>
            </a:r>
            <a:endParaRPr kumimoji="0" lang="es-ES" sz="4400" b="0" i="0" u="none" strike="noStrike" kern="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743075" y="1597025"/>
            <a:ext cx="6645275" cy="3848100"/>
            <a:chOff x="1144" y="989"/>
            <a:chExt cx="4186" cy="242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V="1">
              <a:off x="1746" y="1117"/>
              <a:ext cx="0" cy="19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746" y="3067"/>
              <a:ext cx="35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Arc 6"/>
            <p:cNvSpPr>
              <a:spLocks/>
            </p:cNvSpPr>
            <p:nvPr/>
          </p:nvSpPr>
          <p:spPr bwMode="auto">
            <a:xfrm flipV="1">
              <a:off x="1746" y="1661"/>
              <a:ext cx="1315" cy="104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 flipH="1" flipV="1">
              <a:off x="3061" y="1772"/>
              <a:ext cx="1769" cy="1252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314 w 21600"/>
                <a:gd name="T1" fmla="*/ 0 h 22928"/>
                <a:gd name="T2" fmla="*/ 21559 w 21600"/>
                <a:gd name="T3" fmla="*/ 22928 h 22928"/>
                <a:gd name="T4" fmla="*/ 0 w 21600"/>
                <a:gd name="T5" fmla="*/ 21598 h 22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928" fill="none" extrusionOk="0">
                  <a:moveTo>
                    <a:pt x="313" y="0"/>
                  </a:moveTo>
                  <a:cubicBezTo>
                    <a:pt x="12119" y="171"/>
                    <a:pt x="21600" y="9791"/>
                    <a:pt x="21600" y="21598"/>
                  </a:cubicBezTo>
                  <a:cubicBezTo>
                    <a:pt x="21600" y="22041"/>
                    <a:pt x="21586" y="22485"/>
                    <a:pt x="21559" y="22928"/>
                  </a:cubicBezTo>
                </a:path>
                <a:path w="21600" h="22928" stroke="0" extrusionOk="0">
                  <a:moveTo>
                    <a:pt x="313" y="0"/>
                  </a:moveTo>
                  <a:cubicBezTo>
                    <a:pt x="12119" y="171"/>
                    <a:pt x="21600" y="9791"/>
                    <a:pt x="21600" y="21598"/>
                  </a:cubicBezTo>
                  <a:cubicBezTo>
                    <a:pt x="21600" y="22041"/>
                    <a:pt x="21586" y="22485"/>
                    <a:pt x="21559" y="22928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44" y="989"/>
              <a:ext cx="520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>
                  <a:latin typeface="Symbol" pitchFamily="18" charset="2"/>
                </a:rPr>
                <a:t>D</a:t>
              </a:r>
              <a:r>
                <a:rPr lang="es-ES"/>
                <a:t>Z/Z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954" y="3125"/>
              <a:ext cx="3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  <a:r>
                <a:rPr lang="es-ES" baseline="-25000"/>
                <a:t>ax</a:t>
              </a:r>
              <a:endParaRPr lang="es-ES"/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684213" y="4005263"/>
            <a:ext cx="2016125" cy="2205037"/>
            <a:chOff x="431" y="2523"/>
            <a:chExt cx="1270" cy="1389"/>
          </a:xfrm>
        </p:grpSpPr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657" y="3067"/>
              <a:ext cx="1044" cy="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781" y="3624"/>
              <a:ext cx="3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/>
                <a:t>H</a:t>
              </a:r>
              <a:r>
                <a:rPr lang="es-ES" baseline="-25000"/>
                <a:t>c</a:t>
              </a:r>
              <a:endParaRPr lang="es-ES"/>
            </a:p>
          </p:txBody>
        </p:sp>
        <p:sp>
          <p:nvSpPr>
            <p:cNvPr id="14" name="Arc 20"/>
            <p:cNvSpPr>
              <a:spLocks/>
            </p:cNvSpPr>
            <p:nvPr/>
          </p:nvSpPr>
          <p:spPr bwMode="auto">
            <a:xfrm flipH="1" flipV="1">
              <a:off x="930" y="2523"/>
              <a:ext cx="771" cy="1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Arc 21"/>
            <p:cNvSpPr>
              <a:spLocks/>
            </p:cNvSpPr>
            <p:nvPr/>
          </p:nvSpPr>
          <p:spPr bwMode="auto">
            <a:xfrm flipV="1">
              <a:off x="431" y="2568"/>
              <a:ext cx="499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6" name="Group 30"/>
          <p:cNvGrpSpPr>
            <a:grpSpLocks/>
          </p:cNvGrpSpPr>
          <p:nvPr/>
        </p:nvGrpSpPr>
        <p:grpSpPr bwMode="auto">
          <a:xfrm>
            <a:off x="1258888" y="3429000"/>
            <a:ext cx="2952750" cy="2520950"/>
            <a:chOff x="793" y="2160"/>
            <a:chExt cx="1860" cy="1588"/>
          </a:xfrm>
        </p:grpSpPr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H="1">
              <a:off x="1655" y="3067"/>
              <a:ext cx="998" cy="6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 flipV="1">
              <a:off x="2653" y="2432"/>
              <a:ext cx="0" cy="59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Arc 26"/>
            <p:cNvSpPr>
              <a:spLocks/>
            </p:cNvSpPr>
            <p:nvPr/>
          </p:nvSpPr>
          <p:spPr bwMode="auto">
            <a:xfrm flipH="1" flipV="1">
              <a:off x="1655" y="2160"/>
              <a:ext cx="998" cy="27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Arc 28"/>
            <p:cNvSpPr>
              <a:spLocks/>
            </p:cNvSpPr>
            <p:nvPr/>
          </p:nvSpPr>
          <p:spPr bwMode="auto">
            <a:xfrm flipV="1">
              <a:off x="793" y="2205"/>
              <a:ext cx="862" cy="81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1" name="Arc 31"/>
          <p:cNvSpPr>
            <a:spLocks/>
          </p:cNvSpPr>
          <p:nvPr/>
        </p:nvSpPr>
        <p:spPr bwMode="auto">
          <a:xfrm flipV="1">
            <a:off x="755650" y="3141663"/>
            <a:ext cx="1584325" cy="23034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Arc 32"/>
          <p:cNvSpPr>
            <a:spLocks/>
          </p:cNvSpPr>
          <p:nvPr/>
        </p:nvSpPr>
        <p:spPr bwMode="auto">
          <a:xfrm flipH="1" flipV="1">
            <a:off x="2339975" y="3213100"/>
            <a:ext cx="3744913" cy="25923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>
            <a:off x="755650" y="5516563"/>
            <a:ext cx="0" cy="433387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827088" y="6021388"/>
            <a:ext cx="52578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5487988" y="1289050"/>
            <a:ext cx="325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/>
              <a:t>Schematic representation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179388" y="6113463"/>
            <a:ext cx="8740775" cy="1069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s-ES" sz="1600"/>
              <a:t>A.S. Antonov, I.T. Iakubov, A.N. Lagarkov, </a:t>
            </a:r>
            <a:r>
              <a:rPr lang="en-GB" sz="1600"/>
              <a:t>J. Magn. Magn. Mat.</a:t>
            </a:r>
            <a:r>
              <a:rPr lang="es-ES" sz="1600"/>
              <a:t> 187 (1998), 252</a:t>
            </a:r>
          </a:p>
          <a:p>
            <a:r>
              <a:rPr lang="en-GB" sz="1600"/>
              <a:t>P. Aragoneses, A. Zhukov, J. Gonzalez, J.M. Blanco and L. Dominguez</a:t>
            </a:r>
            <a:r>
              <a:rPr lang="en-GB" sz="1600" b="1"/>
              <a:t>, </a:t>
            </a:r>
            <a:r>
              <a:rPr lang="en-GB" sz="1600"/>
              <a:t>Sensors and Actuators A, 81/1-3 (2000) 86-90</a:t>
            </a:r>
            <a:r>
              <a:rPr lang="es-ES" sz="1600"/>
              <a:t> </a:t>
            </a:r>
          </a:p>
          <a:p>
            <a:endParaRPr lang="es-ES" sz="1600"/>
          </a:p>
        </p:txBody>
      </p:sp>
      <p:pic>
        <p:nvPicPr>
          <p:cNvPr id="27" name="~PP1489.WAV">
            <a:hlinkClick r:id="" action="ppaction://media"/>
          </p:cNvPr>
          <p:cNvPicPr>
            <a:picLocks noRot="1" noChangeAspect="1"/>
          </p:cNvPicPr>
          <p:nvPr>
            <a:wavAudioFile r:embed="rId2" name="~PP1489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37</a:t>
            </a:fld>
            <a:endParaRPr lang="es-ES_tradn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088" y="26035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Methods for revealing the impedance matrix elements:  (a) ς</a:t>
            </a:r>
            <a:r>
              <a:rPr kumimoji="0" lang="en-US" sz="2800" b="0" i="0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zz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(b) ς</a:t>
            </a:r>
            <a:r>
              <a:rPr kumimoji="0" lang="en-US" sz="2800" b="0" i="0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z</a:t>
            </a:r>
            <a:r>
              <a:rPr kumimoji="0" lang="en-US" sz="2800" b="0" i="0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  <a:sym typeface="Symbol" pitchFamily="18" charset="2"/>
              </a:rPr>
              <a:t>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(c)</a:t>
            </a: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ς</a:t>
            </a:r>
            <a:r>
              <a:rPr kumimoji="0" lang="en-US" sz="2800" b="0" i="1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  <a:sym typeface="Symbol" pitchFamily="18" charset="2"/>
              </a:rPr>
              <a:t></a:t>
            </a:r>
            <a:r>
              <a:rPr kumimoji="0" lang="en-US" sz="2800" b="0" i="1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z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(d) </a:t>
            </a: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ς</a:t>
            </a:r>
            <a:r>
              <a:rPr kumimoji="0" lang="en-US" sz="2800" b="0" i="1" u="none" strike="noStrike" kern="0" cap="none" spc="0" normalizeH="0" baseline="-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  <a:sym typeface="Symbol" pitchFamily="18" charset="2"/>
              </a:rPr>
              <a:t>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Z(zz-zf-fz-ff)v02(uzkai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28775"/>
            <a:ext cx="49895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95963" y="1484313"/>
            <a:ext cx="3059112" cy="4838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/>
              <a:t>D.P.Makhnovskiy, L.V. Panina  and D.J. Mapps, Phys Rev B </a:t>
            </a:r>
            <a:r>
              <a:rPr lang="en-GB" b="1"/>
              <a:t>63</a:t>
            </a:r>
            <a:r>
              <a:rPr lang="en-GB"/>
              <a:t> (2001), 1444241.</a:t>
            </a:r>
          </a:p>
          <a:p>
            <a:r>
              <a:rPr lang="en-GB"/>
              <a:t>Or</a:t>
            </a:r>
          </a:p>
          <a:p>
            <a:r>
              <a:rPr lang="en-GB"/>
              <a:t>V. A. Zhukova, A.B. Chizhik, J.Gonzalez , D.P. Makhnovskiy, L.V. Panina, D.J. Mapps and A.P. Zhukov, J Magn Magn Mat.  </a:t>
            </a:r>
            <a:r>
              <a:rPr lang="en-GB" b="1"/>
              <a:t>249</a:t>
            </a:r>
            <a:r>
              <a:rPr lang="en-GB"/>
              <a:t> (2002), 31</a:t>
            </a:r>
            <a:r>
              <a:rPr lang="en-US"/>
              <a:t>24.</a:t>
            </a:r>
            <a:endParaRPr lang="es-ES"/>
          </a:p>
        </p:txBody>
      </p:sp>
      <p:pic>
        <p:nvPicPr>
          <p:cNvPr id="6" name="~PP2624.WAV">
            <a:hlinkClick r:id="" action="ppaction://media"/>
          </p:cNvPr>
          <p:cNvPicPr>
            <a:picLocks noRot="1" noChangeAspect="1"/>
          </p:cNvPicPr>
          <p:nvPr>
            <a:wavAudioFile r:embed="rId1" name="~PP2624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38</a:t>
            </a:fld>
            <a:endParaRPr lang="es-ES_tradnl"/>
          </a:p>
        </p:txBody>
      </p:sp>
      <p:sp>
        <p:nvSpPr>
          <p:cNvPr id="3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F7DB3-2275-42BF-8685-47BAFDEE13D8}" type="slidenum">
              <a:rPr kumimoji="0" lang="es-ES_tradnl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_tradnl" sz="14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7151688" y="3357563"/>
            <a:ext cx="4508500" cy="2590800"/>
            <a:chOff x="3468" y="2475"/>
            <a:chExt cx="2130" cy="163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689" y="3703"/>
              <a:ext cx="893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latin typeface="Times New Roman" pitchFamily="18" charset="0"/>
                  <a:ea typeface="MS PGothic" pitchFamily="34" charset="-128"/>
                </a:rPr>
                <a:t>Before bonding of resin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468" y="2489"/>
              <a:ext cx="2130" cy="16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4" y="2803"/>
              <a:ext cx="966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703" y="2475"/>
              <a:ext cx="49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latin typeface="Times New Roman" pitchFamily="18" charset="0"/>
                  <a:ea typeface="MS PGothic" pitchFamily="34" charset="-128"/>
                </a:rPr>
                <a:t>MI-element</a:t>
              </a:r>
              <a:endParaRPr kumimoji="1" lang="ja-JP" altLang="en-US" sz="2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4422" y="2909"/>
              <a:ext cx="477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4329" y="2909"/>
              <a:ext cx="57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4166" y="2920"/>
              <a:ext cx="733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4038" y="2920"/>
              <a:ext cx="861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864" y="2755"/>
              <a:ext cx="470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latin typeface="Times New Roman" pitchFamily="18" charset="0"/>
                  <a:ea typeface="MS PGothic" pitchFamily="34" charset="-128"/>
                </a:rPr>
                <a:t>Al bonding</a:t>
              </a:r>
              <a:endParaRPr kumimoji="1" lang="ja-JP" altLang="en-US" sz="2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4329" y="2653"/>
              <a:ext cx="396" cy="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5" name="13 Grupo"/>
          <p:cNvGrpSpPr>
            <a:grpSpLocks/>
          </p:cNvGrpSpPr>
          <p:nvPr/>
        </p:nvGrpSpPr>
        <p:grpSpPr bwMode="auto">
          <a:xfrm>
            <a:off x="1487488" y="1052513"/>
            <a:ext cx="6748462" cy="2809875"/>
            <a:chOff x="1487488" y="1052513"/>
            <a:chExt cx="6748462" cy="2809875"/>
          </a:xfrm>
        </p:grpSpPr>
        <p:grpSp>
          <p:nvGrpSpPr>
            <p:cNvPr id="16" name="Group 36"/>
            <p:cNvGrpSpPr>
              <a:grpSpLocks/>
            </p:cNvGrpSpPr>
            <p:nvPr/>
          </p:nvGrpSpPr>
          <p:grpSpPr bwMode="auto">
            <a:xfrm>
              <a:off x="1776413" y="2420938"/>
              <a:ext cx="2782887" cy="503237"/>
              <a:chOff x="839" y="1525"/>
              <a:chExt cx="1315" cy="317"/>
            </a:xfrm>
          </p:grpSpPr>
          <p:sp>
            <p:nvSpPr>
              <p:cNvPr id="32" name="AutoShape 14"/>
              <p:cNvSpPr>
                <a:spLocks noChangeArrowheads="1"/>
              </p:cNvSpPr>
              <p:nvPr/>
            </p:nvSpPr>
            <p:spPr bwMode="auto">
              <a:xfrm>
                <a:off x="839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3" name="AutoShape 15"/>
              <p:cNvSpPr>
                <a:spLocks noChangeArrowheads="1"/>
              </p:cNvSpPr>
              <p:nvPr/>
            </p:nvSpPr>
            <p:spPr bwMode="auto">
              <a:xfrm>
                <a:off x="1066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4" name="AutoShape 16"/>
              <p:cNvSpPr>
                <a:spLocks noChangeArrowheads="1"/>
              </p:cNvSpPr>
              <p:nvPr/>
            </p:nvSpPr>
            <p:spPr bwMode="auto">
              <a:xfrm>
                <a:off x="1292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" name="AutoShape 17"/>
              <p:cNvSpPr>
                <a:spLocks noChangeArrowheads="1"/>
              </p:cNvSpPr>
              <p:nvPr/>
            </p:nvSpPr>
            <p:spPr bwMode="auto">
              <a:xfrm>
                <a:off x="1520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6" name="AutoShape 18"/>
              <p:cNvSpPr>
                <a:spLocks noChangeArrowheads="1"/>
              </p:cNvSpPr>
              <p:nvPr/>
            </p:nvSpPr>
            <p:spPr bwMode="auto">
              <a:xfrm>
                <a:off x="1746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" name="AutoShape 19"/>
              <p:cNvSpPr>
                <a:spLocks noChangeArrowheads="1"/>
              </p:cNvSpPr>
              <p:nvPr/>
            </p:nvSpPr>
            <p:spPr bwMode="auto">
              <a:xfrm>
                <a:off x="1973" y="1525"/>
                <a:ext cx="181" cy="317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4464050" y="2276475"/>
              <a:ext cx="1441450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6096000" y="1916113"/>
              <a:ext cx="2057400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Sputtering of Cu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1487488" y="2636838"/>
              <a:ext cx="3168650" cy="0"/>
            </a:xfrm>
            <a:prstGeom prst="line">
              <a:avLst/>
            </a:prstGeom>
            <a:noFill/>
            <a:ln w="920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" name="Group 39"/>
            <p:cNvGrpSpPr>
              <a:grpSpLocks/>
            </p:cNvGrpSpPr>
            <p:nvPr/>
          </p:nvGrpSpPr>
          <p:grpSpPr bwMode="auto">
            <a:xfrm>
              <a:off x="2063750" y="2349500"/>
              <a:ext cx="2303463" cy="674688"/>
              <a:chOff x="975" y="754"/>
              <a:chExt cx="1088" cy="425"/>
            </a:xfrm>
          </p:grpSpPr>
          <p:sp>
            <p:nvSpPr>
              <p:cNvPr id="27" name="AutoShape 23"/>
              <p:cNvSpPr>
                <a:spLocks noChangeArrowheads="1"/>
              </p:cNvSpPr>
              <p:nvPr/>
            </p:nvSpPr>
            <p:spPr bwMode="auto">
              <a:xfrm rot="3586020">
                <a:off x="830" y="899"/>
                <a:ext cx="425" cy="136"/>
              </a:xfrm>
              <a:prstGeom prst="flowChartInputOutpu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8" name="AutoShape 29"/>
              <p:cNvSpPr>
                <a:spLocks noChangeArrowheads="1"/>
              </p:cNvSpPr>
              <p:nvPr/>
            </p:nvSpPr>
            <p:spPr bwMode="auto">
              <a:xfrm rot="3586020">
                <a:off x="1057" y="899"/>
                <a:ext cx="425" cy="136"/>
              </a:xfrm>
              <a:prstGeom prst="flowChartInputOutpu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9" name="AutoShape 30"/>
              <p:cNvSpPr>
                <a:spLocks noChangeArrowheads="1"/>
              </p:cNvSpPr>
              <p:nvPr/>
            </p:nvSpPr>
            <p:spPr bwMode="auto">
              <a:xfrm rot="3586020">
                <a:off x="1289" y="905"/>
                <a:ext cx="425" cy="123"/>
              </a:xfrm>
              <a:prstGeom prst="flowChartInputOutpu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" name="AutoShape 31"/>
              <p:cNvSpPr>
                <a:spLocks noChangeArrowheads="1"/>
              </p:cNvSpPr>
              <p:nvPr/>
            </p:nvSpPr>
            <p:spPr bwMode="auto">
              <a:xfrm rot="3586020">
                <a:off x="1510" y="899"/>
                <a:ext cx="425" cy="136"/>
              </a:xfrm>
              <a:prstGeom prst="flowChartInputOutpu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" name="AutoShape 32"/>
              <p:cNvSpPr>
                <a:spLocks noChangeArrowheads="1"/>
              </p:cNvSpPr>
              <p:nvPr/>
            </p:nvSpPr>
            <p:spPr bwMode="auto">
              <a:xfrm rot="3586020">
                <a:off x="1782" y="899"/>
                <a:ext cx="425" cy="136"/>
              </a:xfrm>
              <a:prstGeom prst="flowChartInputOutpu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1487488" y="2636838"/>
              <a:ext cx="3168650" cy="10080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2832100" y="3357563"/>
              <a:ext cx="671513" cy="5048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cs typeface="Arial" pitchFamily="34" charset="0"/>
                </a:rPr>
                <a:t>~</a:t>
              </a:r>
              <a:r>
                <a:rPr lang="es-ES"/>
                <a:t>V</a:t>
              </a:r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 flipH="1" flipV="1">
              <a:off x="4751388" y="2636838"/>
              <a:ext cx="1057275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5878513" y="2800350"/>
              <a:ext cx="2357437" cy="37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Microwire with GMI</a:t>
              </a:r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 flipH="1">
              <a:off x="3024188" y="1268413"/>
              <a:ext cx="1439862" cy="1296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 Box 42"/>
            <p:cNvSpPr txBox="1">
              <a:spLocks noChangeArrowheads="1"/>
            </p:cNvSpPr>
            <p:nvPr/>
          </p:nvSpPr>
          <p:spPr bwMode="auto">
            <a:xfrm>
              <a:off x="4559300" y="1052513"/>
              <a:ext cx="3251200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Sputtering of 2-nd Cu layer</a:t>
              </a:r>
            </a:p>
          </p:txBody>
        </p:sp>
      </p:grpSp>
      <p:sp>
        <p:nvSpPr>
          <p:cNvPr id="38" name="WordArt 43"/>
          <p:cNvSpPr>
            <a:spLocks noChangeArrowheads="1" noChangeShapeType="1" noTextEdit="1"/>
          </p:cNvSpPr>
          <p:nvPr/>
        </p:nvSpPr>
        <p:spPr bwMode="auto">
          <a:xfrm>
            <a:off x="4176713" y="260350"/>
            <a:ext cx="28067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MI element</a:t>
            </a: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0" y="2343150"/>
            <a:ext cx="184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0" name="Picture 44" descr="odi-puls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3756025"/>
            <a:ext cx="52816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334963" y="6605588"/>
            <a:ext cx="55197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200" baseline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Excitation current pulse in the wire (a) and voltage induced in the pickup coil (b).</a:t>
            </a:r>
            <a:endParaRPr lang="en-GB" sz="1200" baseline="0"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2" name="~PP265.WAV">
            <a:hlinkClick r:id="" action="ppaction://media"/>
          </p:cNvPr>
          <p:cNvPicPr>
            <a:picLocks noRot="1" noChangeAspect="1"/>
          </p:cNvPicPr>
          <p:nvPr>
            <a:wavAudioFile r:embed="rId2" name="~PP265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39</a:t>
            </a:fld>
            <a:endParaRPr lang="es-ES_tradn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10591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Off-diagonal GMI of nearly zero magnetostriction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Co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67,1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Fe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3,8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Ni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1,4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Si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14,5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B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11,5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Mo</a:t>
            </a:r>
            <a:r>
              <a:rPr kumimoji="0" lang="en-US" sz="32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1,7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microwires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CoFe-asc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417671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35600" y="1268413"/>
            <a:ext cx="277971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/>
              <a:t>Asymmetrical shape,</a:t>
            </a:r>
          </a:p>
          <a:p>
            <a:r>
              <a:rPr lang="en-US"/>
              <a:t>Almost linear region </a:t>
            </a:r>
            <a:endParaRPr lang="ru-RU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2987675" y="2133600"/>
            <a:ext cx="25908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80025" y="2060575"/>
            <a:ext cx="386397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/>
              <a:t>Linear region and maximum</a:t>
            </a:r>
          </a:p>
          <a:p>
            <a:r>
              <a:rPr lang="en-US"/>
              <a:t>Position depends on geometry</a:t>
            </a:r>
            <a:endParaRPr lang="ru-RU"/>
          </a:p>
        </p:txBody>
      </p:sp>
      <p:pic>
        <p:nvPicPr>
          <p:cNvPr id="8" name="Picture 8" descr="CoFe-anneal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141663"/>
            <a:ext cx="3995737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021388"/>
            <a:ext cx="45037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/>
              <a:t>Tailoring of GMI by heat treatment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2411413" y="4508500"/>
            <a:ext cx="4465637" cy="136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1" name="~PP670.WAV">
            <a:hlinkClick r:id="" action="ppaction://media"/>
          </p:cNvPr>
          <p:cNvPicPr>
            <a:picLocks noRot="1" noChangeAspect="1"/>
          </p:cNvPicPr>
          <p:nvPr>
            <a:wavAudioFile r:embed="rId2" name="~PP670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utoUpdateAnimBg="0"/>
      <p:bldP spid="5" grpId="0" autoUpdateAnimBg="0"/>
      <p:bldP spid="6" grpId="0" animBg="1"/>
      <p:bldP spid="7" grpId="0" autoUpdateAnimBg="0"/>
      <p:bldP spid="9" grpId="0" autoUpdateAnimBg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  <a:noFill/>
        </p:spPr>
        <p:txBody>
          <a:bodyPr/>
          <a:lstStyle/>
          <a:p>
            <a:fld id="{F0A22270-3850-4447-9A99-FC1016574943}" type="slidenum">
              <a:rPr lang="es-ES_tradnl" smtClean="0">
                <a:latin typeface="Arial" pitchFamily="34" charset="0"/>
              </a:rPr>
              <a:pPr/>
              <a:t>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323850" y="404813"/>
            <a:ext cx="3257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kern="0" baseline="0" dirty="0" err="1">
                <a:solidFill>
                  <a:sysClr val="windowText" lastClr="000000"/>
                </a:solidFill>
                <a:latin typeface="Arial" charset="0"/>
              </a:rPr>
              <a:t>Magnetic</a:t>
            </a:r>
            <a:r>
              <a:rPr lang="es-ES" sz="32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3200" kern="0" baseline="0" dirty="0" err="1">
                <a:solidFill>
                  <a:sysClr val="windowText" lastClr="000000"/>
                </a:solidFill>
                <a:latin typeface="Arial" charset="0"/>
              </a:rPr>
              <a:t>wires</a:t>
            </a:r>
            <a:r>
              <a:rPr lang="es-ES" sz="3200" kern="0" baseline="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5" name="3 CuadroTexto"/>
          <p:cNvSpPr txBox="1">
            <a:spLocks noChangeArrowheads="1"/>
          </p:cNvSpPr>
          <p:nvPr/>
        </p:nvSpPr>
        <p:spPr bwMode="auto">
          <a:xfrm>
            <a:off x="395288" y="981075"/>
            <a:ext cx="317658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-Iron whiskers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-Wiegan magnetic wires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(CoVFe,1970-th)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Amorphous:    milli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(since 80-th)	micro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		nano</a:t>
            </a:r>
          </a:p>
        </p:txBody>
      </p: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3360738" y="2895600"/>
            <a:ext cx="85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 kern="0" baseline="0">
                <a:solidFill>
                  <a:sysClr val="windowText" lastClr="000000"/>
                </a:solidFill>
                <a:latin typeface="Arial" charset="0"/>
              </a:rPr>
              <a:t>wires</a:t>
            </a:r>
          </a:p>
        </p:txBody>
      </p:sp>
      <p:sp>
        <p:nvSpPr>
          <p:cNvPr id="7" name="5 Cerrar llave"/>
          <p:cNvSpPr>
            <a:spLocks/>
          </p:cNvSpPr>
          <p:nvPr/>
        </p:nvSpPr>
        <p:spPr bwMode="auto">
          <a:xfrm>
            <a:off x="3203575" y="2659063"/>
            <a:ext cx="155575" cy="914400"/>
          </a:xfrm>
          <a:prstGeom prst="rightBrace">
            <a:avLst>
              <a:gd name="adj1" fmla="val 8327"/>
              <a:gd name="adj2" fmla="val 50000"/>
            </a:avLst>
          </a:prstGeom>
          <a:solidFill>
            <a:srgbClr val="00CC99"/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0" y="4581525"/>
            <a:ext cx="128619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In-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rotating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water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wires</a:t>
            </a:r>
            <a:endParaRPr lang="es-ES" sz="180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(can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be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drawn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to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20-30 </a:t>
            </a:r>
            <a:r>
              <a:rPr lang="el-GR" sz="1800" kern="0" baseline="0" dirty="0">
                <a:solidFill>
                  <a:sysClr val="windowText" lastClr="000000"/>
                </a:solidFill>
                <a:latin typeface="Arial" charset="0"/>
              </a:rPr>
              <a:t>μ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m) – rough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surface</a:t>
            </a:r>
            <a:endParaRPr lang="es-ES" sz="180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Melt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extracted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(40-50 </a:t>
            </a:r>
            <a:r>
              <a:rPr lang="el-GR" sz="1800" kern="0" baseline="0" dirty="0">
                <a:solidFill>
                  <a:sysClr val="windowText" lastClr="000000"/>
                </a:solidFill>
                <a:latin typeface="Arial" charset="0"/>
              </a:rPr>
              <a:t>μ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m)-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not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perfectly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cylindrical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cross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section</a:t>
            </a:r>
            <a:endParaRPr lang="es-ES" sz="180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Glass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coated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(0.1-50 </a:t>
            </a:r>
            <a:r>
              <a:rPr lang="el-GR" sz="1800" kern="0" baseline="0" dirty="0">
                <a:solidFill>
                  <a:sysClr val="windowText" lastClr="000000"/>
                </a:solidFill>
                <a:latin typeface="Arial" charset="0"/>
              </a:rPr>
              <a:t>μ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m)-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glass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coating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 (</a:t>
            </a:r>
            <a:r>
              <a:rPr lang="es-ES" sz="1800" kern="0" baseline="0" dirty="0" err="1">
                <a:solidFill>
                  <a:sysClr val="windowText" lastClr="000000"/>
                </a:solidFill>
                <a:latin typeface="Arial" charset="0"/>
              </a:rPr>
              <a:t>stresses</a:t>
            </a:r>
            <a:r>
              <a:rPr lang="es-ES" sz="1800" kern="0" baseline="0" dirty="0">
                <a:solidFill>
                  <a:sysClr val="windowText" lastClr="000000"/>
                </a:solidFill>
                <a:latin typeface="Arial" charset="0"/>
              </a:rPr>
              <a:t>)</a:t>
            </a: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9" name="Picture 46"/>
          <p:cNvPicPr>
            <a:picLocks noChangeAspect="1" noChangeArrowheads="1"/>
          </p:cNvPicPr>
          <p:nvPr/>
        </p:nvPicPr>
        <p:blipFill>
          <a:blip r:embed="rId4" cstate="print"/>
          <a:srcRect b="10283"/>
          <a:stretch>
            <a:fillRect/>
          </a:stretch>
        </p:blipFill>
        <p:spPr bwMode="auto">
          <a:xfrm>
            <a:off x="4572000" y="2590800"/>
            <a:ext cx="18780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4" descr="4-otog_provod-steklo-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00" y="2971800"/>
            <a:ext cx="199866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057400"/>
            <a:ext cx="1963738" cy="1427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2" name="AutoShape 13" descr="https://encrypted-tbn0.gstatic.com/images?q=tbn:ANd9GcRs-TN1eTd1_SkPoXifKGXTYHQO24rquE2e8jHEX4wbpTv0fDIhNAlz7A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38924" name="Picture 15" descr="http://www.p-wholesale.com/upimg/22/870a1/sic-whisker-3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0"/>
            <a:ext cx="24812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188913"/>
            <a:ext cx="2400300" cy="1439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2895600" y="3657600"/>
            <a:ext cx="1403350" cy="1295400"/>
          </a:xfrm>
          <a:prstGeom prst="ellipse">
            <a:avLst/>
          </a:prstGeom>
          <a:solidFill>
            <a:srgbClr val="9933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7543800" y="5181600"/>
            <a:ext cx="800100" cy="800100"/>
          </a:xfrm>
          <a:prstGeom prst="ellipse">
            <a:avLst/>
          </a:prstGeom>
          <a:solidFill>
            <a:srgbClr val="9933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Rectángulo"/>
          <p:cNvSpPr/>
          <p:nvPr/>
        </p:nvSpPr>
        <p:spPr bwMode="auto">
          <a:xfrm>
            <a:off x="7696200" y="4800600"/>
            <a:ext cx="647700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s-ES" sz="2400" b="0" kern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59 Grupo"/>
          <p:cNvGrpSpPr>
            <a:grpSpLocks/>
          </p:cNvGrpSpPr>
          <p:nvPr/>
        </p:nvGrpSpPr>
        <p:grpSpPr bwMode="auto">
          <a:xfrm>
            <a:off x="7019925" y="5927725"/>
            <a:ext cx="320675" cy="320675"/>
            <a:chOff x="228600" y="4343400"/>
            <a:chExt cx="990600" cy="990600"/>
          </a:xfrm>
        </p:grpSpPr>
        <p:sp>
          <p:nvSpPr>
            <p:cNvPr id="19" name="Oval 7"/>
            <p:cNvSpPr>
              <a:spLocks noChangeArrowheads="1"/>
            </p:cNvSpPr>
            <p:nvPr/>
          </p:nvSpPr>
          <p:spPr bwMode="auto">
            <a:xfrm>
              <a:off x="228600" y="4343400"/>
              <a:ext cx="990600" cy="990600"/>
            </a:xfrm>
            <a:prstGeom prst="ellipse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 kern="0" baseline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459088" y="4573888"/>
              <a:ext cx="529628" cy="529628"/>
            </a:xfrm>
            <a:prstGeom prst="ellipse">
              <a:avLst/>
            </a:prstGeom>
            <a:solidFill>
              <a:srgbClr val="3366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 kern="0" baseline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pic>
        <p:nvPicPr>
          <p:cNvPr id="22" name="~PP3213.WAV">
            <a:hlinkClick r:id="" action="ppaction://media"/>
          </p:cNvPr>
          <p:cNvPicPr>
            <a:picLocks noRot="1" noChangeAspect="1"/>
          </p:cNvPicPr>
          <p:nvPr>
            <a:wavAudioFile r:embed="rId2" name="~PP3213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utoUpdateAnimBg="0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40</a:t>
            </a:fld>
            <a:endParaRPr lang="es-ES_tradnl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333375"/>
            <a:ext cx="7620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4400">
                <a:solidFill>
                  <a:schemeClr val="tx2"/>
                </a:solidFill>
              </a:rPr>
              <a:t>m-wires –GMISince 2010</a:t>
            </a:r>
            <a:endParaRPr lang="es-ES" sz="4400">
              <a:solidFill>
                <a:schemeClr val="tx2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1600" y="2662238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33525" y="28860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797425"/>
            <a:ext cx="44196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2800">
                <a:solidFill>
                  <a:srgbClr val="000000"/>
                </a:solidFill>
              </a:rPr>
              <a:t>AMI 601 –Aichi Steel Corp.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rgbClr val="000000"/>
                </a:solidFill>
              </a:rPr>
              <a:t>6-axis sensor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rgbClr val="000000"/>
                </a:solidFill>
              </a:rPr>
              <a:t>3 axis of magnetic earth sensing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800">
                <a:solidFill>
                  <a:srgbClr val="000000"/>
                </a:solidFill>
              </a:rPr>
              <a:t>3 axis acceleration sensing</a:t>
            </a:r>
            <a:endParaRPr lang="es-ES" sz="1800">
              <a:solidFill>
                <a:srgbClr val="000000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 l="10645"/>
          <a:stretch>
            <a:fillRect/>
          </a:stretch>
        </p:blipFill>
        <p:spPr bwMode="auto">
          <a:xfrm>
            <a:off x="7380288" y="260350"/>
            <a:ext cx="1555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341438"/>
            <a:ext cx="32051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73238"/>
            <a:ext cx="23764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708400" y="2781300"/>
            <a:ext cx="1150938" cy="503238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588125" y="2492375"/>
            <a:ext cx="792163" cy="792163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581525"/>
            <a:ext cx="15335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302375" y="4133850"/>
            <a:ext cx="102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sz="1400">
                <a:ea typeface="MS PGothic" pitchFamily="34" charset="-128"/>
              </a:rPr>
              <a:t>MI-element</a:t>
            </a:r>
            <a:endParaRPr kumimoji="1" lang="ja-JP" altLang="en-US" sz="1400">
              <a:ea typeface="MS PGothic" pitchFamily="34" charset="-128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708650" y="4343400"/>
            <a:ext cx="628650" cy="534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632450" y="6042025"/>
            <a:ext cx="1714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Size – 1 mm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50825" y="0"/>
            <a:ext cx="7772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APPLICATIONS</a:t>
            </a:r>
            <a:r>
              <a:rPr lang="en-US" sz="3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  <a:endParaRPr lang="ru-RU" sz="3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20" name="~PP704.WAV">
            <a:hlinkClick r:id="" action="ppaction://media"/>
          </p:cNvPr>
          <p:cNvPicPr>
            <a:picLocks noRot="1" noChangeAspect="1"/>
          </p:cNvPicPr>
          <p:nvPr>
            <a:wavAudioFile r:embed="rId1" name="~PP704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41</a:t>
            </a:fld>
            <a:endParaRPr lang="es-ES_tradnl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44463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i="1">
                <a:solidFill>
                  <a:srgbClr val="000000"/>
                </a:solidFill>
              </a:rPr>
              <a:t>Application for MI effect - </a:t>
            </a:r>
            <a:r>
              <a:rPr lang="en-US" sz="3200" b="1" i="1">
                <a:solidFill>
                  <a:srgbClr val="000000"/>
                </a:solidFill>
              </a:rPr>
              <a:t>Sensors</a:t>
            </a:r>
            <a:endParaRPr lang="es-ES" sz="3200" b="1" i="1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388" y="862013"/>
            <a:ext cx="8208962" cy="433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4150" y="801688"/>
            <a:ext cx="6121400" cy="493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000099"/>
                </a:solidFill>
                <a:sym typeface="Wingdings" pitchFamily="2" charset="2"/>
              </a:rPr>
              <a:t>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b="1" i="1">
                <a:solidFill>
                  <a:srgbClr val="000000"/>
                </a:solidFill>
              </a:rPr>
              <a:t>High sensitive electronic compass</a:t>
            </a:r>
            <a:endParaRPr lang="es-ES" b="1" i="1">
              <a:solidFill>
                <a:srgbClr val="00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79388" y="5562600"/>
            <a:ext cx="8208962" cy="825500"/>
            <a:chOff x="113" y="3681"/>
            <a:chExt cx="5171" cy="520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58" y="3681"/>
              <a:ext cx="4854" cy="5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000099"/>
                  </a:solidFill>
                  <a:sym typeface="Wingdings" pitchFamily="2" charset="2"/>
                </a:rPr>
                <a:t></a:t>
              </a:r>
              <a:r>
                <a:rPr lang="en-US" sz="1600">
                  <a:solidFill>
                    <a:srgbClr val="000000"/>
                  </a:solidFill>
                  <a:sym typeface="Wingdings" pitchFamily="2" charset="2"/>
                </a:rPr>
                <a:t> </a:t>
              </a:r>
              <a:r>
                <a:rPr lang="en-US" sz="1600" b="1">
                  <a:solidFill>
                    <a:srgbClr val="000000"/>
                  </a:solidFill>
                </a:rPr>
                <a:t>Navigation</a:t>
              </a:r>
              <a:r>
                <a:rPr lang="en-US" sz="1600">
                  <a:solidFill>
                    <a:srgbClr val="000000"/>
                  </a:solidFill>
                </a:rPr>
                <a:t> functions combining the motion sensor with a GPS: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       Intelligent Transportation System, 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       Control of operating attitude in unmanned helicopters, robots, automobiles, etc.</a:t>
              </a:r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13" y="3702"/>
              <a:ext cx="5171" cy="49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4150" y="1401763"/>
            <a:ext cx="8121650" cy="2873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99"/>
                </a:solidFill>
                <a:sym typeface="Wingdings" pitchFamily="2" charset="2"/>
              </a:rPr>
              <a:t></a:t>
            </a:r>
            <a:r>
              <a:rPr lang="en-US" sz="160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1600" b="1">
                <a:solidFill>
                  <a:srgbClr val="000000"/>
                </a:solidFill>
                <a:sym typeface="Wingdings" pitchFamily="2" charset="2"/>
              </a:rPr>
              <a:t>Positional sensor</a:t>
            </a:r>
            <a:r>
              <a:rPr lang="en-US" sz="160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1600" b="1">
                <a:solidFill>
                  <a:srgbClr val="000099"/>
                </a:solidFill>
                <a:sym typeface="Wingdings" pitchFamily="2" charset="2"/>
              </a:rPr>
              <a:t> </a:t>
            </a:r>
            <a:r>
              <a:rPr lang="en-US" sz="1600">
                <a:solidFill>
                  <a:srgbClr val="000000"/>
                </a:solidFill>
                <a:sym typeface="Wingdings" pitchFamily="2" charset="2"/>
              </a:rPr>
              <a:t>M</a:t>
            </a:r>
            <a:r>
              <a:rPr lang="en-US" sz="1600">
                <a:solidFill>
                  <a:srgbClr val="000000"/>
                </a:solidFill>
              </a:rPr>
              <a:t>otion-sensing controllers</a:t>
            </a:r>
            <a:r>
              <a:rPr lang="en-US" sz="1600" b="1">
                <a:solidFill>
                  <a:srgbClr val="000099"/>
                </a:solidFill>
                <a:sym typeface="Wingdings" pitchFamily="2" charset="2"/>
              </a:rPr>
              <a:t> </a:t>
            </a:r>
            <a:r>
              <a:rPr lang="en-US" sz="160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Operating attitude automated control. </a:t>
            </a:r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79388" y="1335088"/>
            <a:ext cx="8208962" cy="4243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62000" y="1676400"/>
            <a:ext cx="7620000" cy="3892550"/>
            <a:chOff x="289" y="1007"/>
            <a:chExt cx="4995" cy="2644"/>
          </a:xfrm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89" y="1020"/>
              <a:ext cx="4989" cy="2631"/>
            </a:xfrm>
            <a:prstGeom prst="rect">
              <a:avLst/>
            </a:prstGeom>
            <a:solidFill>
              <a:srgbClr val="FFFFFF"/>
            </a:solidFill>
            <a:ln w="22225" cmpd="dbl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" name="Picture 14" descr="aichi catalog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1766"/>
              <a:ext cx="3538" cy="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40" y="1007"/>
              <a:ext cx="4944" cy="7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r>
                <a:rPr lang="en-US" sz="1600" b="1" u="sng">
                  <a:solidFill>
                    <a:srgbClr val="000000"/>
                  </a:solidFill>
                </a:rPr>
                <a:t>Motion Sensor = 3D magnetic sensor + 2/3D accelerometer</a:t>
              </a:r>
              <a:r>
                <a:rPr lang="en-US" sz="160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It determines the </a:t>
              </a:r>
              <a:r>
                <a:rPr lang="en-US" sz="1600" b="1" u="sng">
                  <a:solidFill>
                    <a:srgbClr val="000082"/>
                  </a:solidFill>
                </a:rPr>
                <a:t>attitude</a:t>
              </a:r>
              <a:r>
                <a:rPr lang="en-US" sz="1600" b="1">
                  <a:solidFill>
                    <a:srgbClr val="C40000"/>
                  </a:solidFill>
                </a:rPr>
                <a:t> </a:t>
              </a:r>
              <a:r>
                <a:rPr lang="en-US" sz="1600">
                  <a:solidFill>
                    <a:srgbClr val="000000"/>
                  </a:solidFill>
                </a:rPr>
                <a:t>of mobile devices relative to </a:t>
              </a:r>
              <a:r>
                <a:rPr lang="en-US" sz="1600" b="1" u="sng">
                  <a:solidFill>
                    <a:srgbClr val="000000"/>
                  </a:solidFill>
                </a:rPr>
                <a:t>geomagnetism</a:t>
              </a:r>
              <a:r>
                <a:rPr lang="en-US" sz="1600">
                  <a:solidFill>
                    <a:srgbClr val="000000"/>
                  </a:solidFill>
                </a:rPr>
                <a:t> and </a:t>
              </a:r>
              <a:r>
                <a:rPr lang="en-US" sz="1600" b="1" u="sng">
                  <a:solidFill>
                    <a:srgbClr val="000000"/>
                  </a:solidFill>
                </a:rPr>
                <a:t>gravity</a:t>
              </a:r>
              <a:r>
                <a:rPr lang="en-US" sz="1600">
                  <a:solidFill>
                    <a:srgbClr val="000000"/>
                  </a:solidFill>
                </a:rPr>
                <a:t>, and by analyzing the attitude and speed, other aspects of movement such as </a:t>
              </a:r>
              <a:r>
                <a:rPr lang="en-US" sz="1600" b="1" u="sng">
                  <a:solidFill>
                    <a:srgbClr val="000082"/>
                  </a:solidFill>
                </a:rPr>
                <a:t>acceleration</a:t>
              </a:r>
              <a:r>
                <a:rPr lang="en-US" sz="1600">
                  <a:solidFill>
                    <a:srgbClr val="000000"/>
                  </a:solidFill>
                </a:rPr>
                <a:t>, </a:t>
              </a:r>
              <a:r>
                <a:rPr lang="en-US" sz="1600" b="1" u="sng">
                  <a:solidFill>
                    <a:srgbClr val="000082"/>
                  </a:solidFill>
                </a:rPr>
                <a:t>translational speed</a:t>
              </a:r>
              <a:r>
                <a:rPr lang="en-US" sz="1600">
                  <a:solidFill>
                    <a:srgbClr val="000000"/>
                  </a:solidFill>
                </a:rPr>
                <a:t> and </a:t>
              </a:r>
              <a:r>
                <a:rPr lang="en-US" sz="1600" b="1" u="sng">
                  <a:solidFill>
                    <a:srgbClr val="000082"/>
                  </a:solidFill>
                </a:rPr>
                <a:t>rotational speed</a:t>
              </a:r>
              <a:r>
                <a:rPr lang="en-US" sz="1600">
                  <a:solidFill>
                    <a:srgbClr val="000000"/>
                  </a:solidFill>
                </a:rPr>
                <a:t> can be calculated.</a:t>
              </a:r>
            </a:p>
          </p:txBody>
        </p:sp>
        <p:grpSp>
          <p:nvGrpSpPr>
            <p:cNvPr id="18" name="Group 16"/>
            <p:cNvGrpSpPr>
              <a:grpSpLocks noChangeAspect="1"/>
            </p:cNvGrpSpPr>
            <p:nvPr/>
          </p:nvGrpSpPr>
          <p:grpSpPr bwMode="auto">
            <a:xfrm>
              <a:off x="3991" y="1570"/>
              <a:ext cx="1254" cy="1860"/>
              <a:chOff x="-71" y="754"/>
              <a:chExt cx="2633" cy="3905"/>
            </a:xfrm>
          </p:grpSpPr>
          <p:pic>
            <p:nvPicPr>
              <p:cNvPr id="20" name="Picture 17" descr="aichi catalog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" y="1570"/>
                <a:ext cx="723" cy="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8" descr="aichi catalog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71" y="754"/>
                <a:ext cx="2633" cy="3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061" y="3442"/>
              <a:ext cx="2200" cy="2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r"/>
              <a:r>
                <a:rPr lang="it-IT" sz="1400" i="1">
                  <a:solidFill>
                    <a:srgbClr val="000000"/>
                  </a:solidFill>
                </a:rPr>
                <a:t>Source:</a:t>
              </a:r>
              <a:r>
                <a:rPr lang="it-IT" sz="1400">
                  <a:solidFill>
                    <a:srgbClr val="000000"/>
                  </a:solidFill>
                </a:rPr>
                <a:t> Aichi Micro Intelligent Corporation</a:t>
              </a:r>
              <a:endParaRPr lang="es-ES" sz="1600">
                <a:solidFill>
                  <a:srgbClr val="0000FF"/>
                </a:solidFill>
              </a:endParaRPr>
            </a:p>
          </p:txBody>
        </p:sp>
      </p:grp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28600" y="6477000"/>
            <a:ext cx="563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i="1" u="sng">
                <a:solidFill>
                  <a:srgbClr val="660033"/>
                </a:solidFill>
                <a:latin typeface="Arial" pitchFamily="34" charset="0"/>
              </a:rPr>
              <a:t>Requirements: high sensitivty at low H (up to few Oe)</a:t>
            </a:r>
            <a:r>
              <a:rPr lang="en-US" sz="1800" u="sng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s-ES" sz="1800" u="sng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41338" y="5851525"/>
            <a:ext cx="9906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20700" y="1644650"/>
            <a:ext cx="14605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50825" y="0"/>
            <a:ext cx="7772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APPLICATIONS</a:t>
            </a:r>
            <a:r>
              <a:rPr lang="en-US" sz="3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  <a:endParaRPr lang="ru-RU" sz="3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26" name="~PP3629.WAV">
            <a:hlinkClick r:id="" action="ppaction://media"/>
          </p:cNvPr>
          <p:cNvPicPr>
            <a:picLocks noRot="1" noChangeAspect="1"/>
          </p:cNvPicPr>
          <p:nvPr>
            <a:wavAudioFile r:embed="rId1" name="~PP3629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42</a:t>
            </a:fld>
            <a:endParaRPr lang="es-ES_tradnl"/>
          </a:p>
        </p:txBody>
      </p:sp>
      <p:pic>
        <p:nvPicPr>
          <p:cNvPr id="7" name="Picture 2" descr="DSC05337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76250"/>
            <a:ext cx="5208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1908175" y="0"/>
            <a:ext cx="3992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Designed by us magnetometer </a:t>
            </a:r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762000" y="2425700"/>
            <a:ext cx="8424863" cy="333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u="sng" dirty="0"/>
              <a:t/>
            </a:r>
            <a:br>
              <a:rPr lang="es-ES" b="1" u="sng" dirty="0"/>
            </a:br>
            <a:r>
              <a:rPr lang="en-US" sz="2000" b="1" u="sng" dirty="0"/>
              <a:t>Technical characteristics</a:t>
            </a:r>
            <a:endParaRPr lang="es-ES" sz="2000" b="1" u="sng" dirty="0"/>
          </a:p>
          <a:p>
            <a:r>
              <a:rPr lang="en-US" sz="2000" dirty="0"/>
              <a:t>Channel number 					3 (X, Y, Z components);</a:t>
            </a:r>
            <a:endParaRPr lang="es-ES" sz="2000" dirty="0"/>
          </a:p>
          <a:p>
            <a:r>
              <a:rPr lang="en-US" sz="2000" dirty="0"/>
              <a:t>Size of the 3-component sensing element 	cube with 14 mm edge;</a:t>
            </a:r>
            <a:endParaRPr lang="es-ES" sz="2000" dirty="0"/>
          </a:p>
          <a:p>
            <a:r>
              <a:rPr lang="en-US" sz="2000" dirty="0"/>
              <a:t>Input voltage of the channel, not less 		</a:t>
            </a:r>
            <a:r>
              <a:rPr lang="ru-RU" sz="2000" dirty="0">
                <a:sym typeface="Symbol" pitchFamily="18" charset="2"/>
              </a:rPr>
              <a:t></a:t>
            </a:r>
            <a:r>
              <a:rPr lang="en-US" sz="2000" dirty="0"/>
              <a:t> 4.5 V;</a:t>
            </a:r>
            <a:endParaRPr lang="es-ES" sz="2000" dirty="0"/>
          </a:p>
          <a:p>
            <a:r>
              <a:rPr lang="en-US" sz="2000" dirty="0"/>
              <a:t>Dynamic range</a:t>
            </a:r>
            <a:r>
              <a:rPr lang="ru-RU" sz="2000" dirty="0"/>
              <a:t>, </a:t>
            </a:r>
            <a:r>
              <a:rPr lang="en-US" sz="2000" dirty="0"/>
              <a:t>not less</a:t>
            </a:r>
            <a:r>
              <a:rPr lang="ru-RU" sz="2000" dirty="0"/>
              <a:t>	 			</a:t>
            </a:r>
            <a:r>
              <a:rPr lang="ru-RU" sz="2000" dirty="0">
                <a:sym typeface="Symbol" pitchFamily="18" charset="2"/>
              </a:rPr>
              <a:t></a:t>
            </a:r>
            <a:r>
              <a:rPr lang="ru-RU" sz="2000" dirty="0"/>
              <a:t> 2.5 </a:t>
            </a:r>
            <a:r>
              <a:rPr lang="en-US" sz="2000" dirty="0" err="1"/>
              <a:t>Oe</a:t>
            </a:r>
            <a:r>
              <a:rPr lang="ru-RU" sz="2000" dirty="0"/>
              <a:t>;</a:t>
            </a:r>
            <a:endParaRPr lang="es-ES" sz="2000" dirty="0"/>
          </a:p>
          <a:p>
            <a:r>
              <a:rPr lang="en-US" sz="2000" dirty="0"/>
              <a:t>Frequency range, not less		 		1 kHz;</a:t>
            </a:r>
            <a:endParaRPr lang="es-ES" sz="2000" dirty="0"/>
          </a:p>
          <a:p>
            <a:r>
              <a:rPr lang="en-US" sz="2000" dirty="0"/>
              <a:t>Power voltage 					0 + 5.5V;</a:t>
            </a:r>
            <a:endParaRPr lang="es-ES" sz="2000" dirty="0"/>
          </a:p>
          <a:p>
            <a:r>
              <a:rPr lang="en-US" sz="2000" dirty="0"/>
              <a:t>Consuming current				~ 250 </a:t>
            </a:r>
            <a:r>
              <a:rPr lang="en-US" sz="2000" dirty="0" err="1"/>
              <a:t>mA</a:t>
            </a:r>
            <a:r>
              <a:rPr lang="en-US" sz="2000" dirty="0"/>
              <a:t>;</a:t>
            </a:r>
            <a:endParaRPr lang="es-ES" sz="2000" dirty="0"/>
          </a:p>
          <a:p>
            <a:r>
              <a:rPr lang="en-US" sz="2000" u="sng" dirty="0"/>
              <a:t>Transmission coefficient of the channels</a:t>
            </a:r>
            <a:endParaRPr lang="es-ES" sz="2000" dirty="0"/>
          </a:p>
          <a:p>
            <a:r>
              <a:rPr lang="en-US" sz="2000" dirty="0"/>
              <a:t>Channel </a:t>
            </a:r>
            <a:r>
              <a:rPr lang="fr-FR" sz="2000" dirty="0"/>
              <a:t>X</a:t>
            </a:r>
            <a:r>
              <a:rPr lang="en-US" sz="2000" dirty="0"/>
              <a:t>	</a:t>
            </a:r>
            <a:r>
              <a:rPr lang="fr-FR" sz="2000" dirty="0"/>
              <a:t>					1.58V p</a:t>
            </a:r>
            <a:r>
              <a:rPr lang="en-US" sz="2000" dirty="0"/>
              <a:t>e</a:t>
            </a:r>
            <a:r>
              <a:rPr lang="fr-FR" sz="2000" dirty="0"/>
              <a:t>r 1Oe</a:t>
            </a:r>
            <a:r>
              <a:rPr lang="en-US" sz="2000" dirty="0"/>
              <a:t>;</a:t>
            </a:r>
            <a:endParaRPr lang="es-ES" sz="2000" dirty="0"/>
          </a:p>
          <a:p>
            <a:r>
              <a:rPr lang="en-US" sz="2000" dirty="0"/>
              <a:t>Channel </a:t>
            </a:r>
            <a:r>
              <a:rPr lang="it-IT" sz="2000" dirty="0"/>
              <a:t>Y	</a:t>
            </a:r>
            <a:r>
              <a:rPr lang="en-US" sz="2000" dirty="0"/>
              <a:t>	</a:t>
            </a:r>
            <a:r>
              <a:rPr lang="it-IT" sz="2000" dirty="0"/>
              <a:t>				1.57V per 1Oe</a:t>
            </a:r>
            <a:r>
              <a:rPr lang="en-US" sz="2000" dirty="0"/>
              <a:t>;</a:t>
            </a:r>
            <a:endParaRPr lang="es-ES" sz="2000" dirty="0"/>
          </a:p>
          <a:p>
            <a:r>
              <a:rPr lang="en-US" sz="2000" dirty="0"/>
              <a:t>Channel </a:t>
            </a:r>
            <a:r>
              <a:rPr lang="fr-FR" sz="2000" dirty="0"/>
              <a:t>Z </a:t>
            </a:r>
            <a:r>
              <a:rPr lang="en-US" sz="2000" dirty="0"/>
              <a:t>	</a:t>
            </a:r>
            <a:r>
              <a:rPr lang="fr-FR" sz="2000" dirty="0"/>
              <a:t>					1.69V per 1Oe</a:t>
            </a:r>
            <a:r>
              <a:rPr lang="en-US" sz="2000" dirty="0"/>
              <a:t>.</a:t>
            </a:r>
          </a:p>
          <a:p>
            <a:r>
              <a:rPr lang="en-US" sz="2000" dirty="0"/>
              <a:t>Noise level (resolution)					</a:t>
            </a:r>
            <a:r>
              <a:rPr lang="en-US" sz="2000" dirty="0">
                <a:cs typeface="Times New Roman" pitchFamily="18" charset="0"/>
              </a:rPr>
              <a:t>≈</a:t>
            </a:r>
            <a:r>
              <a:rPr lang="en-US" sz="2000" dirty="0"/>
              <a:t>10 </a:t>
            </a:r>
            <a:r>
              <a:rPr lang="en-US" sz="2000" dirty="0" err="1"/>
              <a:t>nT</a:t>
            </a:r>
            <a:endParaRPr lang="es-ES" sz="2000" dirty="0"/>
          </a:p>
          <a:p>
            <a:endParaRPr lang="es-ES" dirty="0"/>
          </a:p>
        </p:txBody>
      </p:sp>
      <p:pic>
        <p:nvPicPr>
          <p:cNvPr id="6" name="~PP3857.WAV">
            <a:hlinkClick r:id="" action="ppaction://media"/>
          </p:cNvPr>
          <p:cNvPicPr>
            <a:picLocks noRot="1" noChangeAspect="1"/>
          </p:cNvPicPr>
          <p:nvPr>
            <a:wavAudioFile r:embed="rId1" name="~PP3857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43</a:t>
            </a:fld>
            <a:endParaRPr lang="es-ES_tradnl"/>
          </a:p>
        </p:txBody>
      </p:sp>
      <p:pic>
        <p:nvPicPr>
          <p:cNvPr id="6" name="Picture 1" descr="fram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1000"/>
            <a:ext cx="9830197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15-08-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2" y="4633913"/>
            <a:ext cx="321393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21 Conector recto de flecha"/>
          <p:cNvCxnSpPr>
            <a:cxnSpLocks noChangeShapeType="1"/>
          </p:cNvCxnSpPr>
          <p:nvPr/>
        </p:nvCxnSpPr>
        <p:spPr bwMode="auto">
          <a:xfrm flipH="1" flipV="1">
            <a:off x="1187451" y="5300663"/>
            <a:ext cx="144463" cy="36036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9" name="22 Rectángulo"/>
          <p:cNvSpPr>
            <a:spLocks noChangeArrowheads="1"/>
          </p:cNvSpPr>
          <p:nvPr/>
        </p:nvSpPr>
        <p:spPr bwMode="auto">
          <a:xfrm>
            <a:off x="0" y="0"/>
            <a:ext cx="1074420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cs typeface="Times New Roman" pitchFamily="18" charset="0"/>
              </a:rPr>
              <a:t>MAGNETIC FIELD MEASUREMENTS WITH GMI MAGNETOMETER inside the electric car  </a:t>
            </a:r>
            <a:r>
              <a:rPr lang="en-US" sz="2000">
                <a:cs typeface="Times New Roman" pitchFamily="18" charset="0"/>
              </a:rPr>
              <a:t>(FIAT Turin Nov. 2012) (FP7 project)</a:t>
            </a:r>
            <a:endParaRPr lang="es-ES" sz="2000"/>
          </a:p>
        </p:txBody>
      </p:sp>
      <p:pic>
        <p:nvPicPr>
          <p:cNvPr id="11" name="Picture 5" descr="15-49-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0075" y="762000"/>
            <a:ext cx="27019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fram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988" y="3200400"/>
            <a:ext cx="59420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657.WAV">
            <a:hlinkClick r:id="" action="ppaction://media"/>
          </p:cNvPr>
          <p:cNvPicPr>
            <a:picLocks noRot="1" noChangeAspect="1"/>
          </p:cNvPicPr>
          <p:nvPr>
            <a:wavAudioFile r:embed="rId1" name="~PP3657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44</a:t>
            </a:fld>
            <a:endParaRPr lang="es-ES_tradnl"/>
          </a:p>
        </p:txBody>
      </p:sp>
      <p:sp>
        <p:nvSpPr>
          <p:cNvPr id="3" name="1 Marcador de número de diapositiva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8D6235-3F95-438D-A781-906DB31AECD8}" type="slidenum">
              <a:rPr kumimoji="0" lang="es-ES_tradnl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_tradnl" sz="14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1 Marcador de número de diapositiva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A50E591-3079-43BD-B515-EAD20847DEFC}" type="slidenum">
              <a:rPr lang="es-ES_tradnl" sz="1400"/>
              <a:pPr algn="r"/>
              <a:t>44</a:t>
            </a:fld>
            <a:endParaRPr lang="es-ES_tradnl" sz="1400"/>
          </a:p>
        </p:txBody>
      </p:sp>
      <p:sp>
        <p:nvSpPr>
          <p:cNvPr id="5" name="1 Marcador de número de diapositiva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1A4E83A-D44B-44D0-A2F2-4DA0474ACEC9}" type="slidenum">
              <a:rPr lang="es-ES_tradnl" sz="1400"/>
              <a:pPr algn="r"/>
              <a:t>44</a:t>
            </a:fld>
            <a:endParaRPr lang="es-ES_tradnl" sz="1400"/>
          </a:p>
        </p:txBody>
      </p:sp>
      <p:sp>
        <p:nvSpPr>
          <p:cNvPr id="6" name="1 Marcador de número de diapositiva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B28F6D4-6693-4787-AD24-3828215697D5}" type="slidenum">
              <a:rPr lang="es-ES_tradnl" sz="1400"/>
              <a:pPr algn="r"/>
              <a:t>44</a:t>
            </a:fld>
            <a:endParaRPr lang="es-ES_tradnl" sz="14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33438"/>
            <a:ext cx="4679950" cy="33877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914400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Prospective applications of GMI magnetic fild sensors</a:t>
            </a:r>
            <a:endParaRPr lang="es-ES" sz="3600" kern="10">
              <a:ln w="9525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581525"/>
            <a:ext cx="7877175" cy="1866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413" y="1628775"/>
            <a:ext cx="4192587" cy="2397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2" name="~PP1920.WAV">
            <a:hlinkClick r:id="" action="ppaction://media"/>
          </p:cNvPr>
          <p:cNvPicPr>
            <a:picLocks noRot="1" noChangeAspect="1"/>
          </p:cNvPicPr>
          <p:nvPr>
            <a:wavAudioFile r:embed="rId1" name="~PP1920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45</a:t>
            </a:fld>
            <a:endParaRPr lang="es-ES_tradnl"/>
          </a:p>
        </p:txBody>
      </p:sp>
      <p:sp>
        <p:nvSpPr>
          <p:cNvPr id="3" name="1 Marcador de número de diapositiva"/>
          <p:cNvSpPr txBox="1">
            <a:spLocks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D3D94-A608-4726-AA6B-B6470C0AE217}" type="slidenum">
              <a:rPr kumimoji="0" lang="es-ES_tradnl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_tradnl" sz="14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549275"/>
            <a:ext cx="8229600" cy="6334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baseline="0">
                <a:solidFill>
                  <a:srgbClr val="0033CC"/>
                </a:solidFill>
                <a:latin typeface="Calibri"/>
                <a:ea typeface="ＭＳ Ｐゴシック"/>
                <a:cs typeface="+mj-cs"/>
              </a:rPr>
              <a:t>Magnetic Field and Magnetic Sensors</a:t>
            </a:r>
            <a:r>
              <a:rPr lang="ja-JP" altLang="en-US" sz="3200" b="0" baseline="0">
                <a:solidFill>
                  <a:sysClr val="windowText" lastClr="000000"/>
                </a:solidFill>
                <a:latin typeface="Calibri"/>
                <a:ea typeface="ＭＳ Ｐゴシック"/>
                <a:cs typeface="+mj-cs"/>
              </a:rPr>
              <a:t>　</a:t>
            </a:r>
            <a:r>
              <a:rPr lang="ja-JP" altLang="en-US" sz="1600" b="0" baseline="0">
                <a:solidFill>
                  <a:sysClr val="windowText" lastClr="000000"/>
                </a:solidFill>
                <a:latin typeface="Calibri"/>
                <a:ea typeface="ＭＳ Ｐゴシック"/>
                <a:cs typeface="+mj-cs"/>
              </a:rPr>
              <a:t>　　      　　　</a:t>
            </a:r>
            <a:endParaRPr lang="en-US" altLang="ja-JP" sz="1200" b="0" baseline="0">
              <a:solidFill>
                <a:sysClr val="windowText" lastClr="000000"/>
              </a:solidFill>
              <a:latin typeface="Calibri"/>
              <a:ea typeface="ＭＳ Ｐゴシック"/>
              <a:cs typeface="+mj-cs"/>
            </a:endParaRPr>
          </a:p>
        </p:txBody>
      </p:sp>
      <p:graphicFrame>
        <p:nvGraphicFramePr>
          <p:cNvPr id="5" name="Group 3"/>
          <p:cNvGraphicFramePr>
            <a:graphicFrameLocks/>
          </p:cNvGraphicFramePr>
          <p:nvPr/>
        </p:nvGraphicFramePr>
        <p:xfrm>
          <a:off x="179388" y="3068638"/>
          <a:ext cx="8785225" cy="518160"/>
        </p:xfrm>
        <a:graphic>
          <a:graphicData uri="http://schemas.openxmlformats.org/drawingml/2006/table">
            <a:tbl>
              <a:tblPr/>
              <a:tblGrid>
                <a:gridCol w="438150"/>
                <a:gridCol w="439737"/>
                <a:gridCol w="441325"/>
                <a:gridCol w="438150"/>
                <a:gridCol w="439738"/>
                <a:gridCol w="438150"/>
                <a:gridCol w="438150"/>
                <a:gridCol w="441325"/>
                <a:gridCol w="439737"/>
                <a:gridCol w="438150"/>
                <a:gridCol w="438150"/>
                <a:gridCol w="439738"/>
                <a:gridCol w="441325"/>
                <a:gridCol w="438150"/>
                <a:gridCol w="439737"/>
                <a:gridCol w="438150"/>
                <a:gridCol w="438150"/>
                <a:gridCol w="441325"/>
                <a:gridCol w="439738"/>
                <a:gridCol w="438150"/>
              </a:tblGrid>
              <a:tr h="2889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0" y="2997200"/>
            <a:ext cx="8964613" cy="366713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ja-JP" sz="1800" b="0" kern="0" baseline="0">
              <a:solidFill>
                <a:sysClr val="windowText" lastClr="000000"/>
              </a:solidFill>
            </a:endParaRPr>
          </a:p>
        </p:txBody>
      </p: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808038" y="3644900"/>
            <a:ext cx="573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-8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2555875" y="3644900"/>
            <a:ext cx="696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-4</a:t>
            </a: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4427538" y="364490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</a:t>
            </a:r>
            <a:endParaRPr lang="en-US" altLang="ja-JP" sz="1800" b="0" kern="0" baseline="30000">
              <a:solidFill>
                <a:sysClr val="windowText" lastClr="000000"/>
              </a:solidFill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6084888" y="3644900"/>
            <a:ext cx="696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0" y="36449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-10</a:t>
            </a:r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1692275" y="3644900"/>
            <a:ext cx="62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-6</a:t>
            </a:r>
          </a:p>
        </p:txBody>
      </p:sp>
      <p:sp>
        <p:nvSpPr>
          <p:cNvPr id="13" name="Text Box 54"/>
          <p:cNvSpPr txBox="1">
            <a:spLocks noChangeArrowheads="1"/>
          </p:cNvSpPr>
          <p:nvPr/>
        </p:nvSpPr>
        <p:spPr bwMode="auto">
          <a:xfrm>
            <a:off x="3419475" y="3644900"/>
            <a:ext cx="696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-2</a:t>
            </a: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5219700" y="3644900"/>
            <a:ext cx="696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6948488" y="3644900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10</a:t>
            </a:r>
            <a:r>
              <a:rPr lang="en-US" altLang="ja-JP" sz="1800" b="0" kern="0" baseline="3000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7740650" y="371633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Gauss (G )</a:t>
            </a:r>
          </a:p>
        </p:txBody>
      </p:sp>
      <p:sp>
        <p:nvSpPr>
          <p:cNvPr id="17" name="Text Box 58"/>
          <p:cNvSpPr txBox="1">
            <a:spLocks noChangeArrowheads="1"/>
          </p:cNvSpPr>
          <p:nvPr/>
        </p:nvSpPr>
        <p:spPr bwMode="auto">
          <a:xfrm>
            <a:off x="827088" y="294481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rgbClr val="FF0000"/>
                </a:solidFill>
              </a:rPr>
              <a:t>pT</a:t>
            </a:r>
          </a:p>
        </p:txBody>
      </p:sp>
      <p:sp>
        <p:nvSpPr>
          <p:cNvPr id="18" name="Text Box 59"/>
          <p:cNvSpPr txBox="1">
            <a:spLocks noChangeArrowheads="1"/>
          </p:cNvSpPr>
          <p:nvPr/>
        </p:nvSpPr>
        <p:spPr bwMode="auto">
          <a:xfrm>
            <a:off x="2124075" y="2924175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nT</a:t>
            </a:r>
          </a:p>
        </p:txBody>
      </p:sp>
      <p:sp>
        <p:nvSpPr>
          <p:cNvPr id="19" name="Text Box 60"/>
          <p:cNvSpPr txBox="1">
            <a:spLocks noChangeArrowheads="1"/>
          </p:cNvSpPr>
          <p:nvPr/>
        </p:nvSpPr>
        <p:spPr bwMode="auto">
          <a:xfrm>
            <a:off x="3471863" y="2946400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ja-JP">
                <a:latin typeface="Times New Roman" pitchFamily="18" charset="0"/>
                <a:cs typeface="Times New Roman" pitchFamily="18" charset="0"/>
              </a:rPr>
              <a:t>μT</a:t>
            </a:r>
          </a:p>
        </p:txBody>
      </p:sp>
      <p:sp>
        <p:nvSpPr>
          <p:cNvPr id="20" name="Text Box 61"/>
          <p:cNvSpPr txBox="1">
            <a:spLocks noChangeArrowheads="1"/>
          </p:cNvSpPr>
          <p:nvPr/>
        </p:nvSpPr>
        <p:spPr bwMode="auto">
          <a:xfrm>
            <a:off x="4787900" y="2944813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mT</a:t>
            </a: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6135688" y="29972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T</a:t>
            </a: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323850" y="1844675"/>
            <a:ext cx="1727200" cy="654050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ysClr val="windowText" lastClr="000000"/>
                </a:solidFill>
              </a:rPr>
              <a:t>Bio magnetic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ysClr val="windowText" lastClr="000000"/>
                </a:solidFill>
              </a:rPr>
              <a:t>field</a:t>
            </a:r>
          </a:p>
        </p:txBody>
      </p:sp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2339975" y="1844675"/>
            <a:ext cx="2108200" cy="657225"/>
          </a:xfrm>
          <a:prstGeom prst="rect">
            <a:avLst/>
          </a:prstGeom>
          <a:noFill/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ysClr val="windowText" lastClr="000000"/>
                </a:solidFill>
              </a:rPr>
              <a:t>Nature magnetic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ysClr val="windowText" lastClr="000000"/>
                </a:solidFill>
              </a:rPr>
              <a:t>field</a:t>
            </a:r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4695825" y="1844675"/>
            <a:ext cx="2324100" cy="657225"/>
          </a:xfrm>
          <a:prstGeom prst="rect">
            <a:avLst/>
          </a:prstGeom>
          <a:noFill/>
          <a:ln w="158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ysClr val="windowText" lastClr="000000"/>
                </a:solidFill>
              </a:rPr>
              <a:t>Industrial magnetic field</a:t>
            </a:r>
          </a:p>
        </p:txBody>
      </p:sp>
      <p:sp>
        <p:nvSpPr>
          <p:cNvPr id="25" name="Text Box 66"/>
          <p:cNvSpPr txBox="1">
            <a:spLocks noChangeArrowheads="1"/>
          </p:cNvSpPr>
          <p:nvPr/>
        </p:nvSpPr>
        <p:spPr bwMode="auto">
          <a:xfrm>
            <a:off x="7000875" y="1916113"/>
            <a:ext cx="160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Space magnetic field</a:t>
            </a:r>
          </a:p>
        </p:txBody>
      </p:sp>
      <p:sp>
        <p:nvSpPr>
          <p:cNvPr id="26" name="Text Box 67"/>
          <p:cNvSpPr txBox="1">
            <a:spLocks noChangeArrowheads="1"/>
          </p:cNvSpPr>
          <p:nvPr/>
        </p:nvSpPr>
        <p:spPr bwMode="auto">
          <a:xfrm>
            <a:off x="1692275" y="3933825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ja-JP" sz="1400">
                <a:latin typeface="Times New Roman" pitchFamily="18" charset="0"/>
                <a:cs typeface="Times New Roman" pitchFamily="18" charset="0"/>
              </a:rPr>
              <a:t>μG</a:t>
            </a:r>
          </a:p>
        </p:txBody>
      </p:sp>
      <p:sp>
        <p:nvSpPr>
          <p:cNvPr id="27" name="Text Box 68"/>
          <p:cNvSpPr txBox="1">
            <a:spLocks noChangeArrowheads="1"/>
          </p:cNvSpPr>
          <p:nvPr/>
        </p:nvSpPr>
        <p:spPr bwMode="auto">
          <a:xfrm>
            <a:off x="2987675" y="3933825"/>
            <a:ext cx="57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ysClr val="windowText" lastClr="000000"/>
                </a:solidFill>
              </a:rPr>
              <a:t>mG</a:t>
            </a:r>
          </a:p>
        </p:txBody>
      </p:sp>
      <p:sp>
        <p:nvSpPr>
          <p:cNvPr id="28" name="Text Box 69"/>
          <p:cNvSpPr txBox="1">
            <a:spLocks noChangeArrowheads="1"/>
          </p:cNvSpPr>
          <p:nvPr/>
        </p:nvSpPr>
        <p:spPr bwMode="auto">
          <a:xfrm>
            <a:off x="4408488" y="393382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ysClr val="windowText" lastClr="000000"/>
                </a:solidFill>
              </a:rPr>
              <a:t>G</a:t>
            </a:r>
          </a:p>
        </p:txBody>
      </p:sp>
      <p:sp>
        <p:nvSpPr>
          <p:cNvPr id="29" name="Text Box 70"/>
          <p:cNvSpPr txBox="1">
            <a:spLocks noChangeArrowheads="1"/>
          </p:cNvSpPr>
          <p:nvPr/>
        </p:nvSpPr>
        <p:spPr bwMode="auto">
          <a:xfrm>
            <a:off x="323850" y="3933825"/>
            <a:ext cx="57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ysClr val="windowText" lastClr="000000"/>
                </a:solidFill>
              </a:rPr>
              <a:t>nG</a:t>
            </a:r>
          </a:p>
        </p:txBody>
      </p:sp>
      <p:sp>
        <p:nvSpPr>
          <p:cNvPr id="30" name="Text Box 71"/>
          <p:cNvSpPr txBox="1">
            <a:spLocks noChangeArrowheads="1"/>
          </p:cNvSpPr>
          <p:nvPr/>
        </p:nvSpPr>
        <p:spPr bwMode="auto">
          <a:xfrm>
            <a:off x="5651500" y="3933825"/>
            <a:ext cx="600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ysClr val="windowText" lastClr="000000"/>
                </a:solidFill>
              </a:rPr>
              <a:t> kG</a:t>
            </a:r>
          </a:p>
        </p:txBody>
      </p:sp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3779838" y="2708275"/>
            <a:ext cx="981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ja-JP" sz="1200" kern="0" baseline="0">
              <a:solidFill>
                <a:sysClr val="windowText" lastClr="000000"/>
              </a:solidFill>
            </a:endParaRPr>
          </a:p>
        </p:txBody>
      </p:sp>
      <p:sp>
        <p:nvSpPr>
          <p:cNvPr id="32" name="Text Box 73"/>
          <p:cNvSpPr txBox="1">
            <a:spLocks noChangeArrowheads="1"/>
          </p:cNvSpPr>
          <p:nvPr/>
        </p:nvSpPr>
        <p:spPr bwMode="auto">
          <a:xfrm>
            <a:off x="7072313" y="5233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ja-JP" sz="1800" b="0" kern="0" baseline="0">
              <a:solidFill>
                <a:sysClr val="windowText" lastClr="000000"/>
              </a:solidFill>
            </a:endParaRPr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6084888" y="2708275"/>
            <a:ext cx="1366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baseline="0">
                <a:solidFill>
                  <a:sysClr val="windowText" lastClr="000000"/>
                </a:solidFill>
              </a:rPr>
              <a:t>SC-magnet</a:t>
            </a:r>
          </a:p>
        </p:txBody>
      </p:sp>
      <p:sp>
        <p:nvSpPr>
          <p:cNvPr id="34" name="Text Box 75"/>
          <p:cNvSpPr txBox="1">
            <a:spLocks noChangeArrowheads="1"/>
          </p:cNvSpPr>
          <p:nvPr/>
        </p:nvSpPr>
        <p:spPr bwMode="auto">
          <a:xfrm>
            <a:off x="4211638" y="4292600"/>
            <a:ext cx="2036762" cy="3619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baseline="0">
                <a:solidFill>
                  <a:sysClr val="windowText" lastClr="000000"/>
                </a:solidFill>
              </a:rPr>
              <a:t>   Hall sensor</a:t>
            </a:r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3563938" y="4724400"/>
            <a:ext cx="2455862" cy="3381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ja-JP" sz="1600" kern="0" baseline="0" dirty="0">
                <a:solidFill>
                  <a:sysClr val="windowText" lastClr="000000"/>
                </a:solidFill>
              </a:rPr>
              <a:t>MR, GMR</a:t>
            </a:r>
            <a:r>
              <a:rPr lang="ja-JP" altLang="en-US" sz="1600" kern="0" baseline="0">
                <a:solidFill>
                  <a:sysClr val="windowText" lastClr="000000"/>
                </a:solidFill>
              </a:rPr>
              <a:t> </a:t>
            </a:r>
            <a:r>
              <a:rPr lang="en-US" altLang="ja-JP" sz="1600" kern="0" baseline="0" dirty="0">
                <a:solidFill>
                  <a:sysClr val="windowText" lastClr="000000"/>
                </a:solidFill>
              </a:rPr>
              <a:t>sensor</a:t>
            </a:r>
          </a:p>
        </p:txBody>
      </p:sp>
      <p:sp>
        <p:nvSpPr>
          <p:cNvPr id="36" name="Text Box 77"/>
          <p:cNvSpPr txBox="1">
            <a:spLocks noChangeArrowheads="1"/>
          </p:cNvSpPr>
          <p:nvPr/>
        </p:nvSpPr>
        <p:spPr bwMode="auto">
          <a:xfrm>
            <a:off x="2051050" y="5157788"/>
            <a:ext cx="3168650" cy="36195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baseline="0">
                <a:solidFill>
                  <a:sysClr val="windowText" lastClr="000000"/>
                </a:solidFill>
              </a:rPr>
              <a:t>    Fluxgate sensor</a:t>
            </a:r>
          </a:p>
        </p:txBody>
      </p:sp>
      <p:sp>
        <p:nvSpPr>
          <p:cNvPr id="37" name="Text Box 78"/>
          <p:cNvSpPr txBox="1">
            <a:spLocks noChangeArrowheads="1"/>
          </p:cNvSpPr>
          <p:nvPr/>
        </p:nvSpPr>
        <p:spPr bwMode="auto">
          <a:xfrm>
            <a:off x="1042988" y="5608638"/>
            <a:ext cx="4176712" cy="395287"/>
          </a:xfrm>
          <a:prstGeom prst="rect">
            <a:avLst/>
          </a:prstGeom>
          <a:solidFill>
            <a:srgbClr val="00B050">
              <a:alpha val="10980"/>
            </a:srgbClr>
          </a:solidFill>
          <a:ln w="2857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baseline="0">
                <a:solidFill>
                  <a:srgbClr val="FF0000"/>
                </a:solidFill>
              </a:rPr>
              <a:t>Amorphous wire MI sensor</a:t>
            </a:r>
          </a:p>
        </p:txBody>
      </p:sp>
      <p:sp>
        <p:nvSpPr>
          <p:cNvPr id="38" name="Text Box 79"/>
          <p:cNvSpPr txBox="1">
            <a:spLocks noChangeArrowheads="1"/>
          </p:cNvSpPr>
          <p:nvPr/>
        </p:nvSpPr>
        <p:spPr bwMode="auto">
          <a:xfrm>
            <a:off x="7885113" y="2873375"/>
            <a:ext cx="1258887" cy="915988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Tesla (T)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b="0" kern="0" baseline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b="0" kern="0" baseline="0">
              <a:solidFill>
                <a:sysClr val="windowText" lastClr="000000"/>
              </a:solidFill>
            </a:endParaRPr>
          </a:p>
        </p:txBody>
      </p:sp>
      <p:sp>
        <p:nvSpPr>
          <p:cNvPr id="39" name="Text Box 80"/>
          <p:cNvSpPr txBox="1">
            <a:spLocks noChangeArrowheads="1"/>
          </p:cNvSpPr>
          <p:nvPr/>
        </p:nvSpPr>
        <p:spPr bwMode="auto">
          <a:xfrm>
            <a:off x="107950" y="6021388"/>
            <a:ext cx="1800225" cy="338137"/>
          </a:xfrm>
          <a:prstGeom prst="rect">
            <a:avLst/>
          </a:prstGeom>
          <a:solidFill>
            <a:srgbClr val="0000FF">
              <a:alpha val="3922"/>
            </a:srgbClr>
          </a:solidFill>
          <a:ln w="222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baseline="0">
                <a:solidFill>
                  <a:sysClr val="windowText" lastClr="000000"/>
                </a:solidFill>
              </a:rPr>
              <a:t>       SQUID</a:t>
            </a:r>
          </a:p>
        </p:txBody>
      </p:sp>
      <p:sp>
        <p:nvSpPr>
          <p:cNvPr id="40" name="Text Box 81"/>
          <p:cNvSpPr txBox="1">
            <a:spLocks noChangeArrowheads="1"/>
          </p:cNvSpPr>
          <p:nvPr/>
        </p:nvSpPr>
        <p:spPr bwMode="auto">
          <a:xfrm>
            <a:off x="2555875" y="6092825"/>
            <a:ext cx="2376488" cy="542925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1400" baseline="0">
                <a:solidFill>
                  <a:srgbClr val="000000"/>
                </a:solidFill>
                <a:ea typeface="MS PGothic" pitchFamily="34" charset="-128"/>
              </a:rPr>
              <a:t>Proton magnetometer</a:t>
            </a:r>
          </a:p>
          <a:p>
            <a:pPr eaLnBrk="1" hangingPunct="1"/>
            <a:r>
              <a:rPr lang="en-US" altLang="ja-JP" sz="1400" baseline="0">
                <a:solidFill>
                  <a:srgbClr val="000000"/>
                </a:solidFill>
                <a:ea typeface="MS PGothic" pitchFamily="34" charset="-128"/>
              </a:rPr>
              <a:t>         </a:t>
            </a:r>
            <a:r>
              <a:rPr lang="ja-JP" altLang="en-US" sz="1400" b="0" baseline="0">
                <a:solidFill>
                  <a:srgbClr val="000000"/>
                </a:solidFill>
                <a:ea typeface="MS PGothic" pitchFamily="34" charset="-128"/>
              </a:rPr>
              <a:t>（</a:t>
            </a:r>
            <a:r>
              <a:rPr lang="en-US" altLang="ja-JP" sz="1400" b="0" baseline="0">
                <a:solidFill>
                  <a:srgbClr val="000000"/>
                </a:solidFill>
                <a:ea typeface="MS PGothic" pitchFamily="34" charset="-128"/>
              </a:rPr>
              <a:t>0 ~ 0.01</a:t>
            </a:r>
            <a:r>
              <a:rPr lang="ja-JP" altLang="en-US" sz="1400" b="0" baseline="0">
                <a:solidFill>
                  <a:srgbClr val="000000"/>
                </a:solidFill>
                <a:ea typeface="MS PGothic" pitchFamily="34" charset="-128"/>
              </a:rPr>
              <a:t>Ｈｚ）</a:t>
            </a:r>
          </a:p>
        </p:txBody>
      </p:sp>
      <p:sp>
        <p:nvSpPr>
          <p:cNvPr id="41" name="Text Box 82"/>
          <p:cNvSpPr txBox="1">
            <a:spLocks noChangeArrowheads="1"/>
          </p:cNvSpPr>
          <p:nvPr/>
        </p:nvSpPr>
        <p:spPr bwMode="auto">
          <a:xfrm>
            <a:off x="7504113" y="30162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0" kern="0" baseline="0">
                <a:solidFill>
                  <a:sysClr val="windowText" lastClr="000000"/>
                </a:solidFill>
              </a:rPr>
              <a:t>kT</a:t>
            </a:r>
          </a:p>
        </p:txBody>
      </p:sp>
      <p:sp>
        <p:nvSpPr>
          <p:cNvPr id="42" name="Text Box 83"/>
          <p:cNvSpPr txBox="1">
            <a:spLocks noChangeArrowheads="1"/>
          </p:cNvSpPr>
          <p:nvPr/>
        </p:nvSpPr>
        <p:spPr bwMode="auto">
          <a:xfrm>
            <a:off x="808038" y="2708275"/>
            <a:ext cx="955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1200" baseline="0">
                <a:solidFill>
                  <a:srgbClr val="000000"/>
                </a:solidFill>
                <a:ea typeface="MS PGothic" pitchFamily="34" charset="-128"/>
              </a:rPr>
              <a:t>　</a:t>
            </a:r>
          </a:p>
        </p:txBody>
      </p:sp>
      <p:sp>
        <p:nvSpPr>
          <p:cNvPr id="43" name="Text Box 84"/>
          <p:cNvSpPr txBox="1">
            <a:spLocks noChangeArrowheads="1"/>
          </p:cNvSpPr>
          <p:nvPr/>
        </p:nvSpPr>
        <p:spPr bwMode="auto">
          <a:xfrm>
            <a:off x="6280150" y="4292600"/>
            <a:ext cx="1384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0" kern="0" baseline="0">
                <a:solidFill>
                  <a:sysClr val="windowText" lastClr="000000"/>
                </a:solidFill>
              </a:rPr>
              <a:t>(0 ~ 1 MHz)</a:t>
            </a:r>
          </a:p>
        </p:txBody>
      </p:sp>
      <p:sp>
        <p:nvSpPr>
          <p:cNvPr id="44" name="Text Box 85"/>
          <p:cNvSpPr txBox="1">
            <a:spLocks noChangeArrowheads="1"/>
          </p:cNvSpPr>
          <p:nvPr/>
        </p:nvSpPr>
        <p:spPr bwMode="auto">
          <a:xfrm>
            <a:off x="6108700" y="4724400"/>
            <a:ext cx="151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0" kern="0" baseline="0" dirty="0">
                <a:solidFill>
                  <a:sysClr val="windowText" lastClr="000000"/>
                </a:solidFill>
              </a:rPr>
              <a:t>(0 ~ 10 MHz)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5343525" y="5200650"/>
            <a:ext cx="1298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0" kern="0" baseline="0">
                <a:solidFill>
                  <a:sysClr val="windowText" lastClr="000000"/>
                </a:solidFill>
              </a:rPr>
              <a:t>(0 ~ 10 kHz)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5364163" y="560863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1600" b="0" baseline="0">
                <a:solidFill>
                  <a:srgbClr val="000000"/>
                </a:solidFill>
                <a:ea typeface="MS PGothic" pitchFamily="34" charset="-128"/>
              </a:rPr>
              <a:t>(0 ~ 10 MHz)</a:t>
            </a:r>
            <a:r>
              <a:rPr lang="ja-JP" altLang="en-US" sz="1600" b="0" baseline="0">
                <a:solidFill>
                  <a:srgbClr val="000000"/>
                </a:solidFill>
                <a:ea typeface="MS PGothic" pitchFamily="34" charset="-128"/>
              </a:rPr>
              <a:t>　　</a:t>
            </a:r>
          </a:p>
        </p:txBody>
      </p:sp>
      <p:sp>
        <p:nvSpPr>
          <p:cNvPr id="47" name="Text Box 88"/>
          <p:cNvSpPr txBox="1">
            <a:spLocks noChangeArrowheads="1"/>
          </p:cNvSpPr>
          <p:nvPr/>
        </p:nvSpPr>
        <p:spPr bwMode="auto">
          <a:xfrm>
            <a:off x="6948488" y="3932238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ysClr val="windowText" lastClr="000000"/>
                </a:solidFill>
              </a:rPr>
              <a:t>MG</a:t>
            </a:r>
          </a:p>
        </p:txBody>
      </p:sp>
      <p:sp>
        <p:nvSpPr>
          <p:cNvPr id="48" name="Text Box 89"/>
          <p:cNvSpPr txBox="1">
            <a:spLocks noChangeArrowheads="1"/>
          </p:cNvSpPr>
          <p:nvPr/>
        </p:nvSpPr>
        <p:spPr bwMode="auto">
          <a:xfrm>
            <a:off x="2700338" y="2708275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baseline="0">
                <a:solidFill>
                  <a:sysClr val="windowText" lastClr="000000"/>
                </a:solidFill>
              </a:rPr>
              <a:t>Geo-magnetisms</a:t>
            </a:r>
          </a:p>
        </p:txBody>
      </p:sp>
      <p:sp>
        <p:nvSpPr>
          <p:cNvPr id="49" name="Text Box 90"/>
          <p:cNvSpPr txBox="1">
            <a:spLocks noChangeArrowheads="1"/>
          </p:cNvSpPr>
          <p:nvPr/>
        </p:nvSpPr>
        <p:spPr bwMode="auto">
          <a:xfrm>
            <a:off x="4716463" y="2565400"/>
            <a:ext cx="1150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baseline="0">
                <a:solidFill>
                  <a:sysClr val="windowText" lastClr="000000"/>
                </a:solidFill>
              </a:rPr>
              <a:t>Storage and magnet</a:t>
            </a:r>
          </a:p>
        </p:txBody>
      </p:sp>
      <p:cxnSp>
        <p:nvCxnSpPr>
          <p:cNvPr id="50" name="直線矢印コネクタ 52"/>
          <p:cNvCxnSpPr>
            <a:cxnSpLocks noChangeShapeType="1"/>
            <a:stCxn id="37" idx="1"/>
          </p:cNvCxnSpPr>
          <p:nvPr/>
        </p:nvCxnSpPr>
        <p:spPr bwMode="auto">
          <a:xfrm flipH="1" flipV="1">
            <a:off x="468313" y="5805488"/>
            <a:ext cx="57467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51" name="直線矢印コネクタ 60"/>
          <p:cNvCxnSpPr>
            <a:cxnSpLocks noChangeShapeType="1"/>
          </p:cNvCxnSpPr>
          <p:nvPr/>
        </p:nvCxnSpPr>
        <p:spPr bwMode="auto">
          <a:xfrm flipH="1">
            <a:off x="611188" y="5157788"/>
            <a:ext cx="144462" cy="5746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52" name="直線矢印コネクタ 51"/>
          <p:cNvCxnSpPr>
            <a:cxnSpLocks noChangeShapeType="1"/>
          </p:cNvCxnSpPr>
          <p:nvPr/>
        </p:nvCxnSpPr>
        <p:spPr bwMode="auto">
          <a:xfrm flipH="1" flipV="1">
            <a:off x="2268538" y="4941888"/>
            <a:ext cx="1222375" cy="1587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53" name="直線矢印コネクタ 54"/>
          <p:cNvCxnSpPr>
            <a:cxnSpLocks noChangeShapeType="1"/>
          </p:cNvCxnSpPr>
          <p:nvPr/>
        </p:nvCxnSpPr>
        <p:spPr bwMode="auto">
          <a:xfrm flipH="1" flipV="1">
            <a:off x="971550" y="5373688"/>
            <a:ext cx="1079500" cy="1587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54" name="直線矢印コネクタ 55"/>
          <p:cNvCxnSpPr>
            <a:cxnSpLocks noChangeShapeType="1"/>
          </p:cNvCxnSpPr>
          <p:nvPr/>
        </p:nvCxnSpPr>
        <p:spPr bwMode="auto">
          <a:xfrm flipH="1" flipV="1">
            <a:off x="3492500" y="4508500"/>
            <a:ext cx="717550" cy="1588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55" name="テキスト ボックス 56"/>
          <p:cNvSpPr txBox="1">
            <a:spLocks noChangeArrowheads="1"/>
          </p:cNvSpPr>
          <p:nvPr/>
        </p:nvSpPr>
        <p:spPr bwMode="auto">
          <a:xfrm>
            <a:off x="0" y="4581525"/>
            <a:ext cx="18526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rgbClr val="FF0000"/>
                </a:solidFill>
              </a:rPr>
              <a:t>Intrinsic noise level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0" kern="0" baseline="0">
                <a:solidFill>
                  <a:srgbClr val="FF0000"/>
                </a:solidFill>
              </a:rPr>
              <a:t>at</a:t>
            </a:r>
            <a:r>
              <a:rPr lang="ja-JP" altLang="en-US" sz="1400" b="0" kern="0" baseline="0">
                <a:solidFill>
                  <a:srgbClr val="FF0000"/>
                </a:solidFill>
              </a:rPr>
              <a:t> </a:t>
            </a:r>
            <a:r>
              <a:rPr lang="en-US" altLang="ja-JP" sz="1400" b="0" kern="0" baseline="0">
                <a:solidFill>
                  <a:srgbClr val="FF0000"/>
                </a:solidFill>
              </a:rPr>
              <a:t>room temperature.</a:t>
            </a:r>
          </a:p>
        </p:txBody>
      </p:sp>
      <p:sp>
        <p:nvSpPr>
          <p:cNvPr id="56" name="106 CuadroTexto"/>
          <p:cNvSpPr txBox="1">
            <a:spLocks noChangeArrowheads="1"/>
          </p:cNvSpPr>
          <p:nvPr/>
        </p:nvSpPr>
        <p:spPr bwMode="auto">
          <a:xfrm>
            <a:off x="7848600" y="5181600"/>
            <a:ext cx="2706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Source: Prof. K. Mohri</a:t>
            </a:r>
          </a:p>
        </p:txBody>
      </p:sp>
      <p:pic>
        <p:nvPicPr>
          <p:cNvPr id="57" name="~PP1241.WAV">
            <a:hlinkClick r:id="" action="ppaction://media"/>
          </p:cNvPr>
          <p:cNvPicPr>
            <a:picLocks noRot="1" noChangeAspect="1"/>
          </p:cNvPicPr>
          <p:nvPr>
            <a:wavAudioFile r:embed="rId1" name="~PP1241.WAV"/>
          </p:nvPr>
        </p:nvPicPr>
        <p:blipFill>
          <a:blip r:embed="rId3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46</a:t>
            </a:fld>
            <a:endParaRPr lang="es-ES_tradnl"/>
          </a:p>
        </p:txBody>
      </p:sp>
      <p:grpSp>
        <p:nvGrpSpPr>
          <p:cNvPr id="36" name="35 Grupo"/>
          <p:cNvGrpSpPr/>
          <p:nvPr/>
        </p:nvGrpSpPr>
        <p:grpSpPr>
          <a:xfrm>
            <a:off x="203200" y="195263"/>
            <a:ext cx="8712200" cy="6510337"/>
            <a:chOff x="203200" y="195263"/>
            <a:chExt cx="8712200" cy="6510337"/>
          </a:xfrm>
        </p:grpSpPr>
        <p:sp>
          <p:nvSpPr>
            <p:cNvPr id="3" name="1 Marcador de número de diapositiva"/>
            <p:cNvSpPr txBox="1">
              <a:spLocks/>
            </p:cNvSpPr>
            <p:nvPr/>
          </p:nvSpPr>
          <p:spPr bwMode="auto">
            <a:xfrm>
              <a:off x="6553200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974610D0-1AA7-4F2F-A8ED-4E305BDF2842}" type="slidenum">
                <a:rPr kumimoji="0" lang="es-ES_tradnl" sz="14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46</a:t>
              </a:fld>
              <a:endParaRPr kumimoji="0" lang="es-ES_tradnl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1 Marcador de número de diapositiva"/>
            <p:cNvSpPr txBox="1">
              <a:spLocks/>
            </p:cNvSpPr>
            <p:nvPr/>
          </p:nvSpPr>
          <p:spPr bwMode="auto">
            <a:xfrm>
              <a:off x="6553200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fld id="{2BFACFBD-978C-44C8-A35C-8EAC9065D222}" type="slidenum">
                <a:rPr lang="es-ES_tradnl" sz="1400"/>
                <a:pPr algn="r"/>
                <a:t>46</a:t>
              </a:fld>
              <a:endParaRPr lang="es-ES_tradnl" sz="1400"/>
            </a:p>
          </p:txBody>
        </p:sp>
        <p:sp>
          <p:nvSpPr>
            <p:cNvPr id="5" name="1 Marcador de número de diapositiva"/>
            <p:cNvSpPr txBox="1">
              <a:spLocks/>
            </p:cNvSpPr>
            <p:nvPr/>
          </p:nvSpPr>
          <p:spPr bwMode="auto">
            <a:xfrm>
              <a:off x="6553200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fld id="{4820B636-1917-44D5-93C3-214DB670C51C}" type="slidenum">
                <a:rPr lang="es-ES_tradnl" sz="1400"/>
                <a:pPr algn="r"/>
                <a:t>46</a:t>
              </a:fld>
              <a:endParaRPr lang="es-ES_tradnl" sz="140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33400" y="1066800"/>
              <a:ext cx="3581400" cy="762000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Magneto-impedance effect (MI)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 ferromagnetic wires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28600" y="2362200"/>
              <a:ext cx="2373313" cy="68580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 at Radio Frequencies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 MHz </a:t>
              </a:r>
              <a:r>
                <a:rPr lang="en-GB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)</a:t>
              </a:r>
              <a:endParaRPr lang="en-GB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371600" y="1828800"/>
              <a:ext cx="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2900" y="3644900"/>
              <a:ext cx="2095500" cy="81280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 at  GHz</a:t>
              </a:r>
              <a:endPara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03200" y="3886200"/>
              <a:ext cx="2463800" cy="1524000"/>
            </a:xfrm>
            <a:prstGeom prst="rect">
              <a:avLst/>
            </a:prstGeom>
            <a:solidFill>
              <a:srgbClr val="FFCCCC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High sensitivity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magnetic,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stress,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temperature 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sensors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267200" y="1066800"/>
              <a:ext cx="4648200" cy="7620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rgbClr val="993366"/>
                  </a:solidFill>
                  <a:cs typeface="Arial" pitchFamily="34" charset="0"/>
                </a:rPr>
                <a:t>Composite materials with metallic wires</a:t>
              </a:r>
              <a:endParaRPr lang="en-GB" dirty="0">
                <a:solidFill>
                  <a:srgbClr val="993366"/>
                </a:solidFill>
                <a:cs typeface="Arial" pitchFamily="34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320800" y="3048000"/>
              <a:ext cx="0" cy="8382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5410200" y="3657600"/>
              <a:ext cx="3276600" cy="914400"/>
            </a:xfrm>
            <a:prstGeom prst="rect">
              <a:avLst/>
            </a:prstGeom>
            <a:gradFill rotWithShape="1">
              <a:gsLst>
                <a:gs pos="0">
                  <a:srgbClr val="977474"/>
                </a:gs>
                <a:gs pos="50000">
                  <a:srgbClr val="DAA8A8"/>
                </a:gs>
                <a:gs pos="100000">
                  <a:srgbClr val="FFC8C8"/>
                </a:gs>
              </a:gsLst>
              <a:lin ang="108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Arial" pitchFamily="34" charset="0"/>
                </a:rPr>
                <a:t>Magnetically tuneable</a:t>
              </a:r>
            </a:p>
            <a:p>
              <a:pPr algn="ctr"/>
              <a:r>
                <a:rPr lang="en-GB" sz="1600">
                  <a:cs typeface="Arial" pitchFamily="34" charset="0"/>
                </a:rPr>
                <a:t>composite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743200" y="5181600"/>
              <a:ext cx="6172200" cy="1447800"/>
            </a:xfrm>
            <a:prstGeom prst="rect">
              <a:avLst/>
            </a:prstGeom>
            <a:gradFill flip="none" rotWithShape="1">
              <a:gsLst>
                <a:gs pos="0">
                  <a:srgbClr val="FFCCCC">
                    <a:shade val="30000"/>
                    <a:satMod val="115000"/>
                  </a:srgbClr>
                </a:gs>
                <a:gs pos="50000">
                  <a:srgbClr val="FFCCCC">
                    <a:shade val="67500"/>
                    <a:satMod val="115000"/>
                  </a:srgbClr>
                </a:gs>
                <a:gs pos="100000">
                  <a:srgbClr val="FFCCC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>
                <a:buFontTx/>
                <a:buAutoNum type="arabicParenR"/>
                <a:defRPr/>
              </a:pP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Tuneable selective microwave coatings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 algn="ctr">
                <a:defRPr/>
              </a:pPr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2) </a:t>
              </a: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Stress-sensitive media</a:t>
              </a:r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 algn="ctr">
                <a:defRPr/>
              </a:pPr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remote non-destructive health monitoring.</a:t>
              </a:r>
            </a:p>
            <a:p>
              <a:pPr algn="ctr">
                <a:defRPr/>
              </a:pPr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3) </a:t>
              </a:r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Temperature</a:t>
              </a:r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monitoring composites</a:t>
              </a: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5715000" y="2362200"/>
              <a:ext cx="2667000" cy="6858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rgbClr val="993366"/>
                  </a:solidFill>
                  <a:cs typeface="Arial" pitchFamily="34" charset="0"/>
                </a:rPr>
                <a:t>Strong dispersion of the </a:t>
              </a:r>
            </a:p>
            <a:p>
              <a:pPr algn="ctr">
                <a:defRPr/>
              </a:pPr>
              <a:r>
                <a:rPr lang="en-GB" sz="1600" b="1" dirty="0">
                  <a:solidFill>
                    <a:srgbClr val="993366"/>
                  </a:solidFill>
                  <a:cs typeface="Arial" pitchFamily="34" charset="0"/>
                </a:rPr>
                <a:t>effective  permittivity </a:t>
              </a:r>
              <a:endParaRPr lang="en-GB" b="1" dirty="0">
                <a:solidFill>
                  <a:srgbClr val="993366"/>
                </a:solidFill>
                <a:cs typeface="Arial" pitchFamily="34" charset="0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7162800" y="1828800"/>
              <a:ext cx="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>
              <a:off x="7162800" y="30480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4991100" y="4025900"/>
              <a:ext cx="457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7162800" y="4572000"/>
              <a:ext cx="0" cy="609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2895600" y="3352800"/>
              <a:ext cx="5943600" cy="15240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Arial" pitchFamily="34" charset="0"/>
              </a:endParaRPr>
            </a:p>
          </p:txBody>
        </p:sp>
        <p:cxnSp>
          <p:nvCxnSpPr>
            <p:cNvPr id="21" name="Straight Arrow Connector 25"/>
            <p:cNvCxnSpPr>
              <a:cxnSpLocks noChangeShapeType="1"/>
            </p:cNvCxnSpPr>
            <p:nvPr/>
          </p:nvCxnSpPr>
          <p:spPr bwMode="auto">
            <a:xfrm rot="16200000" flipH="1">
              <a:off x="2546350" y="2736850"/>
              <a:ext cx="1803400" cy="127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grpSp>
          <p:nvGrpSpPr>
            <p:cNvPr id="22" name="Group 18"/>
            <p:cNvGrpSpPr>
              <a:grpSpLocks/>
            </p:cNvGrpSpPr>
            <p:nvPr/>
          </p:nvGrpSpPr>
          <p:grpSpPr bwMode="auto">
            <a:xfrm>
              <a:off x="728663" y="195263"/>
              <a:ext cx="7489825" cy="479425"/>
              <a:chOff x="6117771" y="359229"/>
              <a:chExt cx="2460172" cy="870856"/>
            </a:xfrm>
          </p:grpSpPr>
          <p:sp>
            <p:nvSpPr>
              <p:cNvPr id="23" name="Rectangle 19"/>
              <p:cNvSpPr/>
              <p:nvPr/>
            </p:nvSpPr>
            <p:spPr bwMode="auto">
              <a:xfrm>
                <a:off x="6117771" y="359229"/>
                <a:ext cx="2460172" cy="8276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 dirty="0">
                  <a:cs typeface="Arial" pitchFamily="34" charset="0"/>
                </a:endParaRPr>
              </a:p>
            </p:txBody>
          </p:sp>
          <p:cxnSp>
            <p:nvCxnSpPr>
              <p:cNvPr id="24" name="Straight Connector 20"/>
              <p:cNvCxnSpPr>
                <a:cxnSpLocks noChangeShapeType="1"/>
              </p:cNvCxnSpPr>
              <p:nvPr/>
            </p:nvCxnSpPr>
            <p:spPr bwMode="auto">
              <a:xfrm flipV="1">
                <a:off x="6193971" y="489857"/>
                <a:ext cx="478972" cy="30480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5" name="Straight Connector 21"/>
              <p:cNvCxnSpPr>
                <a:cxnSpLocks noChangeShapeType="1"/>
              </p:cNvCxnSpPr>
              <p:nvPr/>
            </p:nvCxnSpPr>
            <p:spPr bwMode="auto">
              <a:xfrm flipV="1">
                <a:off x="6346371" y="642257"/>
                <a:ext cx="478972" cy="30480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6" name="Straight Connector 22"/>
              <p:cNvCxnSpPr>
                <a:cxnSpLocks noChangeShapeType="1"/>
              </p:cNvCxnSpPr>
              <p:nvPr/>
            </p:nvCxnSpPr>
            <p:spPr bwMode="auto">
              <a:xfrm flipV="1">
                <a:off x="6498771" y="794657"/>
                <a:ext cx="478972" cy="30480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7" name="Straight Connector 2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45087" y="435431"/>
                <a:ext cx="805542" cy="67491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8" name="Straight Connector 2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151915" y="468088"/>
                <a:ext cx="805542" cy="67491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5202" y="413659"/>
                <a:ext cx="870856" cy="761996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6912429" y="424543"/>
                <a:ext cx="566057" cy="87086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1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7924800" y="783771"/>
                <a:ext cx="478972" cy="30480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2" name="Straight Connector 2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930243" y="930728"/>
                <a:ext cx="359228" cy="4354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33" name="TextBox 30"/>
            <p:cNvSpPr txBox="1">
              <a:spLocks noChangeArrowheads="1"/>
            </p:cNvSpPr>
            <p:nvPr/>
          </p:nvSpPr>
          <p:spPr bwMode="auto">
            <a:xfrm>
              <a:off x="784225" y="228600"/>
              <a:ext cx="75104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>
                  <a:solidFill>
                    <a:srgbClr val="FF6699"/>
                  </a:solidFill>
                  <a:cs typeface="Arial" pitchFamily="34" charset="0"/>
                </a:rPr>
                <a:t>Tuneable composites with ferromagnetic wires</a:t>
              </a:r>
              <a:endParaRPr lang="en-GB">
                <a:solidFill>
                  <a:srgbClr val="FF6699"/>
                </a:solidFill>
                <a:cs typeface="Arial" pitchFamily="34" charset="0"/>
              </a:endParaRP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477239"/>
            <a:ext cx="3505200" cy="218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CuadroTexto"/>
          <p:cNvSpPr txBox="1"/>
          <p:nvPr/>
        </p:nvSpPr>
        <p:spPr>
          <a:xfrm>
            <a:off x="9982200" y="914400"/>
            <a:ext cx="1019831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HF GMI</a:t>
            </a:r>
            <a:endParaRPr lang="es-ES" dirty="0"/>
          </a:p>
        </p:txBody>
      </p:sp>
      <p:pic>
        <p:nvPicPr>
          <p:cNvPr id="37" name="~PP3322.WAV">
            <a:hlinkClick r:id="" action="ppaction://media"/>
          </p:cNvPr>
          <p:cNvPicPr>
            <a:picLocks noRot="1" noChangeAspect="1"/>
          </p:cNvPicPr>
          <p:nvPr>
            <a:wavAudioFile r:embed="rId2" name="~PP3322.WAV"/>
          </p:nvPr>
        </p:nvPicPr>
        <p:blipFill>
          <a:blip r:embed="rId5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47</a:t>
            </a:fld>
            <a:endParaRPr lang="es-ES_tradnl"/>
          </a:p>
        </p:txBody>
      </p:sp>
      <p:grpSp>
        <p:nvGrpSpPr>
          <p:cNvPr id="4" name="154 Grupo"/>
          <p:cNvGrpSpPr>
            <a:grpSpLocks noChangeAspect="1"/>
          </p:cNvGrpSpPr>
          <p:nvPr/>
        </p:nvGrpSpPr>
        <p:grpSpPr bwMode="auto">
          <a:xfrm>
            <a:off x="468313" y="1268413"/>
            <a:ext cx="3779837" cy="2520950"/>
            <a:chOff x="827584" y="989145"/>
            <a:chExt cx="4681769" cy="2871903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1231698" y="2379612"/>
              <a:ext cx="3901474" cy="408581"/>
              <a:chOff x="571" y="1431"/>
              <a:chExt cx="1963" cy="159"/>
            </a:xfrm>
            <a:solidFill>
              <a:schemeClr val="bg2"/>
            </a:solidFill>
          </p:grpSpPr>
          <p:grpSp>
            <p:nvGrpSpPr>
              <p:cNvPr id="100" name="Group 40"/>
              <p:cNvGrpSpPr>
                <a:grpSpLocks/>
              </p:cNvGrpSpPr>
              <p:nvPr/>
            </p:nvGrpSpPr>
            <p:grpSpPr bwMode="auto">
              <a:xfrm>
                <a:off x="571" y="1431"/>
                <a:ext cx="1962" cy="159"/>
                <a:chOff x="571" y="1431"/>
                <a:chExt cx="1962" cy="159"/>
              </a:xfrm>
              <a:grpFill/>
            </p:grpSpPr>
            <p:sp>
              <p:nvSpPr>
                <p:cNvPr id="102" name="Rectangle 41"/>
                <p:cNvSpPr>
                  <a:spLocks noChangeArrowheads="1"/>
                </p:cNvSpPr>
                <p:nvPr/>
              </p:nvSpPr>
              <p:spPr bwMode="auto">
                <a:xfrm>
                  <a:off x="571" y="1431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3" name="Rectangle 42"/>
                <p:cNvSpPr>
                  <a:spLocks noChangeArrowheads="1"/>
                </p:cNvSpPr>
                <p:nvPr/>
              </p:nvSpPr>
              <p:spPr bwMode="auto">
                <a:xfrm>
                  <a:off x="571" y="1435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4" name="Rectangle 43"/>
                <p:cNvSpPr>
                  <a:spLocks noChangeArrowheads="1"/>
                </p:cNvSpPr>
                <p:nvPr/>
              </p:nvSpPr>
              <p:spPr bwMode="auto">
                <a:xfrm>
                  <a:off x="571" y="1438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5" name="Rectangle 44"/>
                <p:cNvSpPr>
                  <a:spLocks noChangeArrowheads="1"/>
                </p:cNvSpPr>
                <p:nvPr/>
              </p:nvSpPr>
              <p:spPr bwMode="auto">
                <a:xfrm>
                  <a:off x="571" y="1441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6" name="Rectangle 45"/>
                <p:cNvSpPr>
                  <a:spLocks noChangeArrowheads="1"/>
                </p:cNvSpPr>
                <p:nvPr/>
              </p:nvSpPr>
              <p:spPr bwMode="auto">
                <a:xfrm>
                  <a:off x="571" y="1445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7" name="Rectangle 46"/>
                <p:cNvSpPr>
                  <a:spLocks noChangeArrowheads="1"/>
                </p:cNvSpPr>
                <p:nvPr/>
              </p:nvSpPr>
              <p:spPr bwMode="auto">
                <a:xfrm>
                  <a:off x="571" y="1448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8" name="Rectangle 47"/>
                <p:cNvSpPr>
                  <a:spLocks noChangeArrowheads="1"/>
                </p:cNvSpPr>
                <p:nvPr/>
              </p:nvSpPr>
              <p:spPr bwMode="auto">
                <a:xfrm>
                  <a:off x="571" y="145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09" name="Rectangle 48"/>
                <p:cNvSpPr>
                  <a:spLocks noChangeArrowheads="1"/>
                </p:cNvSpPr>
                <p:nvPr/>
              </p:nvSpPr>
              <p:spPr bwMode="auto">
                <a:xfrm>
                  <a:off x="571" y="1454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0" name="Rectangle 49"/>
                <p:cNvSpPr>
                  <a:spLocks noChangeArrowheads="1"/>
                </p:cNvSpPr>
                <p:nvPr/>
              </p:nvSpPr>
              <p:spPr bwMode="auto">
                <a:xfrm>
                  <a:off x="571" y="1458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1" name="Rectangle 50"/>
                <p:cNvSpPr>
                  <a:spLocks noChangeArrowheads="1"/>
                </p:cNvSpPr>
                <p:nvPr/>
              </p:nvSpPr>
              <p:spPr bwMode="auto">
                <a:xfrm>
                  <a:off x="571" y="146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2" name="Rectangle 51"/>
                <p:cNvSpPr>
                  <a:spLocks noChangeArrowheads="1"/>
                </p:cNvSpPr>
                <p:nvPr/>
              </p:nvSpPr>
              <p:spPr bwMode="auto">
                <a:xfrm>
                  <a:off x="571" y="1464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3" name="Rectangle 52"/>
                <p:cNvSpPr>
                  <a:spLocks noChangeArrowheads="1"/>
                </p:cNvSpPr>
                <p:nvPr/>
              </p:nvSpPr>
              <p:spPr bwMode="auto">
                <a:xfrm>
                  <a:off x="571" y="1468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4" name="Rectangle 53"/>
                <p:cNvSpPr>
                  <a:spLocks noChangeArrowheads="1"/>
                </p:cNvSpPr>
                <p:nvPr/>
              </p:nvSpPr>
              <p:spPr bwMode="auto">
                <a:xfrm>
                  <a:off x="571" y="147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5" name="Rectangle 54"/>
                <p:cNvSpPr>
                  <a:spLocks noChangeArrowheads="1"/>
                </p:cNvSpPr>
                <p:nvPr/>
              </p:nvSpPr>
              <p:spPr bwMode="auto">
                <a:xfrm>
                  <a:off x="571" y="1474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6" name="Rectangle 55"/>
                <p:cNvSpPr>
                  <a:spLocks noChangeArrowheads="1"/>
                </p:cNvSpPr>
                <p:nvPr/>
              </p:nvSpPr>
              <p:spPr bwMode="auto">
                <a:xfrm>
                  <a:off x="571" y="1478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7" name="Rectangle 56"/>
                <p:cNvSpPr>
                  <a:spLocks noChangeArrowheads="1"/>
                </p:cNvSpPr>
                <p:nvPr/>
              </p:nvSpPr>
              <p:spPr bwMode="auto">
                <a:xfrm>
                  <a:off x="571" y="148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8" name="Rectangle 57"/>
                <p:cNvSpPr>
                  <a:spLocks noChangeArrowheads="1"/>
                </p:cNvSpPr>
                <p:nvPr/>
              </p:nvSpPr>
              <p:spPr bwMode="auto">
                <a:xfrm>
                  <a:off x="571" y="148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19" name="Rectangle 58"/>
                <p:cNvSpPr>
                  <a:spLocks noChangeArrowheads="1"/>
                </p:cNvSpPr>
                <p:nvPr/>
              </p:nvSpPr>
              <p:spPr bwMode="auto">
                <a:xfrm>
                  <a:off x="571" y="1487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0" name="Rectangle 59"/>
                <p:cNvSpPr>
                  <a:spLocks noChangeArrowheads="1"/>
                </p:cNvSpPr>
                <p:nvPr/>
              </p:nvSpPr>
              <p:spPr bwMode="auto">
                <a:xfrm>
                  <a:off x="571" y="149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1" name="Rectangle 60"/>
                <p:cNvSpPr>
                  <a:spLocks noChangeArrowheads="1"/>
                </p:cNvSpPr>
                <p:nvPr/>
              </p:nvSpPr>
              <p:spPr bwMode="auto">
                <a:xfrm>
                  <a:off x="571" y="149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2" name="Rectangle 61"/>
                <p:cNvSpPr>
                  <a:spLocks noChangeArrowheads="1"/>
                </p:cNvSpPr>
                <p:nvPr/>
              </p:nvSpPr>
              <p:spPr bwMode="auto">
                <a:xfrm>
                  <a:off x="571" y="1497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3" name="Rectangle 62"/>
                <p:cNvSpPr>
                  <a:spLocks noChangeArrowheads="1"/>
                </p:cNvSpPr>
                <p:nvPr/>
              </p:nvSpPr>
              <p:spPr bwMode="auto">
                <a:xfrm>
                  <a:off x="571" y="150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4" name="Rectangle 63"/>
                <p:cNvSpPr>
                  <a:spLocks noChangeArrowheads="1"/>
                </p:cNvSpPr>
                <p:nvPr/>
              </p:nvSpPr>
              <p:spPr bwMode="auto">
                <a:xfrm>
                  <a:off x="571" y="150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5" name="Rectangle 64"/>
                <p:cNvSpPr>
                  <a:spLocks noChangeArrowheads="1"/>
                </p:cNvSpPr>
                <p:nvPr/>
              </p:nvSpPr>
              <p:spPr bwMode="auto">
                <a:xfrm>
                  <a:off x="571" y="1507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6" name="Rectangle 65"/>
                <p:cNvSpPr>
                  <a:spLocks noChangeArrowheads="1"/>
                </p:cNvSpPr>
                <p:nvPr/>
              </p:nvSpPr>
              <p:spPr bwMode="auto">
                <a:xfrm>
                  <a:off x="571" y="1511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7" name="Rectangle 66"/>
                <p:cNvSpPr>
                  <a:spLocks noChangeArrowheads="1"/>
                </p:cNvSpPr>
                <p:nvPr/>
              </p:nvSpPr>
              <p:spPr bwMode="auto">
                <a:xfrm>
                  <a:off x="571" y="151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8" name="Rectangle 67"/>
                <p:cNvSpPr>
                  <a:spLocks noChangeArrowheads="1"/>
                </p:cNvSpPr>
                <p:nvPr/>
              </p:nvSpPr>
              <p:spPr bwMode="auto">
                <a:xfrm>
                  <a:off x="571" y="151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29" name="Rectangle 68"/>
                <p:cNvSpPr>
                  <a:spLocks noChangeArrowheads="1"/>
                </p:cNvSpPr>
                <p:nvPr/>
              </p:nvSpPr>
              <p:spPr bwMode="auto">
                <a:xfrm>
                  <a:off x="571" y="1520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0" name="Rectangle 69"/>
                <p:cNvSpPr>
                  <a:spLocks noChangeArrowheads="1"/>
                </p:cNvSpPr>
                <p:nvPr/>
              </p:nvSpPr>
              <p:spPr bwMode="auto">
                <a:xfrm>
                  <a:off x="571" y="152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1" name="Rectangle 70"/>
                <p:cNvSpPr>
                  <a:spLocks noChangeArrowheads="1"/>
                </p:cNvSpPr>
                <p:nvPr/>
              </p:nvSpPr>
              <p:spPr bwMode="auto">
                <a:xfrm>
                  <a:off x="571" y="152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2" name="Rectangle 71"/>
                <p:cNvSpPr>
                  <a:spLocks noChangeArrowheads="1"/>
                </p:cNvSpPr>
                <p:nvPr/>
              </p:nvSpPr>
              <p:spPr bwMode="auto">
                <a:xfrm>
                  <a:off x="571" y="1530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3" name="Rectangle 72"/>
                <p:cNvSpPr>
                  <a:spLocks noChangeArrowheads="1"/>
                </p:cNvSpPr>
                <p:nvPr/>
              </p:nvSpPr>
              <p:spPr bwMode="auto">
                <a:xfrm>
                  <a:off x="571" y="1534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4" name="Rectangle 73"/>
                <p:cNvSpPr>
                  <a:spLocks noChangeArrowheads="1"/>
                </p:cNvSpPr>
                <p:nvPr/>
              </p:nvSpPr>
              <p:spPr bwMode="auto">
                <a:xfrm>
                  <a:off x="571" y="153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5" name="Rectangle 74"/>
                <p:cNvSpPr>
                  <a:spLocks noChangeArrowheads="1"/>
                </p:cNvSpPr>
                <p:nvPr/>
              </p:nvSpPr>
              <p:spPr bwMode="auto">
                <a:xfrm>
                  <a:off x="571" y="1540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6" name="Rectangle 75"/>
                <p:cNvSpPr>
                  <a:spLocks noChangeArrowheads="1"/>
                </p:cNvSpPr>
                <p:nvPr/>
              </p:nvSpPr>
              <p:spPr bwMode="auto">
                <a:xfrm>
                  <a:off x="571" y="1543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7" name="Rectangle 76"/>
                <p:cNvSpPr>
                  <a:spLocks noChangeArrowheads="1"/>
                </p:cNvSpPr>
                <p:nvPr/>
              </p:nvSpPr>
              <p:spPr bwMode="auto">
                <a:xfrm>
                  <a:off x="571" y="154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8" name="Rectangle 77"/>
                <p:cNvSpPr>
                  <a:spLocks noChangeArrowheads="1"/>
                </p:cNvSpPr>
                <p:nvPr/>
              </p:nvSpPr>
              <p:spPr bwMode="auto">
                <a:xfrm>
                  <a:off x="571" y="1550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39" name="Rectangle 78"/>
                <p:cNvSpPr>
                  <a:spLocks noChangeArrowheads="1"/>
                </p:cNvSpPr>
                <p:nvPr/>
              </p:nvSpPr>
              <p:spPr bwMode="auto">
                <a:xfrm>
                  <a:off x="571" y="1553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0" name="Rectangle 79"/>
                <p:cNvSpPr>
                  <a:spLocks noChangeArrowheads="1"/>
                </p:cNvSpPr>
                <p:nvPr/>
              </p:nvSpPr>
              <p:spPr bwMode="auto">
                <a:xfrm>
                  <a:off x="571" y="155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1" name="Rectangle 80"/>
                <p:cNvSpPr>
                  <a:spLocks noChangeArrowheads="1"/>
                </p:cNvSpPr>
                <p:nvPr/>
              </p:nvSpPr>
              <p:spPr bwMode="auto">
                <a:xfrm>
                  <a:off x="571" y="1560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2" name="Rectangle 81"/>
                <p:cNvSpPr>
                  <a:spLocks noChangeArrowheads="1"/>
                </p:cNvSpPr>
                <p:nvPr/>
              </p:nvSpPr>
              <p:spPr bwMode="auto">
                <a:xfrm>
                  <a:off x="571" y="1563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3" name="Rectangle 82"/>
                <p:cNvSpPr>
                  <a:spLocks noChangeArrowheads="1"/>
                </p:cNvSpPr>
                <p:nvPr/>
              </p:nvSpPr>
              <p:spPr bwMode="auto">
                <a:xfrm>
                  <a:off x="571" y="1567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4" name="Rectangle 83"/>
                <p:cNvSpPr>
                  <a:spLocks noChangeArrowheads="1"/>
                </p:cNvSpPr>
                <p:nvPr/>
              </p:nvSpPr>
              <p:spPr bwMode="auto">
                <a:xfrm>
                  <a:off x="571" y="1570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5" name="Rectangle 84"/>
                <p:cNvSpPr>
                  <a:spLocks noChangeArrowheads="1"/>
                </p:cNvSpPr>
                <p:nvPr/>
              </p:nvSpPr>
              <p:spPr bwMode="auto">
                <a:xfrm>
                  <a:off x="571" y="1573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6" name="Rectangle 85"/>
                <p:cNvSpPr>
                  <a:spLocks noChangeArrowheads="1"/>
                </p:cNvSpPr>
                <p:nvPr/>
              </p:nvSpPr>
              <p:spPr bwMode="auto">
                <a:xfrm>
                  <a:off x="571" y="1576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7" name="Rectangle 86"/>
                <p:cNvSpPr>
                  <a:spLocks noChangeArrowheads="1"/>
                </p:cNvSpPr>
                <p:nvPr/>
              </p:nvSpPr>
              <p:spPr bwMode="auto">
                <a:xfrm>
                  <a:off x="571" y="1580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8" name="Rectangle 87"/>
                <p:cNvSpPr>
                  <a:spLocks noChangeArrowheads="1"/>
                </p:cNvSpPr>
                <p:nvPr/>
              </p:nvSpPr>
              <p:spPr bwMode="auto">
                <a:xfrm>
                  <a:off x="571" y="1583"/>
                  <a:ext cx="1962" cy="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  <p:sp>
              <p:nvSpPr>
                <p:cNvPr id="149" name="Rectangle 88"/>
                <p:cNvSpPr>
                  <a:spLocks noChangeArrowheads="1"/>
                </p:cNvSpPr>
                <p:nvPr/>
              </p:nvSpPr>
              <p:spPr bwMode="auto">
                <a:xfrm>
                  <a:off x="571" y="1586"/>
                  <a:ext cx="1962" cy="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>
                    <a:latin typeface="Arial" charset="0"/>
                  </a:endParaRPr>
                </a:p>
              </p:txBody>
            </p:sp>
          </p:grpSp>
          <p:sp>
            <p:nvSpPr>
              <p:cNvPr id="101" name="Rectangle 89"/>
              <p:cNvSpPr>
                <a:spLocks noChangeArrowheads="1"/>
              </p:cNvSpPr>
              <p:nvPr/>
            </p:nvSpPr>
            <p:spPr bwMode="auto">
              <a:xfrm>
                <a:off x="571" y="1431"/>
                <a:ext cx="1963" cy="159"/>
              </a:xfrm>
              <a:prstGeom prst="rect">
                <a:avLst/>
              </a:prstGeom>
              <a:grpFill/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</p:grpSp>
        <p:grpSp>
          <p:nvGrpSpPr>
            <p:cNvPr id="6" name="320 Grupo"/>
            <p:cNvGrpSpPr>
              <a:grpSpLocks/>
            </p:cNvGrpSpPr>
            <p:nvPr/>
          </p:nvGrpSpPr>
          <p:grpSpPr bwMode="auto">
            <a:xfrm rot="2458253">
              <a:off x="2641299" y="2028542"/>
              <a:ext cx="1082269" cy="943017"/>
              <a:chOff x="4576761" y="2042640"/>
              <a:chExt cx="296863" cy="301625"/>
            </a:xfrm>
          </p:grpSpPr>
          <p:sp>
            <p:nvSpPr>
              <p:cNvPr id="93" name="Freeform 350"/>
              <p:cNvSpPr>
                <a:spLocks/>
              </p:cNvSpPr>
              <p:nvPr/>
            </p:nvSpPr>
            <p:spPr bwMode="auto">
              <a:xfrm>
                <a:off x="4576761" y="2047402"/>
                <a:ext cx="292100" cy="293687"/>
              </a:xfrm>
              <a:custGeom>
                <a:avLst/>
                <a:gdLst>
                  <a:gd name="T0" fmla="*/ 0 w 552"/>
                  <a:gd name="T1" fmla="*/ 2147483647 h 554"/>
                  <a:gd name="T2" fmla="*/ 2147483647 w 552"/>
                  <a:gd name="T3" fmla="*/ 0 h 554"/>
                  <a:gd name="T4" fmla="*/ 2147483647 w 552"/>
                  <a:gd name="T5" fmla="*/ 2147483647 h 554"/>
                  <a:gd name="T6" fmla="*/ 2147483647 w 552"/>
                  <a:gd name="T7" fmla="*/ 2147483647 h 554"/>
                  <a:gd name="T8" fmla="*/ 0 w 552"/>
                  <a:gd name="T9" fmla="*/ 2147483647 h 5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554"/>
                  <a:gd name="T17" fmla="*/ 552 w 552"/>
                  <a:gd name="T18" fmla="*/ 554 h 5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554">
                    <a:moveTo>
                      <a:pt x="0" y="490"/>
                    </a:moveTo>
                    <a:lnTo>
                      <a:pt x="489" y="0"/>
                    </a:lnTo>
                    <a:lnTo>
                      <a:pt x="552" y="65"/>
                    </a:lnTo>
                    <a:lnTo>
                      <a:pt x="62" y="554"/>
                    </a:lnTo>
                    <a:lnTo>
                      <a:pt x="0" y="490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" name="Freeform 351"/>
              <p:cNvSpPr>
                <a:spLocks/>
              </p:cNvSpPr>
              <p:nvPr/>
            </p:nvSpPr>
            <p:spPr bwMode="auto">
              <a:xfrm>
                <a:off x="4576761" y="2047402"/>
                <a:ext cx="292100" cy="293687"/>
              </a:xfrm>
              <a:custGeom>
                <a:avLst/>
                <a:gdLst>
                  <a:gd name="T0" fmla="*/ 0 w 552"/>
                  <a:gd name="T1" fmla="*/ 2147483647 h 554"/>
                  <a:gd name="T2" fmla="*/ 2147483647 w 552"/>
                  <a:gd name="T3" fmla="*/ 0 h 554"/>
                  <a:gd name="T4" fmla="*/ 2147483647 w 552"/>
                  <a:gd name="T5" fmla="*/ 2147483647 h 554"/>
                  <a:gd name="T6" fmla="*/ 2147483647 w 552"/>
                  <a:gd name="T7" fmla="*/ 2147483647 h 554"/>
                  <a:gd name="T8" fmla="*/ 0 w 552"/>
                  <a:gd name="T9" fmla="*/ 2147483647 h 5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554"/>
                  <a:gd name="T17" fmla="*/ 552 w 552"/>
                  <a:gd name="T18" fmla="*/ 554 h 5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554">
                    <a:moveTo>
                      <a:pt x="0" y="490"/>
                    </a:moveTo>
                    <a:lnTo>
                      <a:pt x="489" y="0"/>
                    </a:lnTo>
                    <a:lnTo>
                      <a:pt x="552" y="65"/>
                    </a:lnTo>
                    <a:lnTo>
                      <a:pt x="62" y="554"/>
                    </a:lnTo>
                    <a:lnTo>
                      <a:pt x="0" y="49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" name="Freeform 352"/>
              <p:cNvSpPr>
                <a:spLocks/>
              </p:cNvSpPr>
              <p:nvPr/>
            </p:nvSpPr>
            <p:spPr bwMode="auto">
              <a:xfrm>
                <a:off x="4576761" y="2299815"/>
                <a:ext cx="39688" cy="44450"/>
              </a:xfrm>
              <a:custGeom>
                <a:avLst/>
                <a:gdLst>
                  <a:gd name="T0" fmla="*/ 2147483647 w 77"/>
                  <a:gd name="T1" fmla="*/ 2147483647 h 84"/>
                  <a:gd name="T2" fmla="*/ 2147483647 w 77"/>
                  <a:gd name="T3" fmla="*/ 2147483647 h 84"/>
                  <a:gd name="T4" fmla="*/ 2147483647 w 77"/>
                  <a:gd name="T5" fmla="*/ 2147483647 h 84"/>
                  <a:gd name="T6" fmla="*/ 2147483647 w 77"/>
                  <a:gd name="T7" fmla="*/ 2147483647 h 84"/>
                  <a:gd name="T8" fmla="*/ 2147483647 w 77"/>
                  <a:gd name="T9" fmla="*/ 0 h 84"/>
                  <a:gd name="T10" fmla="*/ 2147483647 w 77"/>
                  <a:gd name="T11" fmla="*/ 0 h 84"/>
                  <a:gd name="T12" fmla="*/ 2147483647 w 77"/>
                  <a:gd name="T13" fmla="*/ 2147483647 h 84"/>
                  <a:gd name="T14" fmla="*/ 2147483647 w 77"/>
                  <a:gd name="T15" fmla="*/ 2147483647 h 84"/>
                  <a:gd name="T16" fmla="*/ 2147483647 w 77"/>
                  <a:gd name="T17" fmla="*/ 2147483647 h 84"/>
                  <a:gd name="T18" fmla="*/ 2147483647 w 77"/>
                  <a:gd name="T19" fmla="*/ 2147483647 h 84"/>
                  <a:gd name="T20" fmla="*/ 2147483647 w 77"/>
                  <a:gd name="T21" fmla="*/ 2147483647 h 84"/>
                  <a:gd name="T22" fmla="*/ 2147483647 w 77"/>
                  <a:gd name="T23" fmla="*/ 2147483647 h 84"/>
                  <a:gd name="T24" fmla="*/ 2147483647 w 77"/>
                  <a:gd name="T25" fmla="*/ 2147483647 h 84"/>
                  <a:gd name="T26" fmla="*/ 2147483647 w 77"/>
                  <a:gd name="T27" fmla="*/ 2147483647 h 84"/>
                  <a:gd name="T28" fmla="*/ 2147483647 w 77"/>
                  <a:gd name="T29" fmla="*/ 2147483647 h 84"/>
                  <a:gd name="T30" fmla="*/ 2147483647 w 77"/>
                  <a:gd name="T31" fmla="*/ 2147483647 h 84"/>
                  <a:gd name="T32" fmla="*/ 2147483647 w 77"/>
                  <a:gd name="T33" fmla="*/ 2147483647 h 84"/>
                  <a:gd name="T34" fmla="*/ 2147483647 w 77"/>
                  <a:gd name="T35" fmla="*/ 2147483647 h 84"/>
                  <a:gd name="T36" fmla="*/ 2147483647 w 77"/>
                  <a:gd name="T37" fmla="*/ 2147483647 h 84"/>
                  <a:gd name="T38" fmla="*/ 2147483647 w 77"/>
                  <a:gd name="T39" fmla="*/ 2147483647 h 84"/>
                  <a:gd name="T40" fmla="*/ 2147483647 w 77"/>
                  <a:gd name="T41" fmla="*/ 2147483647 h 84"/>
                  <a:gd name="T42" fmla="*/ 2147483647 w 77"/>
                  <a:gd name="T43" fmla="*/ 2147483647 h 84"/>
                  <a:gd name="T44" fmla="*/ 2147483647 w 77"/>
                  <a:gd name="T45" fmla="*/ 2147483647 h 84"/>
                  <a:gd name="T46" fmla="*/ 2147483647 w 77"/>
                  <a:gd name="T47" fmla="*/ 2147483647 h 84"/>
                  <a:gd name="T48" fmla="*/ 2147483647 w 77"/>
                  <a:gd name="T49" fmla="*/ 2147483647 h 84"/>
                  <a:gd name="T50" fmla="*/ 2147483647 w 77"/>
                  <a:gd name="T51" fmla="*/ 2147483647 h 84"/>
                  <a:gd name="T52" fmla="*/ 2147483647 w 77"/>
                  <a:gd name="T53" fmla="*/ 2147483647 h 84"/>
                  <a:gd name="T54" fmla="*/ 2147483647 w 77"/>
                  <a:gd name="T55" fmla="*/ 2147483647 h 84"/>
                  <a:gd name="T56" fmla="*/ 2147483647 w 77"/>
                  <a:gd name="T57" fmla="*/ 2147483647 h 84"/>
                  <a:gd name="T58" fmla="*/ 2147483647 w 77"/>
                  <a:gd name="T59" fmla="*/ 2147483647 h 84"/>
                  <a:gd name="T60" fmla="*/ 2147483647 w 77"/>
                  <a:gd name="T61" fmla="*/ 2147483647 h 84"/>
                  <a:gd name="T62" fmla="*/ 2147483647 w 77"/>
                  <a:gd name="T63" fmla="*/ 2147483647 h 84"/>
                  <a:gd name="T64" fmla="*/ 2147483647 w 77"/>
                  <a:gd name="T65" fmla="*/ 2147483647 h 84"/>
                  <a:gd name="T66" fmla="*/ 2147483647 w 77"/>
                  <a:gd name="T67" fmla="*/ 2147483647 h 84"/>
                  <a:gd name="T68" fmla="*/ 2147483647 w 77"/>
                  <a:gd name="T69" fmla="*/ 2147483647 h 84"/>
                  <a:gd name="T70" fmla="*/ 2147483647 w 77"/>
                  <a:gd name="T71" fmla="*/ 2147483647 h 84"/>
                  <a:gd name="T72" fmla="*/ 2147483647 w 77"/>
                  <a:gd name="T73" fmla="*/ 2147483647 h 84"/>
                  <a:gd name="T74" fmla="*/ 2147483647 w 77"/>
                  <a:gd name="T75" fmla="*/ 2147483647 h 84"/>
                  <a:gd name="T76" fmla="*/ 2147483647 w 77"/>
                  <a:gd name="T77" fmla="*/ 2147483647 h 84"/>
                  <a:gd name="T78" fmla="*/ 2147483647 w 77"/>
                  <a:gd name="T79" fmla="*/ 2147483647 h 84"/>
                  <a:gd name="T80" fmla="*/ 2147483647 w 77"/>
                  <a:gd name="T81" fmla="*/ 2147483647 h 84"/>
                  <a:gd name="T82" fmla="*/ 0 w 77"/>
                  <a:gd name="T83" fmla="*/ 2147483647 h 84"/>
                  <a:gd name="T84" fmla="*/ 0 w 77"/>
                  <a:gd name="T85" fmla="*/ 2147483647 h 84"/>
                  <a:gd name="T86" fmla="*/ 0 w 77"/>
                  <a:gd name="T87" fmla="*/ 2147483647 h 84"/>
                  <a:gd name="T88" fmla="*/ 2147483647 w 77"/>
                  <a:gd name="T89" fmla="*/ 2147483647 h 84"/>
                  <a:gd name="T90" fmla="*/ 2147483647 w 77"/>
                  <a:gd name="T91" fmla="*/ 2147483647 h 84"/>
                  <a:gd name="T92" fmla="*/ 2147483647 w 77"/>
                  <a:gd name="T93" fmla="*/ 2147483647 h 84"/>
                  <a:gd name="T94" fmla="*/ 2147483647 w 77"/>
                  <a:gd name="T95" fmla="*/ 2147483647 h 8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"/>
                  <a:gd name="T145" fmla="*/ 0 h 84"/>
                  <a:gd name="T146" fmla="*/ 77 w 77"/>
                  <a:gd name="T147" fmla="*/ 84 h 8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7" h="84">
                    <a:moveTo>
                      <a:pt x="6" y="9"/>
                    </a:moveTo>
                    <a:lnTo>
                      <a:pt x="9" y="6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4" y="3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2"/>
                    </a:lnTo>
                    <a:lnTo>
                      <a:pt x="61" y="16"/>
                    </a:lnTo>
                    <a:lnTo>
                      <a:pt x="64" y="19"/>
                    </a:lnTo>
                    <a:lnTo>
                      <a:pt x="68" y="24"/>
                    </a:lnTo>
                    <a:lnTo>
                      <a:pt x="72" y="30"/>
                    </a:lnTo>
                    <a:lnTo>
                      <a:pt x="74" y="36"/>
                    </a:lnTo>
                    <a:lnTo>
                      <a:pt x="76" y="42"/>
                    </a:lnTo>
                    <a:lnTo>
                      <a:pt x="77" y="50"/>
                    </a:lnTo>
                    <a:lnTo>
                      <a:pt x="77" y="56"/>
                    </a:lnTo>
                    <a:lnTo>
                      <a:pt x="76" y="62"/>
                    </a:lnTo>
                    <a:lnTo>
                      <a:pt x="73" y="68"/>
                    </a:lnTo>
                    <a:lnTo>
                      <a:pt x="72" y="72"/>
                    </a:lnTo>
                    <a:lnTo>
                      <a:pt x="67" y="76"/>
                    </a:lnTo>
                    <a:lnTo>
                      <a:pt x="63" y="80"/>
                    </a:lnTo>
                    <a:lnTo>
                      <a:pt x="60" y="81"/>
                    </a:lnTo>
                    <a:lnTo>
                      <a:pt x="57" y="83"/>
                    </a:lnTo>
                    <a:lnTo>
                      <a:pt x="53" y="84"/>
                    </a:lnTo>
                    <a:lnTo>
                      <a:pt x="43" y="84"/>
                    </a:lnTo>
                    <a:lnTo>
                      <a:pt x="38" y="83"/>
                    </a:lnTo>
                    <a:lnTo>
                      <a:pt x="35" y="83"/>
                    </a:lnTo>
                    <a:lnTo>
                      <a:pt x="27" y="80"/>
                    </a:lnTo>
                    <a:lnTo>
                      <a:pt x="24" y="77"/>
                    </a:lnTo>
                    <a:lnTo>
                      <a:pt x="20" y="73"/>
                    </a:lnTo>
                    <a:lnTo>
                      <a:pt x="17" y="70"/>
                    </a:lnTo>
                    <a:lnTo>
                      <a:pt x="12" y="68"/>
                    </a:lnTo>
                    <a:lnTo>
                      <a:pt x="9" y="65"/>
                    </a:lnTo>
                    <a:lnTo>
                      <a:pt x="6" y="61"/>
                    </a:lnTo>
                    <a:lnTo>
                      <a:pt x="5" y="58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2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96A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" name="Freeform 353"/>
              <p:cNvSpPr>
                <a:spLocks/>
              </p:cNvSpPr>
              <p:nvPr/>
            </p:nvSpPr>
            <p:spPr bwMode="auto">
              <a:xfrm>
                <a:off x="4576761" y="2299815"/>
                <a:ext cx="39688" cy="44450"/>
              </a:xfrm>
              <a:custGeom>
                <a:avLst/>
                <a:gdLst>
                  <a:gd name="T0" fmla="*/ 2147483647 w 77"/>
                  <a:gd name="T1" fmla="*/ 2147483647 h 84"/>
                  <a:gd name="T2" fmla="*/ 2147483647 w 77"/>
                  <a:gd name="T3" fmla="*/ 2147483647 h 84"/>
                  <a:gd name="T4" fmla="*/ 2147483647 w 77"/>
                  <a:gd name="T5" fmla="*/ 2147483647 h 84"/>
                  <a:gd name="T6" fmla="*/ 2147483647 w 77"/>
                  <a:gd name="T7" fmla="*/ 2147483647 h 84"/>
                  <a:gd name="T8" fmla="*/ 2147483647 w 77"/>
                  <a:gd name="T9" fmla="*/ 0 h 84"/>
                  <a:gd name="T10" fmla="*/ 2147483647 w 77"/>
                  <a:gd name="T11" fmla="*/ 0 h 84"/>
                  <a:gd name="T12" fmla="*/ 2147483647 w 77"/>
                  <a:gd name="T13" fmla="*/ 2147483647 h 84"/>
                  <a:gd name="T14" fmla="*/ 2147483647 w 77"/>
                  <a:gd name="T15" fmla="*/ 2147483647 h 84"/>
                  <a:gd name="T16" fmla="*/ 2147483647 w 77"/>
                  <a:gd name="T17" fmla="*/ 2147483647 h 84"/>
                  <a:gd name="T18" fmla="*/ 2147483647 w 77"/>
                  <a:gd name="T19" fmla="*/ 2147483647 h 84"/>
                  <a:gd name="T20" fmla="*/ 2147483647 w 77"/>
                  <a:gd name="T21" fmla="*/ 2147483647 h 84"/>
                  <a:gd name="T22" fmla="*/ 2147483647 w 77"/>
                  <a:gd name="T23" fmla="*/ 2147483647 h 84"/>
                  <a:gd name="T24" fmla="*/ 2147483647 w 77"/>
                  <a:gd name="T25" fmla="*/ 2147483647 h 84"/>
                  <a:gd name="T26" fmla="*/ 2147483647 w 77"/>
                  <a:gd name="T27" fmla="*/ 2147483647 h 84"/>
                  <a:gd name="T28" fmla="*/ 2147483647 w 77"/>
                  <a:gd name="T29" fmla="*/ 2147483647 h 84"/>
                  <a:gd name="T30" fmla="*/ 2147483647 w 77"/>
                  <a:gd name="T31" fmla="*/ 2147483647 h 84"/>
                  <a:gd name="T32" fmla="*/ 2147483647 w 77"/>
                  <a:gd name="T33" fmla="*/ 2147483647 h 84"/>
                  <a:gd name="T34" fmla="*/ 2147483647 w 77"/>
                  <a:gd name="T35" fmla="*/ 2147483647 h 84"/>
                  <a:gd name="T36" fmla="*/ 2147483647 w 77"/>
                  <a:gd name="T37" fmla="*/ 2147483647 h 84"/>
                  <a:gd name="T38" fmla="*/ 2147483647 w 77"/>
                  <a:gd name="T39" fmla="*/ 2147483647 h 84"/>
                  <a:gd name="T40" fmla="*/ 2147483647 w 77"/>
                  <a:gd name="T41" fmla="*/ 2147483647 h 84"/>
                  <a:gd name="T42" fmla="*/ 2147483647 w 77"/>
                  <a:gd name="T43" fmla="*/ 2147483647 h 84"/>
                  <a:gd name="T44" fmla="*/ 2147483647 w 77"/>
                  <a:gd name="T45" fmla="*/ 2147483647 h 84"/>
                  <a:gd name="T46" fmla="*/ 2147483647 w 77"/>
                  <a:gd name="T47" fmla="*/ 2147483647 h 84"/>
                  <a:gd name="T48" fmla="*/ 2147483647 w 77"/>
                  <a:gd name="T49" fmla="*/ 2147483647 h 84"/>
                  <a:gd name="T50" fmla="*/ 2147483647 w 77"/>
                  <a:gd name="T51" fmla="*/ 2147483647 h 84"/>
                  <a:gd name="T52" fmla="*/ 2147483647 w 77"/>
                  <a:gd name="T53" fmla="*/ 2147483647 h 84"/>
                  <a:gd name="T54" fmla="*/ 2147483647 w 77"/>
                  <a:gd name="T55" fmla="*/ 2147483647 h 84"/>
                  <a:gd name="T56" fmla="*/ 2147483647 w 77"/>
                  <a:gd name="T57" fmla="*/ 2147483647 h 84"/>
                  <a:gd name="T58" fmla="*/ 2147483647 w 77"/>
                  <a:gd name="T59" fmla="*/ 2147483647 h 84"/>
                  <a:gd name="T60" fmla="*/ 2147483647 w 77"/>
                  <a:gd name="T61" fmla="*/ 2147483647 h 84"/>
                  <a:gd name="T62" fmla="*/ 2147483647 w 77"/>
                  <a:gd name="T63" fmla="*/ 2147483647 h 84"/>
                  <a:gd name="T64" fmla="*/ 2147483647 w 77"/>
                  <a:gd name="T65" fmla="*/ 2147483647 h 84"/>
                  <a:gd name="T66" fmla="*/ 2147483647 w 77"/>
                  <a:gd name="T67" fmla="*/ 2147483647 h 84"/>
                  <a:gd name="T68" fmla="*/ 2147483647 w 77"/>
                  <a:gd name="T69" fmla="*/ 2147483647 h 84"/>
                  <a:gd name="T70" fmla="*/ 2147483647 w 77"/>
                  <a:gd name="T71" fmla="*/ 2147483647 h 84"/>
                  <a:gd name="T72" fmla="*/ 2147483647 w 77"/>
                  <a:gd name="T73" fmla="*/ 2147483647 h 84"/>
                  <a:gd name="T74" fmla="*/ 2147483647 w 77"/>
                  <a:gd name="T75" fmla="*/ 2147483647 h 84"/>
                  <a:gd name="T76" fmla="*/ 2147483647 w 77"/>
                  <a:gd name="T77" fmla="*/ 2147483647 h 84"/>
                  <a:gd name="T78" fmla="*/ 2147483647 w 77"/>
                  <a:gd name="T79" fmla="*/ 2147483647 h 84"/>
                  <a:gd name="T80" fmla="*/ 2147483647 w 77"/>
                  <a:gd name="T81" fmla="*/ 2147483647 h 84"/>
                  <a:gd name="T82" fmla="*/ 0 w 77"/>
                  <a:gd name="T83" fmla="*/ 2147483647 h 84"/>
                  <a:gd name="T84" fmla="*/ 0 w 77"/>
                  <a:gd name="T85" fmla="*/ 2147483647 h 84"/>
                  <a:gd name="T86" fmla="*/ 0 w 77"/>
                  <a:gd name="T87" fmla="*/ 2147483647 h 84"/>
                  <a:gd name="T88" fmla="*/ 2147483647 w 77"/>
                  <a:gd name="T89" fmla="*/ 2147483647 h 84"/>
                  <a:gd name="T90" fmla="*/ 2147483647 w 77"/>
                  <a:gd name="T91" fmla="*/ 2147483647 h 84"/>
                  <a:gd name="T92" fmla="*/ 2147483647 w 77"/>
                  <a:gd name="T93" fmla="*/ 2147483647 h 84"/>
                  <a:gd name="T94" fmla="*/ 2147483647 w 77"/>
                  <a:gd name="T95" fmla="*/ 2147483647 h 8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"/>
                  <a:gd name="T145" fmla="*/ 0 h 84"/>
                  <a:gd name="T146" fmla="*/ 77 w 77"/>
                  <a:gd name="T147" fmla="*/ 84 h 8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7" h="84">
                    <a:moveTo>
                      <a:pt x="6" y="9"/>
                    </a:moveTo>
                    <a:lnTo>
                      <a:pt x="9" y="6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4" y="3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2"/>
                    </a:lnTo>
                    <a:lnTo>
                      <a:pt x="61" y="16"/>
                    </a:lnTo>
                    <a:lnTo>
                      <a:pt x="64" y="19"/>
                    </a:lnTo>
                    <a:lnTo>
                      <a:pt x="68" y="24"/>
                    </a:lnTo>
                    <a:lnTo>
                      <a:pt x="72" y="30"/>
                    </a:lnTo>
                    <a:lnTo>
                      <a:pt x="74" y="36"/>
                    </a:lnTo>
                    <a:lnTo>
                      <a:pt x="76" y="42"/>
                    </a:lnTo>
                    <a:lnTo>
                      <a:pt x="77" y="50"/>
                    </a:lnTo>
                    <a:lnTo>
                      <a:pt x="77" y="56"/>
                    </a:lnTo>
                    <a:lnTo>
                      <a:pt x="76" y="62"/>
                    </a:lnTo>
                    <a:lnTo>
                      <a:pt x="73" y="68"/>
                    </a:lnTo>
                    <a:lnTo>
                      <a:pt x="72" y="72"/>
                    </a:lnTo>
                    <a:lnTo>
                      <a:pt x="67" y="76"/>
                    </a:lnTo>
                    <a:lnTo>
                      <a:pt x="63" y="80"/>
                    </a:lnTo>
                    <a:lnTo>
                      <a:pt x="60" y="81"/>
                    </a:lnTo>
                    <a:lnTo>
                      <a:pt x="57" y="83"/>
                    </a:lnTo>
                    <a:lnTo>
                      <a:pt x="53" y="84"/>
                    </a:lnTo>
                    <a:lnTo>
                      <a:pt x="43" y="84"/>
                    </a:lnTo>
                    <a:lnTo>
                      <a:pt x="38" y="83"/>
                    </a:lnTo>
                    <a:lnTo>
                      <a:pt x="35" y="83"/>
                    </a:lnTo>
                    <a:lnTo>
                      <a:pt x="27" y="80"/>
                    </a:lnTo>
                    <a:lnTo>
                      <a:pt x="24" y="77"/>
                    </a:lnTo>
                    <a:lnTo>
                      <a:pt x="20" y="73"/>
                    </a:lnTo>
                    <a:lnTo>
                      <a:pt x="17" y="70"/>
                    </a:lnTo>
                    <a:lnTo>
                      <a:pt x="12" y="68"/>
                    </a:lnTo>
                    <a:lnTo>
                      <a:pt x="9" y="65"/>
                    </a:lnTo>
                    <a:lnTo>
                      <a:pt x="6" y="61"/>
                    </a:lnTo>
                    <a:lnTo>
                      <a:pt x="5" y="58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2"/>
                    </a:lnTo>
                    <a:lnTo>
                      <a:pt x="6" y="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7" name="Freeform 354"/>
              <p:cNvSpPr>
                <a:spLocks/>
              </p:cNvSpPr>
              <p:nvPr/>
            </p:nvSpPr>
            <p:spPr bwMode="auto">
              <a:xfrm>
                <a:off x="4830761" y="2044227"/>
                <a:ext cx="42863" cy="42862"/>
              </a:xfrm>
              <a:custGeom>
                <a:avLst/>
                <a:gdLst>
                  <a:gd name="T0" fmla="*/ 2147483647 w 80"/>
                  <a:gd name="T1" fmla="*/ 2147483647 h 83"/>
                  <a:gd name="T2" fmla="*/ 2147483647 w 80"/>
                  <a:gd name="T3" fmla="*/ 2147483647 h 83"/>
                  <a:gd name="T4" fmla="*/ 2147483647 w 80"/>
                  <a:gd name="T5" fmla="*/ 2147483647 h 83"/>
                  <a:gd name="T6" fmla="*/ 2147483647 w 80"/>
                  <a:gd name="T7" fmla="*/ 2147483647 h 83"/>
                  <a:gd name="T8" fmla="*/ 2147483647 w 80"/>
                  <a:gd name="T9" fmla="*/ 2147483647 h 83"/>
                  <a:gd name="T10" fmla="*/ 2147483647 w 80"/>
                  <a:gd name="T11" fmla="*/ 0 h 83"/>
                  <a:gd name="T12" fmla="*/ 2147483647 w 80"/>
                  <a:gd name="T13" fmla="*/ 0 h 83"/>
                  <a:gd name="T14" fmla="*/ 2147483647 w 80"/>
                  <a:gd name="T15" fmla="*/ 0 h 83"/>
                  <a:gd name="T16" fmla="*/ 2147483647 w 80"/>
                  <a:gd name="T17" fmla="*/ 2147483647 h 83"/>
                  <a:gd name="T18" fmla="*/ 2147483647 w 80"/>
                  <a:gd name="T19" fmla="*/ 2147483647 h 83"/>
                  <a:gd name="T20" fmla="*/ 2147483647 w 80"/>
                  <a:gd name="T21" fmla="*/ 2147483647 h 83"/>
                  <a:gd name="T22" fmla="*/ 2147483647 w 80"/>
                  <a:gd name="T23" fmla="*/ 2147483647 h 83"/>
                  <a:gd name="T24" fmla="*/ 2147483647 w 80"/>
                  <a:gd name="T25" fmla="*/ 2147483647 h 83"/>
                  <a:gd name="T26" fmla="*/ 2147483647 w 80"/>
                  <a:gd name="T27" fmla="*/ 2147483647 h 83"/>
                  <a:gd name="T28" fmla="*/ 2147483647 w 80"/>
                  <a:gd name="T29" fmla="*/ 2147483647 h 83"/>
                  <a:gd name="T30" fmla="*/ 2147483647 w 80"/>
                  <a:gd name="T31" fmla="*/ 2147483647 h 83"/>
                  <a:gd name="T32" fmla="*/ 2147483647 w 80"/>
                  <a:gd name="T33" fmla="*/ 2147483647 h 83"/>
                  <a:gd name="T34" fmla="*/ 2147483647 w 80"/>
                  <a:gd name="T35" fmla="*/ 2147483647 h 83"/>
                  <a:gd name="T36" fmla="*/ 2147483647 w 80"/>
                  <a:gd name="T37" fmla="*/ 2147483647 h 83"/>
                  <a:gd name="T38" fmla="*/ 2147483647 w 80"/>
                  <a:gd name="T39" fmla="*/ 2147483647 h 83"/>
                  <a:gd name="T40" fmla="*/ 2147483647 w 80"/>
                  <a:gd name="T41" fmla="*/ 2147483647 h 83"/>
                  <a:gd name="T42" fmla="*/ 2147483647 w 80"/>
                  <a:gd name="T43" fmla="*/ 2147483647 h 83"/>
                  <a:gd name="T44" fmla="*/ 2147483647 w 80"/>
                  <a:gd name="T45" fmla="*/ 2147483647 h 83"/>
                  <a:gd name="T46" fmla="*/ 2147483647 w 80"/>
                  <a:gd name="T47" fmla="*/ 2147483647 h 83"/>
                  <a:gd name="T48" fmla="*/ 2147483647 w 80"/>
                  <a:gd name="T49" fmla="*/ 2147483647 h 83"/>
                  <a:gd name="T50" fmla="*/ 2147483647 w 80"/>
                  <a:gd name="T51" fmla="*/ 2147483647 h 83"/>
                  <a:gd name="T52" fmla="*/ 2147483647 w 80"/>
                  <a:gd name="T53" fmla="*/ 2147483647 h 83"/>
                  <a:gd name="T54" fmla="*/ 2147483647 w 80"/>
                  <a:gd name="T55" fmla="*/ 2147483647 h 83"/>
                  <a:gd name="T56" fmla="*/ 2147483647 w 80"/>
                  <a:gd name="T57" fmla="*/ 2147483647 h 83"/>
                  <a:gd name="T58" fmla="*/ 2147483647 w 80"/>
                  <a:gd name="T59" fmla="*/ 2147483647 h 83"/>
                  <a:gd name="T60" fmla="*/ 2147483647 w 80"/>
                  <a:gd name="T61" fmla="*/ 2147483647 h 83"/>
                  <a:gd name="T62" fmla="*/ 2147483647 w 80"/>
                  <a:gd name="T63" fmla="*/ 2147483647 h 83"/>
                  <a:gd name="T64" fmla="*/ 2147483647 w 80"/>
                  <a:gd name="T65" fmla="*/ 2147483647 h 83"/>
                  <a:gd name="T66" fmla="*/ 2147483647 w 80"/>
                  <a:gd name="T67" fmla="*/ 2147483647 h 83"/>
                  <a:gd name="T68" fmla="*/ 2147483647 w 80"/>
                  <a:gd name="T69" fmla="*/ 2147483647 h 83"/>
                  <a:gd name="T70" fmla="*/ 2147483647 w 80"/>
                  <a:gd name="T71" fmla="*/ 2147483647 h 83"/>
                  <a:gd name="T72" fmla="*/ 2147483647 w 80"/>
                  <a:gd name="T73" fmla="*/ 2147483647 h 83"/>
                  <a:gd name="T74" fmla="*/ 2147483647 w 80"/>
                  <a:gd name="T75" fmla="*/ 2147483647 h 83"/>
                  <a:gd name="T76" fmla="*/ 2147483647 w 80"/>
                  <a:gd name="T77" fmla="*/ 2147483647 h 83"/>
                  <a:gd name="T78" fmla="*/ 2147483647 w 80"/>
                  <a:gd name="T79" fmla="*/ 2147483647 h 83"/>
                  <a:gd name="T80" fmla="*/ 2147483647 w 80"/>
                  <a:gd name="T81" fmla="*/ 2147483647 h 83"/>
                  <a:gd name="T82" fmla="*/ 2147483647 w 80"/>
                  <a:gd name="T83" fmla="*/ 2147483647 h 83"/>
                  <a:gd name="T84" fmla="*/ 0 w 80"/>
                  <a:gd name="T85" fmla="*/ 2147483647 h 83"/>
                  <a:gd name="T86" fmla="*/ 0 w 80"/>
                  <a:gd name="T87" fmla="*/ 2147483647 h 83"/>
                  <a:gd name="T88" fmla="*/ 2147483647 w 80"/>
                  <a:gd name="T89" fmla="*/ 2147483647 h 83"/>
                  <a:gd name="T90" fmla="*/ 2147483647 w 80"/>
                  <a:gd name="T91" fmla="*/ 2147483647 h 83"/>
                  <a:gd name="T92" fmla="*/ 2147483647 w 80"/>
                  <a:gd name="T93" fmla="*/ 2147483647 h 83"/>
                  <a:gd name="T94" fmla="*/ 2147483647 w 80"/>
                  <a:gd name="T95" fmla="*/ 2147483647 h 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83"/>
                  <a:gd name="T146" fmla="*/ 80 w 80"/>
                  <a:gd name="T147" fmla="*/ 83 h 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83">
                    <a:moveTo>
                      <a:pt x="9" y="7"/>
                    </a:moveTo>
                    <a:lnTo>
                      <a:pt x="13" y="6"/>
                    </a:lnTo>
                    <a:lnTo>
                      <a:pt x="14" y="3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70" y="18"/>
                    </a:lnTo>
                    <a:lnTo>
                      <a:pt x="73" y="24"/>
                    </a:lnTo>
                    <a:lnTo>
                      <a:pt x="76" y="30"/>
                    </a:lnTo>
                    <a:lnTo>
                      <a:pt x="78" y="36"/>
                    </a:lnTo>
                    <a:lnTo>
                      <a:pt x="80" y="43"/>
                    </a:lnTo>
                    <a:lnTo>
                      <a:pt x="80" y="50"/>
                    </a:lnTo>
                    <a:lnTo>
                      <a:pt x="80" y="56"/>
                    </a:lnTo>
                    <a:lnTo>
                      <a:pt x="79" y="61"/>
                    </a:lnTo>
                    <a:lnTo>
                      <a:pt x="78" y="64"/>
                    </a:lnTo>
                    <a:lnTo>
                      <a:pt x="76" y="68"/>
                    </a:lnTo>
                    <a:lnTo>
                      <a:pt x="75" y="69"/>
                    </a:lnTo>
                    <a:lnTo>
                      <a:pt x="72" y="73"/>
                    </a:lnTo>
                    <a:lnTo>
                      <a:pt x="69" y="76"/>
                    </a:lnTo>
                    <a:lnTo>
                      <a:pt x="65" y="80"/>
                    </a:lnTo>
                    <a:lnTo>
                      <a:pt x="60" y="81"/>
                    </a:lnTo>
                    <a:lnTo>
                      <a:pt x="56" y="83"/>
                    </a:lnTo>
                    <a:lnTo>
                      <a:pt x="39" y="83"/>
                    </a:lnTo>
                    <a:lnTo>
                      <a:pt x="35" y="81"/>
                    </a:lnTo>
                    <a:lnTo>
                      <a:pt x="31" y="78"/>
                    </a:lnTo>
                    <a:lnTo>
                      <a:pt x="27" y="76"/>
                    </a:lnTo>
                    <a:lnTo>
                      <a:pt x="23" y="73"/>
                    </a:lnTo>
                    <a:lnTo>
                      <a:pt x="20" y="71"/>
                    </a:lnTo>
                    <a:lnTo>
                      <a:pt x="17" y="66"/>
                    </a:lnTo>
                    <a:lnTo>
                      <a:pt x="13" y="64"/>
                    </a:lnTo>
                    <a:lnTo>
                      <a:pt x="10" y="61"/>
                    </a:lnTo>
                    <a:lnTo>
                      <a:pt x="6" y="54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10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" name="Freeform 355"/>
              <p:cNvSpPr>
                <a:spLocks/>
              </p:cNvSpPr>
              <p:nvPr/>
            </p:nvSpPr>
            <p:spPr bwMode="auto">
              <a:xfrm>
                <a:off x="4830761" y="2044227"/>
                <a:ext cx="42863" cy="42862"/>
              </a:xfrm>
              <a:custGeom>
                <a:avLst/>
                <a:gdLst>
                  <a:gd name="T0" fmla="*/ 2147483647 w 80"/>
                  <a:gd name="T1" fmla="*/ 2147483647 h 83"/>
                  <a:gd name="T2" fmla="*/ 2147483647 w 80"/>
                  <a:gd name="T3" fmla="*/ 2147483647 h 83"/>
                  <a:gd name="T4" fmla="*/ 2147483647 w 80"/>
                  <a:gd name="T5" fmla="*/ 2147483647 h 83"/>
                  <a:gd name="T6" fmla="*/ 2147483647 w 80"/>
                  <a:gd name="T7" fmla="*/ 2147483647 h 83"/>
                  <a:gd name="T8" fmla="*/ 2147483647 w 80"/>
                  <a:gd name="T9" fmla="*/ 2147483647 h 83"/>
                  <a:gd name="T10" fmla="*/ 2147483647 w 80"/>
                  <a:gd name="T11" fmla="*/ 0 h 83"/>
                  <a:gd name="T12" fmla="*/ 2147483647 w 80"/>
                  <a:gd name="T13" fmla="*/ 0 h 83"/>
                  <a:gd name="T14" fmla="*/ 2147483647 w 80"/>
                  <a:gd name="T15" fmla="*/ 0 h 83"/>
                  <a:gd name="T16" fmla="*/ 2147483647 w 80"/>
                  <a:gd name="T17" fmla="*/ 2147483647 h 83"/>
                  <a:gd name="T18" fmla="*/ 2147483647 w 80"/>
                  <a:gd name="T19" fmla="*/ 2147483647 h 83"/>
                  <a:gd name="T20" fmla="*/ 2147483647 w 80"/>
                  <a:gd name="T21" fmla="*/ 2147483647 h 83"/>
                  <a:gd name="T22" fmla="*/ 2147483647 w 80"/>
                  <a:gd name="T23" fmla="*/ 2147483647 h 83"/>
                  <a:gd name="T24" fmla="*/ 2147483647 w 80"/>
                  <a:gd name="T25" fmla="*/ 2147483647 h 83"/>
                  <a:gd name="T26" fmla="*/ 2147483647 w 80"/>
                  <a:gd name="T27" fmla="*/ 2147483647 h 83"/>
                  <a:gd name="T28" fmla="*/ 2147483647 w 80"/>
                  <a:gd name="T29" fmla="*/ 2147483647 h 83"/>
                  <a:gd name="T30" fmla="*/ 2147483647 w 80"/>
                  <a:gd name="T31" fmla="*/ 2147483647 h 83"/>
                  <a:gd name="T32" fmla="*/ 2147483647 w 80"/>
                  <a:gd name="T33" fmla="*/ 2147483647 h 83"/>
                  <a:gd name="T34" fmla="*/ 2147483647 w 80"/>
                  <a:gd name="T35" fmla="*/ 2147483647 h 83"/>
                  <a:gd name="T36" fmla="*/ 2147483647 w 80"/>
                  <a:gd name="T37" fmla="*/ 2147483647 h 83"/>
                  <a:gd name="T38" fmla="*/ 2147483647 w 80"/>
                  <a:gd name="T39" fmla="*/ 2147483647 h 83"/>
                  <a:gd name="T40" fmla="*/ 2147483647 w 80"/>
                  <a:gd name="T41" fmla="*/ 2147483647 h 83"/>
                  <a:gd name="T42" fmla="*/ 2147483647 w 80"/>
                  <a:gd name="T43" fmla="*/ 2147483647 h 83"/>
                  <a:gd name="T44" fmla="*/ 2147483647 w 80"/>
                  <a:gd name="T45" fmla="*/ 2147483647 h 83"/>
                  <a:gd name="T46" fmla="*/ 2147483647 w 80"/>
                  <a:gd name="T47" fmla="*/ 2147483647 h 83"/>
                  <a:gd name="T48" fmla="*/ 2147483647 w 80"/>
                  <a:gd name="T49" fmla="*/ 2147483647 h 83"/>
                  <a:gd name="T50" fmla="*/ 2147483647 w 80"/>
                  <a:gd name="T51" fmla="*/ 2147483647 h 83"/>
                  <a:gd name="T52" fmla="*/ 2147483647 w 80"/>
                  <a:gd name="T53" fmla="*/ 2147483647 h 83"/>
                  <a:gd name="T54" fmla="*/ 2147483647 w 80"/>
                  <a:gd name="T55" fmla="*/ 2147483647 h 83"/>
                  <a:gd name="T56" fmla="*/ 2147483647 w 80"/>
                  <a:gd name="T57" fmla="*/ 2147483647 h 83"/>
                  <a:gd name="T58" fmla="*/ 2147483647 w 80"/>
                  <a:gd name="T59" fmla="*/ 2147483647 h 83"/>
                  <a:gd name="T60" fmla="*/ 2147483647 w 80"/>
                  <a:gd name="T61" fmla="*/ 2147483647 h 83"/>
                  <a:gd name="T62" fmla="*/ 2147483647 w 80"/>
                  <a:gd name="T63" fmla="*/ 2147483647 h 83"/>
                  <a:gd name="T64" fmla="*/ 2147483647 w 80"/>
                  <a:gd name="T65" fmla="*/ 2147483647 h 83"/>
                  <a:gd name="T66" fmla="*/ 2147483647 w 80"/>
                  <a:gd name="T67" fmla="*/ 2147483647 h 83"/>
                  <a:gd name="T68" fmla="*/ 2147483647 w 80"/>
                  <a:gd name="T69" fmla="*/ 2147483647 h 83"/>
                  <a:gd name="T70" fmla="*/ 2147483647 w 80"/>
                  <a:gd name="T71" fmla="*/ 2147483647 h 83"/>
                  <a:gd name="T72" fmla="*/ 2147483647 w 80"/>
                  <a:gd name="T73" fmla="*/ 2147483647 h 83"/>
                  <a:gd name="T74" fmla="*/ 2147483647 w 80"/>
                  <a:gd name="T75" fmla="*/ 2147483647 h 83"/>
                  <a:gd name="T76" fmla="*/ 2147483647 w 80"/>
                  <a:gd name="T77" fmla="*/ 2147483647 h 83"/>
                  <a:gd name="T78" fmla="*/ 2147483647 w 80"/>
                  <a:gd name="T79" fmla="*/ 2147483647 h 83"/>
                  <a:gd name="T80" fmla="*/ 2147483647 w 80"/>
                  <a:gd name="T81" fmla="*/ 2147483647 h 83"/>
                  <a:gd name="T82" fmla="*/ 2147483647 w 80"/>
                  <a:gd name="T83" fmla="*/ 2147483647 h 83"/>
                  <a:gd name="T84" fmla="*/ 0 w 80"/>
                  <a:gd name="T85" fmla="*/ 2147483647 h 83"/>
                  <a:gd name="T86" fmla="*/ 0 w 80"/>
                  <a:gd name="T87" fmla="*/ 2147483647 h 83"/>
                  <a:gd name="T88" fmla="*/ 2147483647 w 80"/>
                  <a:gd name="T89" fmla="*/ 2147483647 h 83"/>
                  <a:gd name="T90" fmla="*/ 2147483647 w 80"/>
                  <a:gd name="T91" fmla="*/ 2147483647 h 83"/>
                  <a:gd name="T92" fmla="*/ 2147483647 w 80"/>
                  <a:gd name="T93" fmla="*/ 2147483647 h 83"/>
                  <a:gd name="T94" fmla="*/ 2147483647 w 80"/>
                  <a:gd name="T95" fmla="*/ 2147483647 h 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83"/>
                  <a:gd name="T146" fmla="*/ 80 w 80"/>
                  <a:gd name="T147" fmla="*/ 83 h 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83">
                    <a:moveTo>
                      <a:pt x="9" y="7"/>
                    </a:moveTo>
                    <a:lnTo>
                      <a:pt x="13" y="6"/>
                    </a:lnTo>
                    <a:lnTo>
                      <a:pt x="14" y="3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70" y="18"/>
                    </a:lnTo>
                    <a:lnTo>
                      <a:pt x="73" y="24"/>
                    </a:lnTo>
                    <a:lnTo>
                      <a:pt x="76" y="30"/>
                    </a:lnTo>
                    <a:lnTo>
                      <a:pt x="78" y="36"/>
                    </a:lnTo>
                    <a:lnTo>
                      <a:pt x="80" y="43"/>
                    </a:lnTo>
                    <a:lnTo>
                      <a:pt x="80" y="50"/>
                    </a:lnTo>
                    <a:lnTo>
                      <a:pt x="80" y="56"/>
                    </a:lnTo>
                    <a:lnTo>
                      <a:pt x="79" y="61"/>
                    </a:lnTo>
                    <a:lnTo>
                      <a:pt x="78" y="64"/>
                    </a:lnTo>
                    <a:lnTo>
                      <a:pt x="76" y="68"/>
                    </a:lnTo>
                    <a:lnTo>
                      <a:pt x="75" y="69"/>
                    </a:lnTo>
                    <a:lnTo>
                      <a:pt x="72" y="73"/>
                    </a:lnTo>
                    <a:lnTo>
                      <a:pt x="69" y="76"/>
                    </a:lnTo>
                    <a:lnTo>
                      <a:pt x="65" y="80"/>
                    </a:lnTo>
                    <a:lnTo>
                      <a:pt x="60" y="81"/>
                    </a:lnTo>
                    <a:lnTo>
                      <a:pt x="56" y="83"/>
                    </a:lnTo>
                    <a:lnTo>
                      <a:pt x="39" y="83"/>
                    </a:lnTo>
                    <a:lnTo>
                      <a:pt x="35" y="81"/>
                    </a:lnTo>
                    <a:lnTo>
                      <a:pt x="31" y="78"/>
                    </a:lnTo>
                    <a:lnTo>
                      <a:pt x="27" y="76"/>
                    </a:lnTo>
                    <a:lnTo>
                      <a:pt x="23" y="73"/>
                    </a:lnTo>
                    <a:lnTo>
                      <a:pt x="20" y="71"/>
                    </a:lnTo>
                    <a:lnTo>
                      <a:pt x="17" y="66"/>
                    </a:lnTo>
                    <a:lnTo>
                      <a:pt x="13" y="64"/>
                    </a:lnTo>
                    <a:lnTo>
                      <a:pt x="10" y="61"/>
                    </a:lnTo>
                    <a:lnTo>
                      <a:pt x="6" y="54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10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3175">
                <a:solidFill>
                  <a:srgbClr val="75C5F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" name="Freeform 356"/>
              <p:cNvSpPr>
                <a:spLocks/>
              </p:cNvSpPr>
              <p:nvPr/>
            </p:nvSpPr>
            <p:spPr bwMode="auto">
              <a:xfrm>
                <a:off x="4824411" y="2042640"/>
                <a:ext cx="49213" cy="49212"/>
              </a:xfrm>
              <a:custGeom>
                <a:avLst/>
                <a:gdLst>
                  <a:gd name="T0" fmla="*/ 0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0 h 93"/>
                  <a:gd name="T18" fmla="*/ 2147483647 w 94"/>
                  <a:gd name="T19" fmla="*/ 2147483647 h 93"/>
                  <a:gd name="T20" fmla="*/ 2147483647 w 94"/>
                  <a:gd name="T21" fmla="*/ 2147483647 h 93"/>
                  <a:gd name="T22" fmla="*/ 2147483647 w 94"/>
                  <a:gd name="T23" fmla="*/ 2147483647 h 93"/>
                  <a:gd name="T24" fmla="*/ 2147483647 w 94"/>
                  <a:gd name="T25" fmla="*/ 2147483647 h 93"/>
                  <a:gd name="T26" fmla="*/ 2147483647 w 94"/>
                  <a:gd name="T27" fmla="*/ 2147483647 h 93"/>
                  <a:gd name="T28" fmla="*/ 2147483647 w 94"/>
                  <a:gd name="T29" fmla="*/ 2147483647 h 93"/>
                  <a:gd name="T30" fmla="*/ 2147483647 w 94"/>
                  <a:gd name="T31" fmla="*/ 2147483647 h 93"/>
                  <a:gd name="T32" fmla="*/ 2147483647 w 94"/>
                  <a:gd name="T33" fmla="*/ 2147483647 h 93"/>
                  <a:gd name="T34" fmla="*/ 2147483647 w 94"/>
                  <a:gd name="T35" fmla="*/ 2147483647 h 93"/>
                  <a:gd name="T36" fmla="*/ 2147483647 w 94"/>
                  <a:gd name="T37" fmla="*/ 2147483647 h 93"/>
                  <a:gd name="T38" fmla="*/ 2147483647 w 94"/>
                  <a:gd name="T39" fmla="*/ 2147483647 h 93"/>
                  <a:gd name="T40" fmla="*/ 2147483647 w 94"/>
                  <a:gd name="T41" fmla="*/ 2147483647 h 93"/>
                  <a:gd name="T42" fmla="*/ 2147483647 w 94"/>
                  <a:gd name="T43" fmla="*/ 2147483647 h 93"/>
                  <a:gd name="T44" fmla="*/ 2147483647 w 94"/>
                  <a:gd name="T45" fmla="*/ 2147483647 h 93"/>
                  <a:gd name="T46" fmla="*/ 2147483647 w 94"/>
                  <a:gd name="T47" fmla="*/ 2147483647 h 93"/>
                  <a:gd name="T48" fmla="*/ 2147483647 w 94"/>
                  <a:gd name="T49" fmla="*/ 2147483647 h 93"/>
                  <a:gd name="T50" fmla="*/ 2147483647 w 94"/>
                  <a:gd name="T51" fmla="*/ 2147483647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93"/>
                  <a:gd name="T80" fmla="*/ 94 w 94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93">
                    <a:moveTo>
                      <a:pt x="0" y="32"/>
                    </a:moveTo>
                    <a:lnTo>
                      <a:pt x="12" y="18"/>
                    </a:lnTo>
                    <a:lnTo>
                      <a:pt x="23" y="10"/>
                    </a:lnTo>
                    <a:lnTo>
                      <a:pt x="28" y="6"/>
                    </a:lnTo>
                    <a:lnTo>
                      <a:pt x="30" y="4"/>
                    </a:lnTo>
                    <a:lnTo>
                      <a:pt x="33" y="3"/>
                    </a:lnTo>
                    <a:lnTo>
                      <a:pt x="37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3" y="1"/>
                    </a:lnTo>
                    <a:lnTo>
                      <a:pt x="60" y="3"/>
                    </a:lnTo>
                    <a:lnTo>
                      <a:pt x="67" y="6"/>
                    </a:lnTo>
                    <a:lnTo>
                      <a:pt x="72" y="10"/>
                    </a:lnTo>
                    <a:lnTo>
                      <a:pt x="80" y="15"/>
                    </a:lnTo>
                    <a:lnTo>
                      <a:pt x="86" y="22"/>
                    </a:lnTo>
                    <a:lnTo>
                      <a:pt x="90" y="31"/>
                    </a:lnTo>
                    <a:lnTo>
                      <a:pt x="93" y="39"/>
                    </a:lnTo>
                    <a:lnTo>
                      <a:pt x="94" y="46"/>
                    </a:lnTo>
                    <a:lnTo>
                      <a:pt x="94" y="55"/>
                    </a:lnTo>
                    <a:lnTo>
                      <a:pt x="92" y="61"/>
                    </a:lnTo>
                    <a:lnTo>
                      <a:pt x="89" y="68"/>
                    </a:lnTo>
                    <a:lnTo>
                      <a:pt x="83" y="75"/>
                    </a:lnTo>
                    <a:lnTo>
                      <a:pt x="76" y="82"/>
                    </a:lnTo>
                    <a:lnTo>
                      <a:pt x="68" y="89"/>
                    </a:lnTo>
                    <a:lnTo>
                      <a:pt x="66" y="93"/>
                    </a:lnTo>
                  </a:path>
                </a:pathLst>
              </a:custGeom>
              <a:noFill/>
              <a:ln w="4763">
                <a:solidFill>
                  <a:srgbClr val="38343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7" name="328 Grupo"/>
            <p:cNvGrpSpPr>
              <a:grpSpLocks/>
            </p:cNvGrpSpPr>
            <p:nvPr/>
          </p:nvGrpSpPr>
          <p:grpSpPr bwMode="auto">
            <a:xfrm rot="2405167">
              <a:off x="2641299" y="2196245"/>
              <a:ext cx="1082269" cy="943017"/>
              <a:chOff x="4576761" y="2042640"/>
              <a:chExt cx="296863" cy="301625"/>
            </a:xfrm>
          </p:grpSpPr>
          <p:sp>
            <p:nvSpPr>
              <p:cNvPr id="86" name="Freeform 350"/>
              <p:cNvSpPr>
                <a:spLocks/>
              </p:cNvSpPr>
              <p:nvPr/>
            </p:nvSpPr>
            <p:spPr bwMode="auto">
              <a:xfrm>
                <a:off x="4576761" y="2047402"/>
                <a:ext cx="292100" cy="293687"/>
              </a:xfrm>
              <a:custGeom>
                <a:avLst/>
                <a:gdLst>
                  <a:gd name="T0" fmla="*/ 0 w 552"/>
                  <a:gd name="T1" fmla="*/ 2147483647 h 554"/>
                  <a:gd name="T2" fmla="*/ 2147483647 w 552"/>
                  <a:gd name="T3" fmla="*/ 0 h 554"/>
                  <a:gd name="T4" fmla="*/ 2147483647 w 552"/>
                  <a:gd name="T5" fmla="*/ 2147483647 h 554"/>
                  <a:gd name="T6" fmla="*/ 2147483647 w 552"/>
                  <a:gd name="T7" fmla="*/ 2147483647 h 554"/>
                  <a:gd name="T8" fmla="*/ 0 w 552"/>
                  <a:gd name="T9" fmla="*/ 2147483647 h 5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554"/>
                  <a:gd name="T17" fmla="*/ 552 w 552"/>
                  <a:gd name="T18" fmla="*/ 554 h 5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554">
                    <a:moveTo>
                      <a:pt x="0" y="490"/>
                    </a:moveTo>
                    <a:lnTo>
                      <a:pt x="489" y="0"/>
                    </a:lnTo>
                    <a:lnTo>
                      <a:pt x="552" y="65"/>
                    </a:lnTo>
                    <a:lnTo>
                      <a:pt x="62" y="554"/>
                    </a:lnTo>
                    <a:lnTo>
                      <a:pt x="0" y="490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" name="Freeform 351"/>
              <p:cNvSpPr>
                <a:spLocks/>
              </p:cNvSpPr>
              <p:nvPr/>
            </p:nvSpPr>
            <p:spPr bwMode="auto">
              <a:xfrm>
                <a:off x="4576761" y="2047402"/>
                <a:ext cx="292100" cy="293687"/>
              </a:xfrm>
              <a:custGeom>
                <a:avLst/>
                <a:gdLst>
                  <a:gd name="T0" fmla="*/ 0 w 552"/>
                  <a:gd name="T1" fmla="*/ 2147483647 h 554"/>
                  <a:gd name="T2" fmla="*/ 2147483647 w 552"/>
                  <a:gd name="T3" fmla="*/ 0 h 554"/>
                  <a:gd name="T4" fmla="*/ 2147483647 w 552"/>
                  <a:gd name="T5" fmla="*/ 2147483647 h 554"/>
                  <a:gd name="T6" fmla="*/ 2147483647 w 552"/>
                  <a:gd name="T7" fmla="*/ 2147483647 h 554"/>
                  <a:gd name="T8" fmla="*/ 0 w 552"/>
                  <a:gd name="T9" fmla="*/ 2147483647 h 5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554"/>
                  <a:gd name="T17" fmla="*/ 552 w 552"/>
                  <a:gd name="T18" fmla="*/ 554 h 5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554">
                    <a:moveTo>
                      <a:pt x="0" y="490"/>
                    </a:moveTo>
                    <a:lnTo>
                      <a:pt x="489" y="0"/>
                    </a:lnTo>
                    <a:lnTo>
                      <a:pt x="552" y="65"/>
                    </a:lnTo>
                    <a:lnTo>
                      <a:pt x="62" y="554"/>
                    </a:lnTo>
                    <a:lnTo>
                      <a:pt x="0" y="49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Freeform 352"/>
              <p:cNvSpPr>
                <a:spLocks/>
              </p:cNvSpPr>
              <p:nvPr/>
            </p:nvSpPr>
            <p:spPr bwMode="auto">
              <a:xfrm>
                <a:off x="4576761" y="2299815"/>
                <a:ext cx="39688" cy="44450"/>
              </a:xfrm>
              <a:custGeom>
                <a:avLst/>
                <a:gdLst>
                  <a:gd name="T0" fmla="*/ 2147483647 w 77"/>
                  <a:gd name="T1" fmla="*/ 2147483647 h 84"/>
                  <a:gd name="T2" fmla="*/ 2147483647 w 77"/>
                  <a:gd name="T3" fmla="*/ 2147483647 h 84"/>
                  <a:gd name="T4" fmla="*/ 2147483647 w 77"/>
                  <a:gd name="T5" fmla="*/ 2147483647 h 84"/>
                  <a:gd name="T6" fmla="*/ 2147483647 w 77"/>
                  <a:gd name="T7" fmla="*/ 2147483647 h 84"/>
                  <a:gd name="T8" fmla="*/ 2147483647 w 77"/>
                  <a:gd name="T9" fmla="*/ 0 h 84"/>
                  <a:gd name="T10" fmla="*/ 2147483647 w 77"/>
                  <a:gd name="T11" fmla="*/ 0 h 84"/>
                  <a:gd name="T12" fmla="*/ 2147483647 w 77"/>
                  <a:gd name="T13" fmla="*/ 2147483647 h 84"/>
                  <a:gd name="T14" fmla="*/ 2147483647 w 77"/>
                  <a:gd name="T15" fmla="*/ 2147483647 h 84"/>
                  <a:gd name="T16" fmla="*/ 2147483647 w 77"/>
                  <a:gd name="T17" fmla="*/ 2147483647 h 84"/>
                  <a:gd name="T18" fmla="*/ 2147483647 w 77"/>
                  <a:gd name="T19" fmla="*/ 2147483647 h 84"/>
                  <a:gd name="T20" fmla="*/ 2147483647 w 77"/>
                  <a:gd name="T21" fmla="*/ 2147483647 h 84"/>
                  <a:gd name="T22" fmla="*/ 2147483647 w 77"/>
                  <a:gd name="T23" fmla="*/ 2147483647 h 84"/>
                  <a:gd name="T24" fmla="*/ 2147483647 w 77"/>
                  <a:gd name="T25" fmla="*/ 2147483647 h 84"/>
                  <a:gd name="T26" fmla="*/ 2147483647 w 77"/>
                  <a:gd name="T27" fmla="*/ 2147483647 h 84"/>
                  <a:gd name="T28" fmla="*/ 2147483647 w 77"/>
                  <a:gd name="T29" fmla="*/ 2147483647 h 84"/>
                  <a:gd name="T30" fmla="*/ 2147483647 w 77"/>
                  <a:gd name="T31" fmla="*/ 2147483647 h 84"/>
                  <a:gd name="T32" fmla="*/ 2147483647 w 77"/>
                  <a:gd name="T33" fmla="*/ 2147483647 h 84"/>
                  <a:gd name="T34" fmla="*/ 2147483647 w 77"/>
                  <a:gd name="T35" fmla="*/ 2147483647 h 84"/>
                  <a:gd name="T36" fmla="*/ 2147483647 w 77"/>
                  <a:gd name="T37" fmla="*/ 2147483647 h 84"/>
                  <a:gd name="T38" fmla="*/ 2147483647 w 77"/>
                  <a:gd name="T39" fmla="*/ 2147483647 h 84"/>
                  <a:gd name="T40" fmla="*/ 2147483647 w 77"/>
                  <a:gd name="T41" fmla="*/ 2147483647 h 84"/>
                  <a:gd name="T42" fmla="*/ 2147483647 w 77"/>
                  <a:gd name="T43" fmla="*/ 2147483647 h 84"/>
                  <a:gd name="T44" fmla="*/ 2147483647 w 77"/>
                  <a:gd name="T45" fmla="*/ 2147483647 h 84"/>
                  <a:gd name="T46" fmla="*/ 2147483647 w 77"/>
                  <a:gd name="T47" fmla="*/ 2147483647 h 84"/>
                  <a:gd name="T48" fmla="*/ 2147483647 w 77"/>
                  <a:gd name="T49" fmla="*/ 2147483647 h 84"/>
                  <a:gd name="T50" fmla="*/ 2147483647 w 77"/>
                  <a:gd name="T51" fmla="*/ 2147483647 h 84"/>
                  <a:gd name="T52" fmla="*/ 2147483647 w 77"/>
                  <a:gd name="T53" fmla="*/ 2147483647 h 84"/>
                  <a:gd name="T54" fmla="*/ 2147483647 w 77"/>
                  <a:gd name="T55" fmla="*/ 2147483647 h 84"/>
                  <a:gd name="T56" fmla="*/ 2147483647 w 77"/>
                  <a:gd name="T57" fmla="*/ 2147483647 h 84"/>
                  <a:gd name="T58" fmla="*/ 2147483647 w 77"/>
                  <a:gd name="T59" fmla="*/ 2147483647 h 84"/>
                  <a:gd name="T60" fmla="*/ 2147483647 w 77"/>
                  <a:gd name="T61" fmla="*/ 2147483647 h 84"/>
                  <a:gd name="T62" fmla="*/ 2147483647 w 77"/>
                  <a:gd name="T63" fmla="*/ 2147483647 h 84"/>
                  <a:gd name="T64" fmla="*/ 2147483647 w 77"/>
                  <a:gd name="T65" fmla="*/ 2147483647 h 84"/>
                  <a:gd name="T66" fmla="*/ 2147483647 w 77"/>
                  <a:gd name="T67" fmla="*/ 2147483647 h 84"/>
                  <a:gd name="T68" fmla="*/ 2147483647 w 77"/>
                  <a:gd name="T69" fmla="*/ 2147483647 h 84"/>
                  <a:gd name="T70" fmla="*/ 2147483647 w 77"/>
                  <a:gd name="T71" fmla="*/ 2147483647 h 84"/>
                  <a:gd name="T72" fmla="*/ 2147483647 w 77"/>
                  <a:gd name="T73" fmla="*/ 2147483647 h 84"/>
                  <a:gd name="T74" fmla="*/ 2147483647 w 77"/>
                  <a:gd name="T75" fmla="*/ 2147483647 h 84"/>
                  <a:gd name="T76" fmla="*/ 2147483647 w 77"/>
                  <a:gd name="T77" fmla="*/ 2147483647 h 84"/>
                  <a:gd name="T78" fmla="*/ 2147483647 w 77"/>
                  <a:gd name="T79" fmla="*/ 2147483647 h 84"/>
                  <a:gd name="T80" fmla="*/ 2147483647 w 77"/>
                  <a:gd name="T81" fmla="*/ 2147483647 h 84"/>
                  <a:gd name="T82" fmla="*/ 0 w 77"/>
                  <a:gd name="T83" fmla="*/ 2147483647 h 84"/>
                  <a:gd name="T84" fmla="*/ 0 w 77"/>
                  <a:gd name="T85" fmla="*/ 2147483647 h 84"/>
                  <a:gd name="T86" fmla="*/ 0 w 77"/>
                  <a:gd name="T87" fmla="*/ 2147483647 h 84"/>
                  <a:gd name="T88" fmla="*/ 2147483647 w 77"/>
                  <a:gd name="T89" fmla="*/ 2147483647 h 84"/>
                  <a:gd name="T90" fmla="*/ 2147483647 w 77"/>
                  <a:gd name="T91" fmla="*/ 2147483647 h 84"/>
                  <a:gd name="T92" fmla="*/ 2147483647 w 77"/>
                  <a:gd name="T93" fmla="*/ 2147483647 h 84"/>
                  <a:gd name="T94" fmla="*/ 2147483647 w 77"/>
                  <a:gd name="T95" fmla="*/ 2147483647 h 8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"/>
                  <a:gd name="T145" fmla="*/ 0 h 84"/>
                  <a:gd name="T146" fmla="*/ 77 w 77"/>
                  <a:gd name="T147" fmla="*/ 84 h 8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7" h="84">
                    <a:moveTo>
                      <a:pt x="6" y="9"/>
                    </a:moveTo>
                    <a:lnTo>
                      <a:pt x="9" y="6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4" y="3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2"/>
                    </a:lnTo>
                    <a:lnTo>
                      <a:pt x="61" y="16"/>
                    </a:lnTo>
                    <a:lnTo>
                      <a:pt x="64" y="19"/>
                    </a:lnTo>
                    <a:lnTo>
                      <a:pt x="68" y="24"/>
                    </a:lnTo>
                    <a:lnTo>
                      <a:pt x="72" y="30"/>
                    </a:lnTo>
                    <a:lnTo>
                      <a:pt x="74" y="36"/>
                    </a:lnTo>
                    <a:lnTo>
                      <a:pt x="76" y="42"/>
                    </a:lnTo>
                    <a:lnTo>
                      <a:pt x="77" y="50"/>
                    </a:lnTo>
                    <a:lnTo>
                      <a:pt x="77" y="56"/>
                    </a:lnTo>
                    <a:lnTo>
                      <a:pt x="76" y="62"/>
                    </a:lnTo>
                    <a:lnTo>
                      <a:pt x="73" y="68"/>
                    </a:lnTo>
                    <a:lnTo>
                      <a:pt x="72" y="72"/>
                    </a:lnTo>
                    <a:lnTo>
                      <a:pt x="67" y="76"/>
                    </a:lnTo>
                    <a:lnTo>
                      <a:pt x="63" y="80"/>
                    </a:lnTo>
                    <a:lnTo>
                      <a:pt x="60" y="81"/>
                    </a:lnTo>
                    <a:lnTo>
                      <a:pt x="57" y="83"/>
                    </a:lnTo>
                    <a:lnTo>
                      <a:pt x="53" y="84"/>
                    </a:lnTo>
                    <a:lnTo>
                      <a:pt x="43" y="84"/>
                    </a:lnTo>
                    <a:lnTo>
                      <a:pt x="38" y="83"/>
                    </a:lnTo>
                    <a:lnTo>
                      <a:pt x="35" y="83"/>
                    </a:lnTo>
                    <a:lnTo>
                      <a:pt x="27" y="80"/>
                    </a:lnTo>
                    <a:lnTo>
                      <a:pt x="24" y="77"/>
                    </a:lnTo>
                    <a:lnTo>
                      <a:pt x="20" y="73"/>
                    </a:lnTo>
                    <a:lnTo>
                      <a:pt x="17" y="70"/>
                    </a:lnTo>
                    <a:lnTo>
                      <a:pt x="12" y="68"/>
                    </a:lnTo>
                    <a:lnTo>
                      <a:pt x="9" y="65"/>
                    </a:lnTo>
                    <a:lnTo>
                      <a:pt x="6" y="61"/>
                    </a:lnTo>
                    <a:lnTo>
                      <a:pt x="5" y="58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2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96A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" name="Freeform 353"/>
              <p:cNvSpPr>
                <a:spLocks/>
              </p:cNvSpPr>
              <p:nvPr/>
            </p:nvSpPr>
            <p:spPr bwMode="auto">
              <a:xfrm>
                <a:off x="4576761" y="2299815"/>
                <a:ext cx="39688" cy="44450"/>
              </a:xfrm>
              <a:custGeom>
                <a:avLst/>
                <a:gdLst>
                  <a:gd name="T0" fmla="*/ 2147483647 w 77"/>
                  <a:gd name="T1" fmla="*/ 2147483647 h 84"/>
                  <a:gd name="T2" fmla="*/ 2147483647 w 77"/>
                  <a:gd name="T3" fmla="*/ 2147483647 h 84"/>
                  <a:gd name="T4" fmla="*/ 2147483647 w 77"/>
                  <a:gd name="T5" fmla="*/ 2147483647 h 84"/>
                  <a:gd name="T6" fmla="*/ 2147483647 w 77"/>
                  <a:gd name="T7" fmla="*/ 2147483647 h 84"/>
                  <a:gd name="T8" fmla="*/ 2147483647 w 77"/>
                  <a:gd name="T9" fmla="*/ 0 h 84"/>
                  <a:gd name="T10" fmla="*/ 2147483647 w 77"/>
                  <a:gd name="T11" fmla="*/ 0 h 84"/>
                  <a:gd name="T12" fmla="*/ 2147483647 w 77"/>
                  <a:gd name="T13" fmla="*/ 2147483647 h 84"/>
                  <a:gd name="T14" fmla="*/ 2147483647 w 77"/>
                  <a:gd name="T15" fmla="*/ 2147483647 h 84"/>
                  <a:gd name="T16" fmla="*/ 2147483647 w 77"/>
                  <a:gd name="T17" fmla="*/ 2147483647 h 84"/>
                  <a:gd name="T18" fmla="*/ 2147483647 w 77"/>
                  <a:gd name="T19" fmla="*/ 2147483647 h 84"/>
                  <a:gd name="T20" fmla="*/ 2147483647 w 77"/>
                  <a:gd name="T21" fmla="*/ 2147483647 h 84"/>
                  <a:gd name="T22" fmla="*/ 2147483647 w 77"/>
                  <a:gd name="T23" fmla="*/ 2147483647 h 84"/>
                  <a:gd name="T24" fmla="*/ 2147483647 w 77"/>
                  <a:gd name="T25" fmla="*/ 2147483647 h 84"/>
                  <a:gd name="T26" fmla="*/ 2147483647 w 77"/>
                  <a:gd name="T27" fmla="*/ 2147483647 h 84"/>
                  <a:gd name="T28" fmla="*/ 2147483647 w 77"/>
                  <a:gd name="T29" fmla="*/ 2147483647 h 84"/>
                  <a:gd name="T30" fmla="*/ 2147483647 w 77"/>
                  <a:gd name="T31" fmla="*/ 2147483647 h 84"/>
                  <a:gd name="T32" fmla="*/ 2147483647 w 77"/>
                  <a:gd name="T33" fmla="*/ 2147483647 h 84"/>
                  <a:gd name="T34" fmla="*/ 2147483647 w 77"/>
                  <a:gd name="T35" fmla="*/ 2147483647 h 84"/>
                  <a:gd name="T36" fmla="*/ 2147483647 w 77"/>
                  <a:gd name="T37" fmla="*/ 2147483647 h 84"/>
                  <a:gd name="T38" fmla="*/ 2147483647 w 77"/>
                  <a:gd name="T39" fmla="*/ 2147483647 h 84"/>
                  <a:gd name="T40" fmla="*/ 2147483647 w 77"/>
                  <a:gd name="T41" fmla="*/ 2147483647 h 84"/>
                  <a:gd name="T42" fmla="*/ 2147483647 w 77"/>
                  <a:gd name="T43" fmla="*/ 2147483647 h 84"/>
                  <a:gd name="T44" fmla="*/ 2147483647 w 77"/>
                  <a:gd name="T45" fmla="*/ 2147483647 h 84"/>
                  <a:gd name="T46" fmla="*/ 2147483647 w 77"/>
                  <a:gd name="T47" fmla="*/ 2147483647 h 84"/>
                  <a:gd name="T48" fmla="*/ 2147483647 w 77"/>
                  <a:gd name="T49" fmla="*/ 2147483647 h 84"/>
                  <a:gd name="T50" fmla="*/ 2147483647 w 77"/>
                  <a:gd name="T51" fmla="*/ 2147483647 h 84"/>
                  <a:gd name="T52" fmla="*/ 2147483647 w 77"/>
                  <a:gd name="T53" fmla="*/ 2147483647 h 84"/>
                  <a:gd name="T54" fmla="*/ 2147483647 w 77"/>
                  <a:gd name="T55" fmla="*/ 2147483647 h 84"/>
                  <a:gd name="T56" fmla="*/ 2147483647 w 77"/>
                  <a:gd name="T57" fmla="*/ 2147483647 h 84"/>
                  <a:gd name="T58" fmla="*/ 2147483647 w 77"/>
                  <a:gd name="T59" fmla="*/ 2147483647 h 84"/>
                  <a:gd name="T60" fmla="*/ 2147483647 w 77"/>
                  <a:gd name="T61" fmla="*/ 2147483647 h 84"/>
                  <a:gd name="T62" fmla="*/ 2147483647 w 77"/>
                  <a:gd name="T63" fmla="*/ 2147483647 h 84"/>
                  <a:gd name="T64" fmla="*/ 2147483647 w 77"/>
                  <a:gd name="T65" fmla="*/ 2147483647 h 84"/>
                  <a:gd name="T66" fmla="*/ 2147483647 w 77"/>
                  <a:gd name="T67" fmla="*/ 2147483647 h 84"/>
                  <a:gd name="T68" fmla="*/ 2147483647 w 77"/>
                  <a:gd name="T69" fmla="*/ 2147483647 h 84"/>
                  <a:gd name="T70" fmla="*/ 2147483647 w 77"/>
                  <a:gd name="T71" fmla="*/ 2147483647 h 84"/>
                  <a:gd name="T72" fmla="*/ 2147483647 w 77"/>
                  <a:gd name="T73" fmla="*/ 2147483647 h 84"/>
                  <a:gd name="T74" fmla="*/ 2147483647 w 77"/>
                  <a:gd name="T75" fmla="*/ 2147483647 h 84"/>
                  <a:gd name="T76" fmla="*/ 2147483647 w 77"/>
                  <a:gd name="T77" fmla="*/ 2147483647 h 84"/>
                  <a:gd name="T78" fmla="*/ 2147483647 w 77"/>
                  <a:gd name="T79" fmla="*/ 2147483647 h 84"/>
                  <a:gd name="T80" fmla="*/ 2147483647 w 77"/>
                  <a:gd name="T81" fmla="*/ 2147483647 h 84"/>
                  <a:gd name="T82" fmla="*/ 0 w 77"/>
                  <a:gd name="T83" fmla="*/ 2147483647 h 84"/>
                  <a:gd name="T84" fmla="*/ 0 w 77"/>
                  <a:gd name="T85" fmla="*/ 2147483647 h 84"/>
                  <a:gd name="T86" fmla="*/ 0 w 77"/>
                  <a:gd name="T87" fmla="*/ 2147483647 h 84"/>
                  <a:gd name="T88" fmla="*/ 2147483647 w 77"/>
                  <a:gd name="T89" fmla="*/ 2147483647 h 84"/>
                  <a:gd name="T90" fmla="*/ 2147483647 w 77"/>
                  <a:gd name="T91" fmla="*/ 2147483647 h 84"/>
                  <a:gd name="T92" fmla="*/ 2147483647 w 77"/>
                  <a:gd name="T93" fmla="*/ 2147483647 h 84"/>
                  <a:gd name="T94" fmla="*/ 2147483647 w 77"/>
                  <a:gd name="T95" fmla="*/ 2147483647 h 8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"/>
                  <a:gd name="T145" fmla="*/ 0 h 84"/>
                  <a:gd name="T146" fmla="*/ 77 w 77"/>
                  <a:gd name="T147" fmla="*/ 84 h 8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7" h="84">
                    <a:moveTo>
                      <a:pt x="6" y="9"/>
                    </a:moveTo>
                    <a:lnTo>
                      <a:pt x="9" y="6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4" y="3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2"/>
                    </a:lnTo>
                    <a:lnTo>
                      <a:pt x="61" y="16"/>
                    </a:lnTo>
                    <a:lnTo>
                      <a:pt x="64" y="19"/>
                    </a:lnTo>
                    <a:lnTo>
                      <a:pt x="68" y="24"/>
                    </a:lnTo>
                    <a:lnTo>
                      <a:pt x="72" y="30"/>
                    </a:lnTo>
                    <a:lnTo>
                      <a:pt x="74" y="36"/>
                    </a:lnTo>
                    <a:lnTo>
                      <a:pt x="76" y="42"/>
                    </a:lnTo>
                    <a:lnTo>
                      <a:pt x="77" y="50"/>
                    </a:lnTo>
                    <a:lnTo>
                      <a:pt x="77" y="56"/>
                    </a:lnTo>
                    <a:lnTo>
                      <a:pt x="76" y="62"/>
                    </a:lnTo>
                    <a:lnTo>
                      <a:pt x="73" y="68"/>
                    </a:lnTo>
                    <a:lnTo>
                      <a:pt x="72" y="72"/>
                    </a:lnTo>
                    <a:lnTo>
                      <a:pt x="67" y="76"/>
                    </a:lnTo>
                    <a:lnTo>
                      <a:pt x="63" y="80"/>
                    </a:lnTo>
                    <a:lnTo>
                      <a:pt x="60" y="81"/>
                    </a:lnTo>
                    <a:lnTo>
                      <a:pt x="57" y="83"/>
                    </a:lnTo>
                    <a:lnTo>
                      <a:pt x="53" y="84"/>
                    </a:lnTo>
                    <a:lnTo>
                      <a:pt x="43" y="84"/>
                    </a:lnTo>
                    <a:lnTo>
                      <a:pt x="38" y="83"/>
                    </a:lnTo>
                    <a:lnTo>
                      <a:pt x="35" y="83"/>
                    </a:lnTo>
                    <a:lnTo>
                      <a:pt x="27" y="80"/>
                    </a:lnTo>
                    <a:lnTo>
                      <a:pt x="24" y="77"/>
                    </a:lnTo>
                    <a:lnTo>
                      <a:pt x="20" y="73"/>
                    </a:lnTo>
                    <a:lnTo>
                      <a:pt x="17" y="70"/>
                    </a:lnTo>
                    <a:lnTo>
                      <a:pt x="12" y="68"/>
                    </a:lnTo>
                    <a:lnTo>
                      <a:pt x="9" y="65"/>
                    </a:lnTo>
                    <a:lnTo>
                      <a:pt x="6" y="61"/>
                    </a:lnTo>
                    <a:lnTo>
                      <a:pt x="5" y="58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2"/>
                    </a:lnTo>
                    <a:lnTo>
                      <a:pt x="6" y="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" name="Freeform 354"/>
              <p:cNvSpPr>
                <a:spLocks/>
              </p:cNvSpPr>
              <p:nvPr/>
            </p:nvSpPr>
            <p:spPr bwMode="auto">
              <a:xfrm>
                <a:off x="4830761" y="2044227"/>
                <a:ext cx="42863" cy="42862"/>
              </a:xfrm>
              <a:custGeom>
                <a:avLst/>
                <a:gdLst>
                  <a:gd name="T0" fmla="*/ 2147483647 w 80"/>
                  <a:gd name="T1" fmla="*/ 2147483647 h 83"/>
                  <a:gd name="T2" fmla="*/ 2147483647 w 80"/>
                  <a:gd name="T3" fmla="*/ 2147483647 h 83"/>
                  <a:gd name="T4" fmla="*/ 2147483647 w 80"/>
                  <a:gd name="T5" fmla="*/ 2147483647 h 83"/>
                  <a:gd name="T6" fmla="*/ 2147483647 w 80"/>
                  <a:gd name="T7" fmla="*/ 2147483647 h 83"/>
                  <a:gd name="T8" fmla="*/ 2147483647 w 80"/>
                  <a:gd name="T9" fmla="*/ 2147483647 h 83"/>
                  <a:gd name="T10" fmla="*/ 2147483647 w 80"/>
                  <a:gd name="T11" fmla="*/ 0 h 83"/>
                  <a:gd name="T12" fmla="*/ 2147483647 w 80"/>
                  <a:gd name="T13" fmla="*/ 0 h 83"/>
                  <a:gd name="T14" fmla="*/ 2147483647 w 80"/>
                  <a:gd name="T15" fmla="*/ 0 h 83"/>
                  <a:gd name="T16" fmla="*/ 2147483647 w 80"/>
                  <a:gd name="T17" fmla="*/ 2147483647 h 83"/>
                  <a:gd name="T18" fmla="*/ 2147483647 w 80"/>
                  <a:gd name="T19" fmla="*/ 2147483647 h 83"/>
                  <a:gd name="T20" fmla="*/ 2147483647 w 80"/>
                  <a:gd name="T21" fmla="*/ 2147483647 h 83"/>
                  <a:gd name="T22" fmla="*/ 2147483647 w 80"/>
                  <a:gd name="T23" fmla="*/ 2147483647 h 83"/>
                  <a:gd name="T24" fmla="*/ 2147483647 w 80"/>
                  <a:gd name="T25" fmla="*/ 2147483647 h 83"/>
                  <a:gd name="T26" fmla="*/ 2147483647 w 80"/>
                  <a:gd name="T27" fmla="*/ 2147483647 h 83"/>
                  <a:gd name="T28" fmla="*/ 2147483647 w 80"/>
                  <a:gd name="T29" fmla="*/ 2147483647 h 83"/>
                  <a:gd name="T30" fmla="*/ 2147483647 w 80"/>
                  <a:gd name="T31" fmla="*/ 2147483647 h 83"/>
                  <a:gd name="T32" fmla="*/ 2147483647 w 80"/>
                  <a:gd name="T33" fmla="*/ 2147483647 h 83"/>
                  <a:gd name="T34" fmla="*/ 2147483647 w 80"/>
                  <a:gd name="T35" fmla="*/ 2147483647 h 83"/>
                  <a:gd name="T36" fmla="*/ 2147483647 w 80"/>
                  <a:gd name="T37" fmla="*/ 2147483647 h 83"/>
                  <a:gd name="T38" fmla="*/ 2147483647 w 80"/>
                  <a:gd name="T39" fmla="*/ 2147483647 h 83"/>
                  <a:gd name="T40" fmla="*/ 2147483647 w 80"/>
                  <a:gd name="T41" fmla="*/ 2147483647 h 83"/>
                  <a:gd name="T42" fmla="*/ 2147483647 w 80"/>
                  <a:gd name="T43" fmla="*/ 2147483647 h 83"/>
                  <a:gd name="T44" fmla="*/ 2147483647 w 80"/>
                  <a:gd name="T45" fmla="*/ 2147483647 h 83"/>
                  <a:gd name="T46" fmla="*/ 2147483647 w 80"/>
                  <a:gd name="T47" fmla="*/ 2147483647 h 83"/>
                  <a:gd name="T48" fmla="*/ 2147483647 w 80"/>
                  <a:gd name="T49" fmla="*/ 2147483647 h 83"/>
                  <a:gd name="T50" fmla="*/ 2147483647 w 80"/>
                  <a:gd name="T51" fmla="*/ 2147483647 h 83"/>
                  <a:gd name="T52" fmla="*/ 2147483647 w 80"/>
                  <a:gd name="T53" fmla="*/ 2147483647 h 83"/>
                  <a:gd name="T54" fmla="*/ 2147483647 w 80"/>
                  <a:gd name="T55" fmla="*/ 2147483647 h 83"/>
                  <a:gd name="T56" fmla="*/ 2147483647 w 80"/>
                  <a:gd name="T57" fmla="*/ 2147483647 h 83"/>
                  <a:gd name="T58" fmla="*/ 2147483647 w 80"/>
                  <a:gd name="T59" fmla="*/ 2147483647 h 83"/>
                  <a:gd name="T60" fmla="*/ 2147483647 w 80"/>
                  <a:gd name="T61" fmla="*/ 2147483647 h 83"/>
                  <a:gd name="T62" fmla="*/ 2147483647 w 80"/>
                  <a:gd name="T63" fmla="*/ 2147483647 h 83"/>
                  <a:gd name="T64" fmla="*/ 2147483647 w 80"/>
                  <a:gd name="T65" fmla="*/ 2147483647 h 83"/>
                  <a:gd name="T66" fmla="*/ 2147483647 w 80"/>
                  <a:gd name="T67" fmla="*/ 2147483647 h 83"/>
                  <a:gd name="T68" fmla="*/ 2147483647 w 80"/>
                  <a:gd name="T69" fmla="*/ 2147483647 h 83"/>
                  <a:gd name="T70" fmla="*/ 2147483647 w 80"/>
                  <a:gd name="T71" fmla="*/ 2147483647 h 83"/>
                  <a:gd name="T72" fmla="*/ 2147483647 w 80"/>
                  <a:gd name="T73" fmla="*/ 2147483647 h 83"/>
                  <a:gd name="T74" fmla="*/ 2147483647 w 80"/>
                  <a:gd name="T75" fmla="*/ 2147483647 h 83"/>
                  <a:gd name="T76" fmla="*/ 2147483647 w 80"/>
                  <a:gd name="T77" fmla="*/ 2147483647 h 83"/>
                  <a:gd name="T78" fmla="*/ 2147483647 w 80"/>
                  <a:gd name="T79" fmla="*/ 2147483647 h 83"/>
                  <a:gd name="T80" fmla="*/ 2147483647 w 80"/>
                  <a:gd name="T81" fmla="*/ 2147483647 h 83"/>
                  <a:gd name="T82" fmla="*/ 2147483647 w 80"/>
                  <a:gd name="T83" fmla="*/ 2147483647 h 83"/>
                  <a:gd name="T84" fmla="*/ 0 w 80"/>
                  <a:gd name="T85" fmla="*/ 2147483647 h 83"/>
                  <a:gd name="T86" fmla="*/ 0 w 80"/>
                  <a:gd name="T87" fmla="*/ 2147483647 h 83"/>
                  <a:gd name="T88" fmla="*/ 2147483647 w 80"/>
                  <a:gd name="T89" fmla="*/ 2147483647 h 83"/>
                  <a:gd name="T90" fmla="*/ 2147483647 w 80"/>
                  <a:gd name="T91" fmla="*/ 2147483647 h 83"/>
                  <a:gd name="T92" fmla="*/ 2147483647 w 80"/>
                  <a:gd name="T93" fmla="*/ 2147483647 h 83"/>
                  <a:gd name="T94" fmla="*/ 2147483647 w 80"/>
                  <a:gd name="T95" fmla="*/ 2147483647 h 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83"/>
                  <a:gd name="T146" fmla="*/ 80 w 80"/>
                  <a:gd name="T147" fmla="*/ 83 h 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83">
                    <a:moveTo>
                      <a:pt x="9" y="7"/>
                    </a:moveTo>
                    <a:lnTo>
                      <a:pt x="13" y="6"/>
                    </a:lnTo>
                    <a:lnTo>
                      <a:pt x="14" y="3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70" y="18"/>
                    </a:lnTo>
                    <a:lnTo>
                      <a:pt x="73" y="24"/>
                    </a:lnTo>
                    <a:lnTo>
                      <a:pt x="76" y="30"/>
                    </a:lnTo>
                    <a:lnTo>
                      <a:pt x="78" y="36"/>
                    </a:lnTo>
                    <a:lnTo>
                      <a:pt x="80" y="43"/>
                    </a:lnTo>
                    <a:lnTo>
                      <a:pt x="80" y="50"/>
                    </a:lnTo>
                    <a:lnTo>
                      <a:pt x="80" y="56"/>
                    </a:lnTo>
                    <a:lnTo>
                      <a:pt x="79" y="61"/>
                    </a:lnTo>
                    <a:lnTo>
                      <a:pt x="78" y="64"/>
                    </a:lnTo>
                    <a:lnTo>
                      <a:pt x="76" y="68"/>
                    </a:lnTo>
                    <a:lnTo>
                      <a:pt x="75" y="69"/>
                    </a:lnTo>
                    <a:lnTo>
                      <a:pt x="72" y="73"/>
                    </a:lnTo>
                    <a:lnTo>
                      <a:pt x="69" y="76"/>
                    </a:lnTo>
                    <a:lnTo>
                      <a:pt x="65" y="80"/>
                    </a:lnTo>
                    <a:lnTo>
                      <a:pt x="60" y="81"/>
                    </a:lnTo>
                    <a:lnTo>
                      <a:pt x="56" y="83"/>
                    </a:lnTo>
                    <a:lnTo>
                      <a:pt x="39" y="83"/>
                    </a:lnTo>
                    <a:lnTo>
                      <a:pt x="35" y="81"/>
                    </a:lnTo>
                    <a:lnTo>
                      <a:pt x="31" y="78"/>
                    </a:lnTo>
                    <a:lnTo>
                      <a:pt x="27" y="76"/>
                    </a:lnTo>
                    <a:lnTo>
                      <a:pt x="23" y="73"/>
                    </a:lnTo>
                    <a:lnTo>
                      <a:pt x="20" y="71"/>
                    </a:lnTo>
                    <a:lnTo>
                      <a:pt x="17" y="66"/>
                    </a:lnTo>
                    <a:lnTo>
                      <a:pt x="13" y="64"/>
                    </a:lnTo>
                    <a:lnTo>
                      <a:pt x="10" y="61"/>
                    </a:lnTo>
                    <a:lnTo>
                      <a:pt x="6" y="54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10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" name="Freeform 355"/>
              <p:cNvSpPr>
                <a:spLocks/>
              </p:cNvSpPr>
              <p:nvPr/>
            </p:nvSpPr>
            <p:spPr bwMode="auto">
              <a:xfrm>
                <a:off x="4830761" y="2044227"/>
                <a:ext cx="42863" cy="42862"/>
              </a:xfrm>
              <a:custGeom>
                <a:avLst/>
                <a:gdLst>
                  <a:gd name="T0" fmla="*/ 2147483647 w 80"/>
                  <a:gd name="T1" fmla="*/ 2147483647 h 83"/>
                  <a:gd name="T2" fmla="*/ 2147483647 w 80"/>
                  <a:gd name="T3" fmla="*/ 2147483647 h 83"/>
                  <a:gd name="T4" fmla="*/ 2147483647 w 80"/>
                  <a:gd name="T5" fmla="*/ 2147483647 h 83"/>
                  <a:gd name="T6" fmla="*/ 2147483647 w 80"/>
                  <a:gd name="T7" fmla="*/ 2147483647 h 83"/>
                  <a:gd name="T8" fmla="*/ 2147483647 w 80"/>
                  <a:gd name="T9" fmla="*/ 2147483647 h 83"/>
                  <a:gd name="T10" fmla="*/ 2147483647 w 80"/>
                  <a:gd name="T11" fmla="*/ 0 h 83"/>
                  <a:gd name="T12" fmla="*/ 2147483647 w 80"/>
                  <a:gd name="T13" fmla="*/ 0 h 83"/>
                  <a:gd name="T14" fmla="*/ 2147483647 w 80"/>
                  <a:gd name="T15" fmla="*/ 0 h 83"/>
                  <a:gd name="T16" fmla="*/ 2147483647 w 80"/>
                  <a:gd name="T17" fmla="*/ 2147483647 h 83"/>
                  <a:gd name="T18" fmla="*/ 2147483647 w 80"/>
                  <a:gd name="T19" fmla="*/ 2147483647 h 83"/>
                  <a:gd name="T20" fmla="*/ 2147483647 w 80"/>
                  <a:gd name="T21" fmla="*/ 2147483647 h 83"/>
                  <a:gd name="T22" fmla="*/ 2147483647 w 80"/>
                  <a:gd name="T23" fmla="*/ 2147483647 h 83"/>
                  <a:gd name="T24" fmla="*/ 2147483647 w 80"/>
                  <a:gd name="T25" fmla="*/ 2147483647 h 83"/>
                  <a:gd name="T26" fmla="*/ 2147483647 w 80"/>
                  <a:gd name="T27" fmla="*/ 2147483647 h 83"/>
                  <a:gd name="T28" fmla="*/ 2147483647 w 80"/>
                  <a:gd name="T29" fmla="*/ 2147483647 h 83"/>
                  <a:gd name="T30" fmla="*/ 2147483647 w 80"/>
                  <a:gd name="T31" fmla="*/ 2147483647 h 83"/>
                  <a:gd name="T32" fmla="*/ 2147483647 w 80"/>
                  <a:gd name="T33" fmla="*/ 2147483647 h 83"/>
                  <a:gd name="T34" fmla="*/ 2147483647 w 80"/>
                  <a:gd name="T35" fmla="*/ 2147483647 h 83"/>
                  <a:gd name="T36" fmla="*/ 2147483647 w 80"/>
                  <a:gd name="T37" fmla="*/ 2147483647 h 83"/>
                  <a:gd name="T38" fmla="*/ 2147483647 w 80"/>
                  <a:gd name="T39" fmla="*/ 2147483647 h 83"/>
                  <a:gd name="T40" fmla="*/ 2147483647 w 80"/>
                  <a:gd name="T41" fmla="*/ 2147483647 h 83"/>
                  <a:gd name="T42" fmla="*/ 2147483647 w 80"/>
                  <a:gd name="T43" fmla="*/ 2147483647 h 83"/>
                  <a:gd name="T44" fmla="*/ 2147483647 w 80"/>
                  <a:gd name="T45" fmla="*/ 2147483647 h 83"/>
                  <a:gd name="T46" fmla="*/ 2147483647 w 80"/>
                  <a:gd name="T47" fmla="*/ 2147483647 h 83"/>
                  <a:gd name="T48" fmla="*/ 2147483647 w 80"/>
                  <a:gd name="T49" fmla="*/ 2147483647 h 83"/>
                  <a:gd name="T50" fmla="*/ 2147483647 w 80"/>
                  <a:gd name="T51" fmla="*/ 2147483647 h 83"/>
                  <a:gd name="T52" fmla="*/ 2147483647 w 80"/>
                  <a:gd name="T53" fmla="*/ 2147483647 h 83"/>
                  <a:gd name="T54" fmla="*/ 2147483647 w 80"/>
                  <a:gd name="T55" fmla="*/ 2147483647 h 83"/>
                  <a:gd name="T56" fmla="*/ 2147483647 w 80"/>
                  <a:gd name="T57" fmla="*/ 2147483647 h 83"/>
                  <a:gd name="T58" fmla="*/ 2147483647 w 80"/>
                  <a:gd name="T59" fmla="*/ 2147483647 h 83"/>
                  <a:gd name="T60" fmla="*/ 2147483647 w 80"/>
                  <a:gd name="T61" fmla="*/ 2147483647 h 83"/>
                  <a:gd name="T62" fmla="*/ 2147483647 w 80"/>
                  <a:gd name="T63" fmla="*/ 2147483647 h 83"/>
                  <a:gd name="T64" fmla="*/ 2147483647 w 80"/>
                  <a:gd name="T65" fmla="*/ 2147483647 h 83"/>
                  <a:gd name="T66" fmla="*/ 2147483647 w 80"/>
                  <a:gd name="T67" fmla="*/ 2147483647 h 83"/>
                  <a:gd name="T68" fmla="*/ 2147483647 w 80"/>
                  <a:gd name="T69" fmla="*/ 2147483647 h 83"/>
                  <a:gd name="T70" fmla="*/ 2147483647 w 80"/>
                  <a:gd name="T71" fmla="*/ 2147483647 h 83"/>
                  <a:gd name="T72" fmla="*/ 2147483647 w 80"/>
                  <a:gd name="T73" fmla="*/ 2147483647 h 83"/>
                  <a:gd name="T74" fmla="*/ 2147483647 w 80"/>
                  <a:gd name="T75" fmla="*/ 2147483647 h 83"/>
                  <a:gd name="T76" fmla="*/ 2147483647 w 80"/>
                  <a:gd name="T77" fmla="*/ 2147483647 h 83"/>
                  <a:gd name="T78" fmla="*/ 2147483647 w 80"/>
                  <a:gd name="T79" fmla="*/ 2147483647 h 83"/>
                  <a:gd name="T80" fmla="*/ 2147483647 w 80"/>
                  <a:gd name="T81" fmla="*/ 2147483647 h 83"/>
                  <a:gd name="T82" fmla="*/ 2147483647 w 80"/>
                  <a:gd name="T83" fmla="*/ 2147483647 h 83"/>
                  <a:gd name="T84" fmla="*/ 0 w 80"/>
                  <a:gd name="T85" fmla="*/ 2147483647 h 83"/>
                  <a:gd name="T86" fmla="*/ 0 w 80"/>
                  <a:gd name="T87" fmla="*/ 2147483647 h 83"/>
                  <a:gd name="T88" fmla="*/ 2147483647 w 80"/>
                  <a:gd name="T89" fmla="*/ 2147483647 h 83"/>
                  <a:gd name="T90" fmla="*/ 2147483647 w 80"/>
                  <a:gd name="T91" fmla="*/ 2147483647 h 83"/>
                  <a:gd name="T92" fmla="*/ 2147483647 w 80"/>
                  <a:gd name="T93" fmla="*/ 2147483647 h 83"/>
                  <a:gd name="T94" fmla="*/ 2147483647 w 80"/>
                  <a:gd name="T95" fmla="*/ 2147483647 h 8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"/>
                  <a:gd name="T145" fmla="*/ 0 h 83"/>
                  <a:gd name="T146" fmla="*/ 80 w 80"/>
                  <a:gd name="T147" fmla="*/ 83 h 8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" h="83">
                    <a:moveTo>
                      <a:pt x="9" y="7"/>
                    </a:moveTo>
                    <a:lnTo>
                      <a:pt x="13" y="6"/>
                    </a:lnTo>
                    <a:lnTo>
                      <a:pt x="14" y="3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70" y="18"/>
                    </a:lnTo>
                    <a:lnTo>
                      <a:pt x="73" y="24"/>
                    </a:lnTo>
                    <a:lnTo>
                      <a:pt x="76" y="30"/>
                    </a:lnTo>
                    <a:lnTo>
                      <a:pt x="78" y="36"/>
                    </a:lnTo>
                    <a:lnTo>
                      <a:pt x="80" y="43"/>
                    </a:lnTo>
                    <a:lnTo>
                      <a:pt x="80" y="50"/>
                    </a:lnTo>
                    <a:lnTo>
                      <a:pt x="80" y="56"/>
                    </a:lnTo>
                    <a:lnTo>
                      <a:pt x="79" y="61"/>
                    </a:lnTo>
                    <a:lnTo>
                      <a:pt x="78" y="64"/>
                    </a:lnTo>
                    <a:lnTo>
                      <a:pt x="76" y="68"/>
                    </a:lnTo>
                    <a:lnTo>
                      <a:pt x="75" y="69"/>
                    </a:lnTo>
                    <a:lnTo>
                      <a:pt x="72" y="73"/>
                    </a:lnTo>
                    <a:lnTo>
                      <a:pt x="69" y="76"/>
                    </a:lnTo>
                    <a:lnTo>
                      <a:pt x="65" y="80"/>
                    </a:lnTo>
                    <a:lnTo>
                      <a:pt x="60" y="81"/>
                    </a:lnTo>
                    <a:lnTo>
                      <a:pt x="56" y="83"/>
                    </a:lnTo>
                    <a:lnTo>
                      <a:pt x="39" y="83"/>
                    </a:lnTo>
                    <a:lnTo>
                      <a:pt x="35" y="81"/>
                    </a:lnTo>
                    <a:lnTo>
                      <a:pt x="31" y="78"/>
                    </a:lnTo>
                    <a:lnTo>
                      <a:pt x="27" y="76"/>
                    </a:lnTo>
                    <a:lnTo>
                      <a:pt x="23" y="73"/>
                    </a:lnTo>
                    <a:lnTo>
                      <a:pt x="20" y="71"/>
                    </a:lnTo>
                    <a:lnTo>
                      <a:pt x="17" y="66"/>
                    </a:lnTo>
                    <a:lnTo>
                      <a:pt x="13" y="64"/>
                    </a:lnTo>
                    <a:lnTo>
                      <a:pt x="10" y="61"/>
                    </a:lnTo>
                    <a:lnTo>
                      <a:pt x="6" y="54"/>
                    </a:lnTo>
                    <a:lnTo>
                      <a:pt x="2" y="46"/>
                    </a:lnTo>
                    <a:lnTo>
                      <a:pt x="1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10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3175">
                <a:solidFill>
                  <a:srgbClr val="75C5F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" name="Freeform 356"/>
              <p:cNvSpPr>
                <a:spLocks/>
              </p:cNvSpPr>
              <p:nvPr/>
            </p:nvSpPr>
            <p:spPr bwMode="auto">
              <a:xfrm>
                <a:off x="4824411" y="2042640"/>
                <a:ext cx="49213" cy="49212"/>
              </a:xfrm>
              <a:custGeom>
                <a:avLst/>
                <a:gdLst>
                  <a:gd name="T0" fmla="*/ 0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0 h 93"/>
                  <a:gd name="T18" fmla="*/ 2147483647 w 94"/>
                  <a:gd name="T19" fmla="*/ 2147483647 h 93"/>
                  <a:gd name="T20" fmla="*/ 2147483647 w 94"/>
                  <a:gd name="T21" fmla="*/ 2147483647 h 93"/>
                  <a:gd name="T22" fmla="*/ 2147483647 w 94"/>
                  <a:gd name="T23" fmla="*/ 2147483647 h 93"/>
                  <a:gd name="T24" fmla="*/ 2147483647 w 94"/>
                  <a:gd name="T25" fmla="*/ 2147483647 h 93"/>
                  <a:gd name="T26" fmla="*/ 2147483647 w 94"/>
                  <a:gd name="T27" fmla="*/ 2147483647 h 93"/>
                  <a:gd name="T28" fmla="*/ 2147483647 w 94"/>
                  <a:gd name="T29" fmla="*/ 2147483647 h 93"/>
                  <a:gd name="T30" fmla="*/ 2147483647 w 94"/>
                  <a:gd name="T31" fmla="*/ 2147483647 h 93"/>
                  <a:gd name="T32" fmla="*/ 2147483647 w 94"/>
                  <a:gd name="T33" fmla="*/ 2147483647 h 93"/>
                  <a:gd name="T34" fmla="*/ 2147483647 w 94"/>
                  <a:gd name="T35" fmla="*/ 2147483647 h 93"/>
                  <a:gd name="T36" fmla="*/ 2147483647 w 94"/>
                  <a:gd name="T37" fmla="*/ 2147483647 h 93"/>
                  <a:gd name="T38" fmla="*/ 2147483647 w 94"/>
                  <a:gd name="T39" fmla="*/ 2147483647 h 93"/>
                  <a:gd name="T40" fmla="*/ 2147483647 w 94"/>
                  <a:gd name="T41" fmla="*/ 2147483647 h 93"/>
                  <a:gd name="T42" fmla="*/ 2147483647 w 94"/>
                  <a:gd name="T43" fmla="*/ 2147483647 h 93"/>
                  <a:gd name="T44" fmla="*/ 2147483647 w 94"/>
                  <a:gd name="T45" fmla="*/ 2147483647 h 93"/>
                  <a:gd name="T46" fmla="*/ 2147483647 w 94"/>
                  <a:gd name="T47" fmla="*/ 2147483647 h 93"/>
                  <a:gd name="T48" fmla="*/ 2147483647 w 94"/>
                  <a:gd name="T49" fmla="*/ 2147483647 h 93"/>
                  <a:gd name="T50" fmla="*/ 2147483647 w 94"/>
                  <a:gd name="T51" fmla="*/ 2147483647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93"/>
                  <a:gd name="T80" fmla="*/ 94 w 94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93">
                    <a:moveTo>
                      <a:pt x="0" y="32"/>
                    </a:moveTo>
                    <a:lnTo>
                      <a:pt x="12" y="18"/>
                    </a:lnTo>
                    <a:lnTo>
                      <a:pt x="23" y="10"/>
                    </a:lnTo>
                    <a:lnTo>
                      <a:pt x="28" y="6"/>
                    </a:lnTo>
                    <a:lnTo>
                      <a:pt x="30" y="4"/>
                    </a:lnTo>
                    <a:lnTo>
                      <a:pt x="33" y="3"/>
                    </a:lnTo>
                    <a:lnTo>
                      <a:pt x="37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3" y="1"/>
                    </a:lnTo>
                    <a:lnTo>
                      <a:pt x="60" y="3"/>
                    </a:lnTo>
                    <a:lnTo>
                      <a:pt x="67" y="6"/>
                    </a:lnTo>
                    <a:lnTo>
                      <a:pt x="72" y="10"/>
                    </a:lnTo>
                    <a:lnTo>
                      <a:pt x="80" y="15"/>
                    </a:lnTo>
                    <a:lnTo>
                      <a:pt x="86" y="22"/>
                    </a:lnTo>
                    <a:lnTo>
                      <a:pt x="90" y="31"/>
                    </a:lnTo>
                    <a:lnTo>
                      <a:pt x="93" y="39"/>
                    </a:lnTo>
                    <a:lnTo>
                      <a:pt x="94" y="46"/>
                    </a:lnTo>
                    <a:lnTo>
                      <a:pt x="94" y="55"/>
                    </a:lnTo>
                    <a:lnTo>
                      <a:pt x="92" y="61"/>
                    </a:lnTo>
                    <a:lnTo>
                      <a:pt x="89" y="68"/>
                    </a:lnTo>
                    <a:lnTo>
                      <a:pt x="83" y="75"/>
                    </a:lnTo>
                    <a:lnTo>
                      <a:pt x="76" y="82"/>
                    </a:lnTo>
                    <a:lnTo>
                      <a:pt x="68" y="89"/>
                    </a:lnTo>
                    <a:lnTo>
                      <a:pt x="66" y="93"/>
                    </a:lnTo>
                  </a:path>
                </a:pathLst>
              </a:custGeom>
              <a:noFill/>
              <a:ln w="4763">
                <a:solidFill>
                  <a:srgbClr val="38343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" name="Rectangle 37"/>
            <p:cNvSpPr>
              <a:spLocks noChangeArrowheads="1"/>
            </p:cNvSpPr>
            <p:nvPr/>
          </p:nvSpPr>
          <p:spPr bwMode="auto">
            <a:xfrm>
              <a:off x="4949291" y="2214434"/>
              <a:ext cx="147176" cy="344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Rectangle 38"/>
            <p:cNvSpPr>
              <a:spLocks noChangeArrowheads="1"/>
            </p:cNvSpPr>
            <p:nvPr/>
          </p:nvSpPr>
          <p:spPr bwMode="auto">
            <a:xfrm>
              <a:off x="5010456" y="2214434"/>
              <a:ext cx="147176" cy="344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90"/>
            <p:cNvSpPr>
              <a:spLocks noChangeShapeType="1"/>
            </p:cNvSpPr>
            <p:nvPr/>
          </p:nvSpPr>
          <p:spPr bwMode="auto">
            <a:xfrm>
              <a:off x="1877688" y="2297304"/>
              <a:ext cx="181583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Line 91"/>
            <p:cNvSpPr>
              <a:spLocks noChangeShapeType="1"/>
            </p:cNvSpPr>
            <p:nvPr/>
          </p:nvSpPr>
          <p:spPr bwMode="auto">
            <a:xfrm flipV="1">
              <a:off x="2059270" y="2297304"/>
              <a:ext cx="240835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Line 92"/>
            <p:cNvSpPr>
              <a:spLocks noChangeShapeType="1"/>
            </p:cNvSpPr>
            <p:nvPr/>
          </p:nvSpPr>
          <p:spPr bwMode="auto">
            <a:xfrm>
              <a:off x="2300105" y="2297304"/>
              <a:ext cx="181581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Line 93"/>
            <p:cNvSpPr>
              <a:spLocks noChangeShapeType="1"/>
            </p:cNvSpPr>
            <p:nvPr/>
          </p:nvSpPr>
          <p:spPr bwMode="auto">
            <a:xfrm flipV="1">
              <a:off x="2481687" y="2297304"/>
              <a:ext cx="242747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Line 94"/>
            <p:cNvSpPr>
              <a:spLocks noChangeShapeType="1"/>
            </p:cNvSpPr>
            <p:nvPr/>
          </p:nvSpPr>
          <p:spPr bwMode="auto">
            <a:xfrm>
              <a:off x="2724434" y="2297304"/>
              <a:ext cx="181581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Line 95"/>
            <p:cNvSpPr>
              <a:spLocks noChangeShapeType="1"/>
            </p:cNvSpPr>
            <p:nvPr/>
          </p:nvSpPr>
          <p:spPr bwMode="auto">
            <a:xfrm flipV="1">
              <a:off x="2906015" y="2297304"/>
              <a:ext cx="240835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Line 96"/>
            <p:cNvSpPr>
              <a:spLocks noChangeShapeType="1"/>
            </p:cNvSpPr>
            <p:nvPr/>
          </p:nvSpPr>
          <p:spPr bwMode="auto">
            <a:xfrm>
              <a:off x="3146850" y="2297304"/>
              <a:ext cx="181583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Line 97"/>
            <p:cNvSpPr>
              <a:spLocks noChangeShapeType="1"/>
            </p:cNvSpPr>
            <p:nvPr/>
          </p:nvSpPr>
          <p:spPr bwMode="auto">
            <a:xfrm flipV="1">
              <a:off x="3328433" y="2297304"/>
              <a:ext cx="242746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Line 98"/>
            <p:cNvSpPr>
              <a:spLocks noChangeShapeType="1"/>
            </p:cNvSpPr>
            <p:nvPr/>
          </p:nvSpPr>
          <p:spPr bwMode="auto">
            <a:xfrm>
              <a:off x="3571179" y="2297304"/>
              <a:ext cx="181583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Line 99"/>
            <p:cNvSpPr>
              <a:spLocks noChangeShapeType="1"/>
            </p:cNvSpPr>
            <p:nvPr/>
          </p:nvSpPr>
          <p:spPr bwMode="auto">
            <a:xfrm flipV="1">
              <a:off x="3752761" y="2297304"/>
              <a:ext cx="242746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Line 100"/>
            <p:cNvSpPr>
              <a:spLocks noChangeShapeType="1"/>
            </p:cNvSpPr>
            <p:nvPr/>
          </p:nvSpPr>
          <p:spPr bwMode="auto">
            <a:xfrm>
              <a:off x="3995507" y="2297304"/>
              <a:ext cx="179671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Line 101"/>
            <p:cNvSpPr>
              <a:spLocks noChangeShapeType="1"/>
            </p:cNvSpPr>
            <p:nvPr/>
          </p:nvSpPr>
          <p:spPr bwMode="auto">
            <a:xfrm flipV="1">
              <a:off x="4175178" y="2297304"/>
              <a:ext cx="242747" cy="6287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Rectangle 102"/>
            <p:cNvSpPr>
              <a:spLocks noChangeArrowheads="1"/>
            </p:cNvSpPr>
            <p:nvPr/>
          </p:nvSpPr>
          <p:spPr bwMode="auto">
            <a:xfrm>
              <a:off x="3087598" y="1670372"/>
              <a:ext cx="493138" cy="344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Rectangle 103"/>
            <p:cNvSpPr>
              <a:spLocks noChangeArrowheads="1"/>
            </p:cNvSpPr>
            <p:nvPr/>
          </p:nvSpPr>
          <p:spPr bwMode="auto">
            <a:xfrm>
              <a:off x="2909274" y="3441923"/>
              <a:ext cx="346798" cy="4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</a:rPr>
                <a:t>H</a:t>
              </a:r>
              <a:endParaRPr lang="en-GB" sz="2400"/>
            </a:p>
          </p:txBody>
        </p:sp>
        <p:sp>
          <p:nvSpPr>
            <p:cNvPr id="24" name="AutoShape 104"/>
            <p:cNvSpPr>
              <a:spLocks noChangeArrowheads="1"/>
            </p:cNvSpPr>
            <p:nvPr/>
          </p:nvSpPr>
          <p:spPr bwMode="auto">
            <a:xfrm>
              <a:off x="2445490" y="3278490"/>
              <a:ext cx="1758478" cy="84671"/>
            </a:xfrm>
            <a:prstGeom prst="rightArrow">
              <a:avLst>
                <a:gd name="adj1" fmla="val 50000"/>
                <a:gd name="adj2" fmla="val 489403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" name="Text Box 107"/>
            <p:cNvSpPr txBox="1">
              <a:spLocks noChangeArrowheads="1"/>
            </p:cNvSpPr>
            <p:nvPr/>
          </p:nvSpPr>
          <p:spPr bwMode="auto">
            <a:xfrm>
              <a:off x="2735895" y="989145"/>
              <a:ext cx="357446" cy="454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Symbol" pitchFamily="18" charset="2"/>
                </a:rPr>
                <a:t>e</a:t>
              </a:r>
            </a:p>
          </p:txBody>
        </p:sp>
        <p:sp>
          <p:nvSpPr>
            <p:cNvPr id="26" name="Line 108"/>
            <p:cNvSpPr>
              <a:spLocks noChangeShapeType="1"/>
            </p:cNvSpPr>
            <p:nvPr/>
          </p:nvSpPr>
          <p:spPr bwMode="auto">
            <a:xfrm>
              <a:off x="1912212" y="1562450"/>
              <a:ext cx="53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" name="Line 109"/>
            <p:cNvSpPr>
              <a:spLocks noChangeShapeType="1"/>
            </p:cNvSpPr>
            <p:nvPr/>
          </p:nvSpPr>
          <p:spPr bwMode="auto">
            <a:xfrm>
              <a:off x="3487078" y="1562450"/>
              <a:ext cx="9270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28" name="263 Grupo"/>
            <p:cNvGrpSpPr>
              <a:grpSpLocks/>
            </p:cNvGrpSpPr>
            <p:nvPr/>
          </p:nvGrpSpPr>
          <p:grpSpPr bwMode="auto">
            <a:xfrm>
              <a:off x="827584" y="1889314"/>
              <a:ext cx="4681769" cy="1307459"/>
              <a:chOff x="4716016" y="2780928"/>
              <a:chExt cx="3888432" cy="792088"/>
            </a:xfrm>
          </p:grpSpPr>
          <p:sp>
            <p:nvSpPr>
              <p:cNvPr id="31" name="30 Rectángulo"/>
              <p:cNvSpPr/>
              <p:nvPr/>
            </p:nvSpPr>
            <p:spPr>
              <a:xfrm>
                <a:off x="4716016" y="2883104"/>
                <a:ext cx="3886799" cy="50618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" name="31 Elipse"/>
              <p:cNvSpPr/>
              <p:nvPr/>
            </p:nvSpPr>
            <p:spPr>
              <a:xfrm>
                <a:off x="8317021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3" name="32 Elipse"/>
              <p:cNvSpPr/>
              <p:nvPr/>
            </p:nvSpPr>
            <p:spPr>
              <a:xfrm>
                <a:off x="8170041" y="2780114"/>
                <a:ext cx="1469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4" name="33 Elipse"/>
              <p:cNvSpPr/>
              <p:nvPr/>
            </p:nvSpPr>
            <p:spPr>
              <a:xfrm>
                <a:off x="8026327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5" name="34 Elipse"/>
              <p:cNvSpPr/>
              <p:nvPr/>
            </p:nvSpPr>
            <p:spPr>
              <a:xfrm>
                <a:off x="7882614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6" name="35 Elipse"/>
              <p:cNvSpPr/>
              <p:nvPr/>
            </p:nvSpPr>
            <p:spPr>
              <a:xfrm>
                <a:off x="8460734" y="2780114"/>
                <a:ext cx="142081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7" name="36 Elipse"/>
              <p:cNvSpPr/>
              <p:nvPr/>
            </p:nvSpPr>
            <p:spPr>
              <a:xfrm>
                <a:off x="7740534" y="2780114"/>
                <a:ext cx="1420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8" name="37 Elipse"/>
              <p:cNvSpPr/>
              <p:nvPr/>
            </p:nvSpPr>
            <p:spPr>
              <a:xfrm>
                <a:off x="7596820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9" name="38 Elipse"/>
              <p:cNvSpPr/>
              <p:nvPr/>
            </p:nvSpPr>
            <p:spPr>
              <a:xfrm>
                <a:off x="7453107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0" name="39 Elipse"/>
              <p:cNvSpPr/>
              <p:nvPr/>
            </p:nvSpPr>
            <p:spPr>
              <a:xfrm>
                <a:off x="7306127" y="2780114"/>
                <a:ext cx="1469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1" name="40 Elipse"/>
              <p:cNvSpPr/>
              <p:nvPr/>
            </p:nvSpPr>
            <p:spPr>
              <a:xfrm>
                <a:off x="8317021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2" name="41 Elipse"/>
              <p:cNvSpPr/>
              <p:nvPr/>
            </p:nvSpPr>
            <p:spPr>
              <a:xfrm>
                <a:off x="8170041" y="3429824"/>
                <a:ext cx="1469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3" name="42 Elipse"/>
              <p:cNvSpPr/>
              <p:nvPr/>
            </p:nvSpPr>
            <p:spPr>
              <a:xfrm>
                <a:off x="8026327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4" name="43 Elipse"/>
              <p:cNvSpPr/>
              <p:nvPr/>
            </p:nvSpPr>
            <p:spPr>
              <a:xfrm>
                <a:off x="7882614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5" name="44 Elipse"/>
              <p:cNvSpPr/>
              <p:nvPr/>
            </p:nvSpPr>
            <p:spPr>
              <a:xfrm>
                <a:off x="8460734" y="3429824"/>
                <a:ext cx="142081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7740534" y="3429824"/>
                <a:ext cx="1420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7596820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8" name="47 Elipse"/>
              <p:cNvSpPr/>
              <p:nvPr/>
            </p:nvSpPr>
            <p:spPr>
              <a:xfrm>
                <a:off x="7453107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9" name="48 Elipse"/>
              <p:cNvSpPr/>
              <p:nvPr/>
            </p:nvSpPr>
            <p:spPr>
              <a:xfrm>
                <a:off x="7306127" y="3429824"/>
                <a:ext cx="1469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0" name="49 Elipse"/>
              <p:cNvSpPr/>
              <p:nvPr/>
            </p:nvSpPr>
            <p:spPr>
              <a:xfrm>
                <a:off x="7020332" y="3429824"/>
                <a:ext cx="142081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6876619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2" name="51 Elipse"/>
              <p:cNvSpPr/>
              <p:nvPr/>
            </p:nvSpPr>
            <p:spPr>
              <a:xfrm>
                <a:off x="6732905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3" name="52 Elipse"/>
              <p:cNvSpPr/>
              <p:nvPr/>
            </p:nvSpPr>
            <p:spPr>
              <a:xfrm>
                <a:off x="6585925" y="3429824"/>
                <a:ext cx="1469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4" name="53 Elipse"/>
              <p:cNvSpPr/>
              <p:nvPr/>
            </p:nvSpPr>
            <p:spPr>
              <a:xfrm>
                <a:off x="7162413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5" name="54 Elipse"/>
              <p:cNvSpPr/>
              <p:nvPr/>
            </p:nvSpPr>
            <p:spPr>
              <a:xfrm>
                <a:off x="6442212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6300132" y="3429824"/>
                <a:ext cx="1420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6156418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8" name="57 Elipse"/>
              <p:cNvSpPr/>
              <p:nvPr/>
            </p:nvSpPr>
            <p:spPr>
              <a:xfrm>
                <a:off x="6012705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59" name="58 Elipse"/>
              <p:cNvSpPr/>
              <p:nvPr/>
            </p:nvSpPr>
            <p:spPr>
              <a:xfrm>
                <a:off x="7020332" y="2780114"/>
                <a:ext cx="142081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6876619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1" name="60 Elipse"/>
              <p:cNvSpPr/>
              <p:nvPr/>
            </p:nvSpPr>
            <p:spPr>
              <a:xfrm>
                <a:off x="6732905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2" name="61 Elipse"/>
              <p:cNvSpPr/>
              <p:nvPr/>
            </p:nvSpPr>
            <p:spPr>
              <a:xfrm>
                <a:off x="6585925" y="2780114"/>
                <a:ext cx="1469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3" name="62 Elipse"/>
              <p:cNvSpPr/>
              <p:nvPr/>
            </p:nvSpPr>
            <p:spPr>
              <a:xfrm>
                <a:off x="7162413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4" name="63 Elipse"/>
              <p:cNvSpPr/>
              <p:nvPr/>
            </p:nvSpPr>
            <p:spPr>
              <a:xfrm>
                <a:off x="6442212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5" name="64 Elipse"/>
              <p:cNvSpPr/>
              <p:nvPr/>
            </p:nvSpPr>
            <p:spPr>
              <a:xfrm>
                <a:off x="6300132" y="2780114"/>
                <a:ext cx="1420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6" name="65 Elipse"/>
              <p:cNvSpPr/>
              <p:nvPr/>
            </p:nvSpPr>
            <p:spPr>
              <a:xfrm>
                <a:off x="6156418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7" name="66 Elipse"/>
              <p:cNvSpPr/>
              <p:nvPr/>
            </p:nvSpPr>
            <p:spPr>
              <a:xfrm>
                <a:off x="6012705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8" name="67 Elipse"/>
              <p:cNvSpPr/>
              <p:nvPr/>
            </p:nvSpPr>
            <p:spPr>
              <a:xfrm>
                <a:off x="5723644" y="3429824"/>
                <a:ext cx="142081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69" name="68 Elipse"/>
              <p:cNvSpPr/>
              <p:nvPr/>
            </p:nvSpPr>
            <p:spPr>
              <a:xfrm>
                <a:off x="5579930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0" name="69 Elipse"/>
              <p:cNvSpPr/>
              <p:nvPr/>
            </p:nvSpPr>
            <p:spPr>
              <a:xfrm>
                <a:off x="5436217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1" name="70 Elipse"/>
              <p:cNvSpPr/>
              <p:nvPr/>
            </p:nvSpPr>
            <p:spPr>
              <a:xfrm>
                <a:off x="5292503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2" name="71 Elipse"/>
              <p:cNvSpPr/>
              <p:nvPr/>
            </p:nvSpPr>
            <p:spPr>
              <a:xfrm>
                <a:off x="5865725" y="3429824"/>
                <a:ext cx="146980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3" name="72 Elipse"/>
              <p:cNvSpPr/>
              <p:nvPr/>
            </p:nvSpPr>
            <p:spPr>
              <a:xfrm>
                <a:off x="5148789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4" name="73 Elipse"/>
              <p:cNvSpPr/>
              <p:nvPr/>
            </p:nvSpPr>
            <p:spPr>
              <a:xfrm>
                <a:off x="5003443" y="3429824"/>
                <a:ext cx="145346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5" name="74 Elipse"/>
              <p:cNvSpPr/>
              <p:nvPr/>
            </p:nvSpPr>
            <p:spPr>
              <a:xfrm>
                <a:off x="4859730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6" name="75 Elipse"/>
              <p:cNvSpPr/>
              <p:nvPr/>
            </p:nvSpPr>
            <p:spPr>
              <a:xfrm>
                <a:off x="4716016" y="3429824"/>
                <a:ext cx="143714" cy="1424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7" name="76 Elipse"/>
              <p:cNvSpPr/>
              <p:nvPr/>
            </p:nvSpPr>
            <p:spPr>
              <a:xfrm>
                <a:off x="5723644" y="2780114"/>
                <a:ext cx="142081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8" name="77 Elipse"/>
              <p:cNvSpPr/>
              <p:nvPr/>
            </p:nvSpPr>
            <p:spPr>
              <a:xfrm>
                <a:off x="5579930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9" name="78 Elipse"/>
              <p:cNvSpPr/>
              <p:nvPr/>
            </p:nvSpPr>
            <p:spPr>
              <a:xfrm>
                <a:off x="5436217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0" name="79 Elipse"/>
              <p:cNvSpPr/>
              <p:nvPr/>
            </p:nvSpPr>
            <p:spPr>
              <a:xfrm>
                <a:off x="5292503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1" name="80 Elipse"/>
              <p:cNvSpPr/>
              <p:nvPr/>
            </p:nvSpPr>
            <p:spPr>
              <a:xfrm>
                <a:off x="5865725" y="2780114"/>
                <a:ext cx="146980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2" name="81 Elipse"/>
              <p:cNvSpPr/>
              <p:nvPr/>
            </p:nvSpPr>
            <p:spPr>
              <a:xfrm>
                <a:off x="5148789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3" name="82 Elipse"/>
              <p:cNvSpPr/>
              <p:nvPr/>
            </p:nvSpPr>
            <p:spPr>
              <a:xfrm>
                <a:off x="5003443" y="2780114"/>
                <a:ext cx="145346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4" name="83 Elipse"/>
              <p:cNvSpPr/>
              <p:nvPr/>
            </p:nvSpPr>
            <p:spPr>
              <a:xfrm>
                <a:off x="4859730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5" name="84 Elipse"/>
              <p:cNvSpPr/>
              <p:nvPr/>
            </p:nvSpPr>
            <p:spPr>
              <a:xfrm>
                <a:off x="4716016" y="2780114"/>
                <a:ext cx="143714" cy="1435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cxnSp>
          <p:nvCxnSpPr>
            <p:cNvPr id="29" name="28 Conector recto"/>
            <p:cNvCxnSpPr/>
            <p:nvPr/>
          </p:nvCxnSpPr>
          <p:spPr>
            <a:xfrm>
              <a:off x="1901186" y="1560632"/>
              <a:ext cx="0" cy="7360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>
              <a:off x="4439684" y="1560632"/>
              <a:ext cx="0" cy="7360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5 Grupo"/>
          <p:cNvGrpSpPr>
            <a:grpSpLocks/>
          </p:cNvGrpSpPr>
          <p:nvPr/>
        </p:nvGrpSpPr>
        <p:grpSpPr bwMode="auto">
          <a:xfrm>
            <a:off x="539750" y="3860800"/>
            <a:ext cx="4968875" cy="2376488"/>
            <a:chOff x="100013" y="332656"/>
            <a:chExt cx="6975299" cy="2664395"/>
          </a:xfrm>
        </p:grpSpPr>
        <p:sp>
          <p:nvSpPr>
            <p:cNvPr id="1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1520" y="476672"/>
              <a:ext cx="6823792" cy="2520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2" name="Freeform 5"/>
            <p:cNvSpPr>
              <a:spLocks/>
            </p:cNvSpPr>
            <p:nvPr/>
          </p:nvSpPr>
          <p:spPr bwMode="auto">
            <a:xfrm>
              <a:off x="741363" y="1095376"/>
              <a:ext cx="3890963" cy="1028700"/>
            </a:xfrm>
            <a:custGeom>
              <a:avLst/>
              <a:gdLst>
                <a:gd name="T0" fmla="*/ 2147483647 w 14704"/>
                <a:gd name="T1" fmla="*/ 0 h 3885"/>
                <a:gd name="T2" fmla="*/ 0 w 14704"/>
                <a:gd name="T3" fmla="*/ 2147483647 h 3885"/>
                <a:gd name="T4" fmla="*/ 0 w 14704"/>
                <a:gd name="T5" fmla="*/ 2147483647 h 3885"/>
                <a:gd name="T6" fmla="*/ 2147483647 w 14704"/>
                <a:gd name="T7" fmla="*/ 2147483647 h 3885"/>
                <a:gd name="T8" fmla="*/ 2147483647 w 14704"/>
                <a:gd name="T9" fmla="*/ 2147483647 h 3885"/>
                <a:gd name="T10" fmla="*/ 2147483647 w 14704"/>
                <a:gd name="T11" fmla="*/ 2147483647 h 3885"/>
                <a:gd name="T12" fmla="*/ 2147483647 w 14704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04"/>
                <a:gd name="T22" fmla="*/ 0 h 3885"/>
                <a:gd name="T23" fmla="*/ 14704 w 14704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04" h="3885">
                  <a:moveTo>
                    <a:pt x="3332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14" y="3885"/>
                  </a:lnTo>
                  <a:lnTo>
                    <a:pt x="14704" y="584"/>
                  </a:lnTo>
                  <a:lnTo>
                    <a:pt x="14704" y="17"/>
                  </a:lnTo>
                  <a:lnTo>
                    <a:pt x="3332" y="0"/>
                  </a:lnTo>
                  <a:close/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3" name="Freeform 6"/>
            <p:cNvSpPr>
              <a:spLocks/>
            </p:cNvSpPr>
            <p:nvPr/>
          </p:nvSpPr>
          <p:spPr bwMode="auto">
            <a:xfrm>
              <a:off x="736600" y="1095376"/>
              <a:ext cx="3895725" cy="1028700"/>
            </a:xfrm>
            <a:custGeom>
              <a:avLst/>
              <a:gdLst>
                <a:gd name="T0" fmla="*/ 2147483647 w 14721"/>
                <a:gd name="T1" fmla="*/ 0 h 3885"/>
                <a:gd name="T2" fmla="*/ 0 w 14721"/>
                <a:gd name="T3" fmla="*/ 2147483647 h 3885"/>
                <a:gd name="T4" fmla="*/ 0 w 14721"/>
                <a:gd name="T5" fmla="*/ 2147483647 h 3885"/>
                <a:gd name="T6" fmla="*/ 2147483647 w 14721"/>
                <a:gd name="T7" fmla="*/ 2147483647 h 3885"/>
                <a:gd name="T8" fmla="*/ 2147483647 w 14721"/>
                <a:gd name="T9" fmla="*/ 2147483647 h 3885"/>
                <a:gd name="T10" fmla="*/ 2147483647 w 14721"/>
                <a:gd name="T11" fmla="*/ 2147483647 h 3885"/>
                <a:gd name="T12" fmla="*/ 2147483647 w 14721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1"/>
                <a:gd name="T22" fmla="*/ 0 h 3885"/>
                <a:gd name="T23" fmla="*/ 14721 w 14721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1" h="3885">
                  <a:moveTo>
                    <a:pt x="3349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31" y="3885"/>
                  </a:lnTo>
                  <a:lnTo>
                    <a:pt x="14721" y="584"/>
                  </a:lnTo>
                  <a:lnTo>
                    <a:pt x="14721" y="17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rgbClr val="DEDE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4" name="Freeform 7"/>
            <p:cNvSpPr>
              <a:spLocks/>
            </p:cNvSpPr>
            <p:nvPr/>
          </p:nvSpPr>
          <p:spPr bwMode="auto">
            <a:xfrm>
              <a:off x="736600" y="1095376"/>
              <a:ext cx="3895725" cy="1028700"/>
            </a:xfrm>
            <a:custGeom>
              <a:avLst/>
              <a:gdLst>
                <a:gd name="T0" fmla="*/ 2147483647 w 14721"/>
                <a:gd name="T1" fmla="*/ 0 h 3885"/>
                <a:gd name="T2" fmla="*/ 0 w 14721"/>
                <a:gd name="T3" fmla="*/ 2147483647 h 3885"/>
                <a:gd name="T4" fmla="*/ 0 w 14721"/>
                <a:gd name="T5" fmla="*/ 2147483647 h 3885"/>
                <a:gd name="T6" fmla="*/ 2147483647 w 14721"/>
                <a:gd name="T7" fmla="*/ 2147483647 h 3885"/>
                <a:gd name="T8" fmla="*/ 2147483647 w 14721"/>
                <a:gd name="T9" fmla="*/ 2147483647 h 3885"/>
                <a:gd name="T10" fmla="*/ 2147483647 w 14721"/>
                <a:gd name="T11" fmla="*/ 2147483647 h 3885"/>
                <a:gd name="T12" fmla="*/ 2147483647 w 14721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1"/>
                <a:gd name="T22" fmla="*/ 0 h 3885"/>
                <a:gd name="T23" fmla="*/ 14721 w 14721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1" h="3885">
                  <a:moveTo>
                    <a:pt x="3349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31" y="3885"/>
                  </a:lnTo>
                  <a:lnTo>
                    <a:pt x="14721" y="584"/>
                  </a:lnTo>
                  <a:lnTo>
                    <a:pt x="14721" y="17"/>
                  </a:lnTo>
                  <a:lnTo>
                    <a:pt x="3349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5" name="Freeform 8"/>
            <p:cNvSpPr>
              <a:spLocks/>
            </p:cNvSpPr>
            <p:nvPr/>
          </p:nvSpPr>
          <p:spPr bwMode="auto">
            <a:xfrm>
              <a:off x="738188" y="1095376"/>
              <a:ext cx="3894138" cy="877888"/>
            </a:xfrm>
            <a:custGeom>
              <a:avLst/>
              <a:gdLst>
                <a:gd name="T0" fmla="*/ 0 w 14717"/>
                <a:gd name="T1" fmla="*/ 2147483647 h 3318"/>
                <a:gd name="T2" fmla="*/ 2147483647 w 14717"/>
                <a:gd name="T3" fmla="*/ 2147483647 h 3318"/>
                <a:gd name="T4" fmla="*/ 2147483647 w 14717"/>
                <a:gd name="T5" fmla="*/ 2147483647 h 3318"/>
                <a:gd name="T6" fmla="*/ 2147483647 w 14717"/>
                <a:gd name="T7" fmla="*/ 0 h 3318"/>
                <a:gd name="T8" fmla="*/ 0 w 14717"/>
                <a:gd name="T9" fmla="*/ 2147483647 h 3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7"/>
                <a:gd name="T16" fmla="*/ 0 h 3318"/>
                <a:gd name="T17" fmla="*/ 14717 w 14717"/>
                <a:gd name="T18" fmla="*/ 3318 h 3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7" h="3318">
                  <a:moveTo>
                    <a:pt x="0" y="3315"/>
                  </a:moveTo>
                  <a:lnTo>
                    <a:pt x="11427" y="3318"/>
                  </a:lnTo>
                  <a:lnTo>
                    <a:pt x="14717" y="17"/>
                  </a:lnTo>
                  <a:lnTo>
                    <a:pt x="3345" y="0"/>
                  </a:lnTo>
                  <a:lnTo>
                    <a:pt x="0" y="3315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6" name="Freeform 9"/>
            <p:cNvSpPr>
              <a:spLocks/>
            </p:cNvSpPr>
            <p:nvPr/>
          </p:nvSpPr>
          <p:spPr bwMode="auto">
            <a:xfrm>
              <a:off x="738188" y="1095376"/>
              <a:ext cx="3894138" cy="877888"/>
            </a:xfrm>
            <a:custGeom>
              <a:avLst/>
              <a:gdLst>
                <a:gd name="T0" fmla="*/ 0 w 14717"/>
                <a:gd name="T1" fmla="*/ 2147483647 h 3318"/>
                <a:gd name="T2" fmla="*/ 2147483647 w 14717"/>
                <a:gd name="T3" fmla="*/ 2147483647 h 3318"/>
                <a:gd name="T4" fmla="*/ 2147483647 w 14717"/>
                <a:gd name="T5" fmla="*/ 2147483647 h 3318"/>
                <a:gd name="T6" fmla="*/ 2147483647 w 14717"/>
                <a:gd name="T7" fmla="*/ 0 h 3318"/>
                <a:gd name="T8" fmla="*/ 0 w 14717"/>
                <a:gd name="T9" fmla="*/ 2147483647 h 3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7"/>
                <a:gd name="T16" fmla="*/ 0 h 3318"/>
                <a:gd name="T17" fmla="*/ 14717 w 14717"/>
                <a:gd name="T18" fmla="*/ 3318 h 3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7" h="3318">
                  <a:moveTo>
                    <a:pt x="0" y="3315"/>
                  </a:moveTo>
                  <a:lnTo>
                    <a:pt x="11427" y="3318"/>
                  </a:lnTo>
                  <a:lnTo>
                    <a:pt x="14717" y="17"/>
                  </a:lnTo>
                  <a:lnTo>
                    <a:pt x="3345" y="0"/>
                  </a:lnTo>
                  <a:lnTo>
                    <a:pt x="0" y="331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7" name="Freeform 10"/>
            <p:cNvSpPr>
              <a:spLocks/>
            </p:cNvSpPr>
            <p:nvPr/>
          </p:nvSpPr>
          <p:spPr bwMode="auto">
            <a:xfrm>
              <a:off x="3760788" y="1100138"/>
              <a:ext cx="871538" cy="1023938"/>
            </a:xfrm>
            <a:custGeom>
              <a:avLst/>
              <a:gdLst>
                <a:gd name="T0" fmla="*/ 0 w 3290"/>
                <a:gd name="T1" fmla="*/ 2147483647 h 3868"/>
                <a:gd name="T2" fmla="*/ 2147483647 w 3290"/>
                <a:gd name="T3" fmla="*/ 0 h 3868"/>
                <a:gd name="T4" fmla="*/ 2147483647 w 3290"/>
                <a:gd name="T5" fmla="*/ 2147483647 h 3868"/>
                <a:gd name="T6" fmla="*/ 0 w 3290"/>
                <a:gd name="T7" fmla="*/ 2147483647 h 3868"/>
                <a:gd name="T8" fmla="*/ 0 w 3290"/>
                <a:gd name="T9" fmla="*/ 2147483647 h 3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0"/>
                <a:gd name="T16" fmla="*/ 0 h 3868"/>
                <a:gd name="T17" fmla="*/ 3290 w 3290"/>
                <a:gd name="T18" fmla="*/ 3868 h 3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0" h="3868">
                  <a:moveTo>
                    <a:pt x="0" y="3301"/>
                  </a:moveTo>
                  <a:lnTo>
                    <a:pt x="3290" y="0"/>
                  </a:lnTo>
                  <a:lnTo>
                    <a:pt x="3290" y="567"/>
                  </a:lnTo>
                  <a:lnTo>
                    <a:pt x="0" y="3868"/>
                  </a:lnTo>
                  <a:lnTo>
                    <a:pt x="0" y="3301"/>
                  </a:ln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auto">
            <a:xfrm>
              <a:off x="3760788" y="1100138"/>
              <a:ext cx="871538" cy="1023938"/>
            </a:xfrm>
            <a:custGeom>
              <a:avLst/>
              <a:gdLst>
                <a:gd name="T0" fmla="*/ 0 w 3290"/>
                <a:gd name="T1" fmla="*/ 2147483647 h 3868"/>
                <a:gd name="T2" fmla="*/ 2147483647 w 3290"/>
                <a:gd name="T3" fmla="*/ 0 h 3868"/>
                <a:gd name="T4" fmla="*/ 2147483647 w 3290"/>
                <a:gd name="T5" fmla="*/ 2147483647 h 3868"/>
                <a:gd name="T6" fmla="*/ 0 w 3290"/>
                <a:gd name="T7" fmla="*/ 2147483647 h 3868"/>
                <a:gd name="T8" fmla="*/ 0 w 3290"/>
                <a:gd name="T9" fmla="*/ 2147483647 h 3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0"/>
                <a:gd name="T16" fmla="*/ 0 h 3868"/>
                <a:gd name="T17" fmla="*/ 3290 w 3290"/>
                <a:gd name="T18" fmla="*/ 3868 h 3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0" h="3868">
                  <a:moveTo>
                    <a:pt x="0" y="3301"/>
                  </a:moveTo>
                  <a:lnTo>
                    <a:pt x="3290" y="0"/>
                  </a:lnTo>
                  <a:lnTo>
                    <a:pt x="3290" y="567"/>
                  </a:lnTo>
                  <a:lnTo>
                    <a:pt x="0" y="3868"/>
                  </a:lnTo>
                  <a:lnTo>
                    <a:pt x="0" y="330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9" name="Line 12"/>
            <p:cNvSpPr>
              <a:spLocks noChangeShapeType="1"/>
            </p:cNvSpPr>
            <p:nvPr/>
          </p:nvSpPr>
          <p:spPr bwMode="auto">
            <a:xfrm>
              <a:off x="3760788" y="1973263"/>
              <a:ext cx="1588" cy="1508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0" name="Freeform 13"/>
            <p:cNvSpPr>
              <a:spLocks/>
            </p:cNvSpPr>
            <p:nvPr/>
          </p:nvSpPr>
          <p:spPr bwMode="auto">
            <a:xfrm>
              <a:off x="1927225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9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1" name="Freeform 14"/>
            <p:cNvSpPr>
              <a:spLocks/>
            </p:cNvSpPr>
            <p:nvPr/>
          </p:nvSpPr>
          <p:spPr bwMode="auto">
            <a:xfrm>
              <a:off x="1927225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9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auto">
            <a:xfrm>
              <a:off x="2833688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0 w 180"/>
                <a:gd name="T83" fmla="*/ 2147483647 h 192"/>
                <a:gd name="T84" fmla="*/ 0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0"/>
                <a:gd name="T151" fmla="*/ 0 h 192"/>
                <a:gd name="T152" fmla="*/ 180 w 180"/>
                <a:gd name="T153" fmla="*/ 192 h 1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0" h="192">
                  <a:moveTo>
                    <a:pt x="20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4"/>
                  </a:lnTo>
                  <a:lnTo>
                    <a:pt x="105" y="8"/>
                  </a:lnTo>
                  <a:lnTo>
                    <a:pt x="117" y="14"/>
                  </a:lnTo>
                  <a:lnTo>
                    <a:pt x="129" y="21"/>
                  </a:lnTo>
                  <a:lnTo>
                    <a:pt x="140" y="29"/>
                  </a:lnTo>
                  <a:lnTo>
                    <a:pt x="146" y="37"/>
                  </a:lnTo>
                  <a:lnTo>
                    <a:pt x="155" y="43"/>
                  </a:lnTo>
                  <a:lnTo>
                    <a:pt x="163" y="55"/>
                  </a:lnTo>
                  <a:lnTo>
                    <a:pt x="170" y="69"/>
                  </a:lnTo>
                  <a:lnTo>
                    <a:pt x="176" y="84"/>
                  </a:lnTo>
                  <a:lnTo>
                    <a:pt x="179" y="99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9" y="136"/>
                  </a:lnTo>
                  <a:lnTo>
                    <a:pt x="177" y="143"/>
                  </a:lnTo>
                  <a:lnTo>
                    <a:pt x="175" y="151"/>
                  </a:lnTo>
                  <a:lnTo>
                    <a:pt x="172" y="158"/>
                  </a:lnTo>
                  <a:lnTo>
                    <a:pt x="152" y="179"/>
                  </a:lnTo>
                  <a:lnTo>
                    <a:pt x="144" y="184"/>
                  </a:lnTo>
                  <a:lnTo>
                    <a:pt x="135" y="187"/>
                  </a:lnTo>
                  <a:lnTo>
                    <a:pt x="127" y="192"/>
                  </a:lnTo>
                  <a:lnTo>
                    <a:pt x="97" y="192"/>
                  </a:lnTo>
                  <a:lnTo>
                    <a:pt x="72" y="184"/>
                  </a:lnTo>
                  <a:lnTo>
                    <a:pt x="54" y="173"/>
                  </a:lnTo>
                  <a:lnTo>
                    <a:pt x="45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5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3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auto">
            <a:xfrm>
              <a:off x="2833688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0 w 180"/>
                <a:gd name="T83" fmla="*/ 2147483647 h 192"/>
                <a:gd name="T84" fmla="*/ 0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0"/>
                <a:gd name="T151" fmla="*/ 0 h 192"/>
                <a:gd name="T152" fmla="*/ 180 w 180"/>
                <a:gd name="T153" fmla="*/ 192 h 1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0" h="192">
                  <a:moveTo>
                    <a:pt x="20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4"/>
                  </a:lnTo>
                  <a:lnTo>
                    <a:pt x="105" y="8"/>
                  </a:lnTo>
                  <a:lnTo>
                    <a:pt x="117" y="14"/>
                  </a:lnTo>
                  <a:lnTo>
                    <a:pt x="129" y="21"/>
                  </a:lnTo>
                  <a:lnTo>
                    <a:pt x="140" y="29"/>
                  </a:lnTo>
                  <a:lnTo>
                    <a:pt x="146" y="37"/>
                  </a:lnTo>
                  <a:lnTo>
                    <a:pt x="155" y="43"/>
                  </a:lnTo>
                  <a:lnTo>
                    <a:pt x="163" y="55"/>
                  </a:lnTo>
                  <a:lnTo>
                    <a:pt x="170" y="69"/>
                  </a:lnTo>
                  <a:lnTo>
                    <a:pt x="176" y="84"/>
                  </a:lnTo>
                  <a:lnTo>
                    <a:pt x="179" y="99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9" y="136"/>
                  </a:lnTo>
                  <a:lnTo>
                    <a:pt x="177" y="143"/>
                  </a:lnTo>
                  <a:lnTo>
                    <a:pt x="175" y="151"/>
                  </a:lnTo>
                  <a:lnTo>
                    <a:pt x="172" y="158"/>
                  </a:lnTo>
                  <a:lnTo>
                    <a:pt x="152" y="179"/>
                  </a:lnTo>
                  <a:lnTo>
                    <a:pt x="144" y="184"/>
                  </a:lnTo>
                  <a:lnTo>
                    <a:pt x="135" y="187"/>
                  </a:lnTo>
                  <a:lnTo>
                    <a:pt x="127" y="192"/>
                  </a:lnTo>
                  <a:lnTo>
                    <a:pt x="97" y="192"/>
                  </a:lnTo>
                  <a:lnTo>
                    <a:pt x="72" y="184"/>
                  </a:lnTo>
                  <a:lnTo>
                    <a:pt x="54" y="173"/>
                  </a:lnTo>
                  <a:lnTo>
                    <a:pt x="45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5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3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auto">
            <a:xfrm>
              <a:off x="2833688" y="1112838"/>
              <a:ext cx="49213" cy="52388"/>
            </a:xfrm>
            <a:custGeom>
              <a:avLst/>
              <a:gdLst>
                <a:gd name="T0" fmla="*/ 0 w 186"/>
                <a:gd name="T1" fmla="*/ 2147483647 h 198"/>
                <a:gd name="T2" fmla="*/ 2147483647 w 186"/>
                <a:gd name="T3" fmla="*/ 2147483647 h 198"/>
                <a:gd name="T4" fmla="*/ 2147483647 w 186"/>
                <a:gd name="T5" fmla="*/ 2147483647 h 198"/>
                <a:gd name="T6" fmla="*/ 2147483647 w 186"/>
                <a:gd name="T7" fmla="*/ 2147483647 h 198"/>
                <a:gd name="T8" fmla="*/ 2147483647 w 186"/>
                <a:gd name="T9" fmla="*/ 2147483647 h 198"/>
                <a:gd name="T10" fmla="*/ 2147483647 w 186"/>
                <a:gd name="T11" fmla="*/ 2147483647 h 198"/>
                <a:gd name="T12" fmla="*/ 2147483647 w 186"/>
                <a:gd name="T13" fmla="*/ 2147483647 h 198"/>
                <a:gd name="T14" fmla="*/ 2147483647 w 186"/>
                <a:gd name="T15" fmla="*/ 2147483647 h 198"/>
                <a:gd name="T16" fmla="*/ 2147483647 w 186"/>
                <a:gd name="T17" fmla="*/ 0 h 198"/>
                <a:gd name="T18" fmla="*/ 2147483647 w 186"/>
                <a:gd name="T19" fmla="*/ 0 h 198"/>
                <a:gd name="T20" fmla="*/ 2147483647 w 186"/>
                <a:gd name="T21" fmla="*/ 2147483647 h 198"/>
                <a:gd name="T22" fmla="*/ 2147483647 w 186"/>
                <a:gd name="T23" fmla="*/ 2147483647 h 198"/>
                <a:gd name="T24" fmla="*/ 2147483647 w 186"/>
                <a:gd name="T25" fmla="*/ 2147483647 h 198"/>
                <a:gd name="T26" fmla="*/ 2147483647 w 186"/>
                <a:gd name="T27" fmla="*/ 2147483647 h 198"/>
                <a:gd name="T28" fmla="*/ 2147483647 w 186"/>
                <a:gd name="T29" fmla="*/ 2147483647 h 198"/>
                <a:gd name="T30" fmla="*/ 2147483647 w 186"/>
                <a:gd name="T31" fmla="*/ 2147483647 h 198"/>
                <a:gd name="T32" fmla="*/ 2147483647 w 186"/>
                <a:gd name="T33" fmla="*/ 2147483647 h 198"/>
                <a:gd name="T34" fmla="*/ 2147483647 w 186"/>
                <a:gd name="T35" fmla="*/ 2147483647 h 198"/>
                <a:gd name="T36" fmla="*/ 2147483647 w 186"/>
                <a:gd name="T37" fmla="*/ 2147483647 h 198"/>
                <a:gd name="T38" fmla="*/ 2147483647 w 186"/>
                <a:gd name="T39" fmla="*/ 2147483647 h 198"/>
                <a:gd name="T40" fmla="*/ 2147483647 w 186"/>
                <a:gd name="T41" fmla="*/ 2147483647 h 198"/>
                <a:gd name="T42" fmla="*/ 2147483647 w 186"/>
                <a:gd name="T43" fmla="*/ 2147483647 h 198"/>
                <a:gd name="T44" fmla="*/ 2147483647 w 186"/>
                <a:gd name="T45" fmla="*/ 2147483647 h 198"/>
                <a:gd name="T46" fmla="*/ 2147483647 w 186"/>
                <a:gd name="T47" fmla="*/ 2147483647 h 198"/>
                <a:gd name="T48" fmla="*/ 2147483647 w 186"/>
                <a:gd name="T49" fmla="*/ 2147483647 h 198"/>
                <a:gd name="T50" fmla="*/ 2147483647 w 186"/>
                <a:gd name="T51" fmla="*/ 2147483647 h 198"/>
                <a:gd name="T52" fmla="*/ 2147483647 w 186"/>
                <a:gd name="T53" fmla="*/ 2147483647 h 198"/>
                <a:gd name="T54" fmla="*/ 2147483647 w 186"/>
                <a:gd name="T55" fmla="*/ 2147483647 h 198"/>
                <a:gd name="T56" fmla="*/ 2147483647 w 186"/>
                <a:gd name="T57" fmla="*/ 2147483647 h 198"/>
                <a:gd name="T58" fmla="*/ 2147483647 w 186"/>
                <a:gd name="T59" fmla="*/ 2147483647 h 198"/>
                <a:gd name="T60" fmla="*/ 2147483647 w 186"/>
                <a:gd name="T61" fmla="*/ 2147483647 h 198"/>
                <a:gd name="T62" fmla="*/ 2147483647 w 186"/>
                <a:gd name="T63" fmla="*/ 2147483647 h 1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6"/>
                <a:gd name="T97" fmla="*/ 0 h 198"/>
                <a:gd name="T98" fmla="*/ 186 w 186"/>
                <a:gd name="T99" fmla="*/ 198 h 1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6" h="198">
                  <a:moveTo>
                    <a:pt x="0" y="46"/>
                  </a:moveTo>
                  <a:lnTo>
                    <a:pt x="17" y="29"/>
                  </a:lnTo>
                  <a:lnTo>
                    <a:pt x="30" y="20"/>
                  </a:lnTo>
                  <a:lnTo>
                    <a:pt x="37" y="13"/>
                  </a:lnTo>
                  <a:lnTo>
                    <a:pt x="41" y="8"/>
                  </a:lnTo>
                  <a:lnTo>
                    <a:pt x="46" y="6"/>
                  </a:lnTo>
                  <a:lnTo>
                    <a:pt x="49" y="4"/>
                  </a:lnTo>
                  <a:lnTo>
                    <a:pt x="57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6" y="23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9" y="43"/>
                  </a:lnTo>
                  <a:lnTo>
                    <a:pt x="170" y="61"/>
                  </a:lnTo>
                  <a:lnTo>
                    <a:pt x="178" y="78"/>
                  </a:lnTo>
                  <a:lnTo>
                    <a:pt x="181" y="87"/>
                  </a:lnTo>
                  <a:lnTo>
                    <a:pt x="183" y="96"/>
                  </a:lnTo>
                  <a:lnTo>
                    <a:pt x="184" y="104"/>
                  </a:lnTo>
                  <a:lnTo>
                    <a:pt x="186" y="113"/>
                  </a:lnTo>
                  <a:lnTo>
                    <a:pt x="186" y="121"/>
                  </a:lnTo>
                  <a:lnTo>
                    <a:pt x="184" y="131"/>
                  </a:lnTo>
                  <a:lnTo>
                    <a:pt x="182" y="139"/>
                  </a:lnTo>
                  <a:lnTo>
                    <a:pt x="179" y="148"/>
                  </a:lnTo>
                  <a:lnTo>
                    <a:pt x="175" y="156"/>
                  </a:lnTo>
                  <a:lnTo>
                    <a:pt x="170" y="164"/>
                  </a:lnTo>
                  <a:lnTo>
                    <a:pt x="164" y="173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auto">
            <a:xfrm>
              <a:off x="2190750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6" y="0"/>
                  </a:lnTo>
                  <a:lnTo>
                    <a:pt x="3594" y="147"/>
                  </a:lnTo>
                  <a:lnTo>
                    <a:pt x="145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auto">
            <a:xfrm>
              <a:off x="2190750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6" y="0"/>
                  </a:lnTo>
                  <a:lnTo>
                    <a:pt x="3594" y="147"/>
                  </a:lnTo>
                  <a:lnTo>
                    <a:pt x="145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auto">
            <a:xfrm>
              <a:off x="3098800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0 h 192"/>
                <a:gd name="T12" fmla="*/ 2147483647 w 180"/>
                <a:gd name="T13" fmla="*/ 2147483647 h 192"/>
                <a:gd name="T14" fmla="*/ 2147483647 w 180"/>
                <a:gd name="T15" fmla="*/ 2147483647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0 w 180"/>
                <a:gd name="T85" fmla="*/ 2147483647 h 192"/>
                <a:gd name="T86" fmla="*/ 0 w 180"/>
                <a:gd name="T87" fmla="*/ 2147483647 h 192"/>
                <a:gd name="T88" fmla="*/ 0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"/>
                <a:gd name="T154" fmla="*/ 0 h 192"/>
                <a:gd name="T155" fmla="*/ 180 w 180"/>
                <a:gd name="T156" fmla="*/ 192 h 1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" h="192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2" y="4"/>
                  </a:lnTo>
                  <a:lnTo>
                    <a:pt x="105" y="7"/>
                  </a:lnTo>
                  <a:lnTo>
                    <a:pt x="116" y="13"/>
                  </a:lnTo>
                  <a:lnTo>
                    <a:pt x="127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1" y="54"/>
                  </a:lnTo>
                  <a:lnTo>
                    <a:pt x="169" y="68"/>
                  </a:lnTo>
                  <a:lnTo>
                    <a:pt x="174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0" y="115"/>
                  </a:lnTo>
                  <a:lnTo>
                    <a:pt x="180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3" y="151"/>
                  </a:lnTo>
                  <a:lnTo>
                    <a:pt x="170" y="158"/>
                  </a:lnTo>
                  <a:lnTo>
                    <a:pt x="166" y="164"/>
                  </a:lnTo>
                  <a:lnTo>
                    <a:pt x="153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8" y="192"/>
                  </a:lnTo>
                  <a:lnTo>
                    <a:pt x="80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6" y="131"/>
                  </a:lnTo>
                  <a:lnTo>
                    <a:pt x="12" y="119"/>
                  </a:lnTo>
                  <a:lnTo>
                    <a:pt x="6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auto">
            <a:xfrm>
              <a:off x="3098800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0 h 192"/>
                <a:gd name="T12" fmla="*/ 2147483647 w 180"/>
                <a:gd name="T13" fmla="*/ 2147483647 h 192"/>
                <a:gd name="T14" fmla="*/ 2147483647 w 180"/>
                <a:gd name="T15" fmla="*/ 2147483647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0 w 180"/>
                <a:gd name="T85" fmla="*/ 2147483647 h 192"/>
                <a:gd name="T86" fmla="*/ 0 w 180"/>
                <a:gd name="T87" fmla="*/ 2147483647 h 192"/>
                <a:gd name="T88" fmla="*/ 0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"/>
                <a:gd name="T154" fmla="*/ 0 h 192"/>
                <a:gd name="T155" fmla="*/ 180 w 180"/>
                <a:gd name="T156" fmla="*/ 192 h 1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" h="192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2" y="4"/>
                  </a:lnTo>
                  <a:lnTo>
                    <a:pt x="105" y="7"/>
                  </a:lnTo>
                  <a:lnTo>
                    <a:pt x="116" y="13"/>
                  </a:lnTo>
                  <a:lnTo>
                    <a:pt x="127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1" y="54"/>
                  </a:lnTo>
                  <a:lnTo>
                    <a:pt x="169" y="68"/>
                  </a:lnTo>
                  <a:lnTo>
                    <a:pt x="174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0" y="115"/>
                  </a:lnTo>
                  <a:lnTo>
                    <a:pt x="180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3" y="151"/>
                  </a:lnTo>
                  <a:lnTo>
                    <a:pt x="170" y="158"/>
                  </a:lnTo>
                  <a:lnTo>
                    <a:pt x="166" y="164"/>
                  </a:lnTo>
                  <a:lnTo>
                    <a:pt x="153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8" y="192"/>
                  </a:lnTo>
                  <a:lnTo>
                    <a:pt x="80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6" y="131"/>
                  </a:lnTo>
                  <a:lnTo>
                    <a:pt x="12" y="119"/>
                  </a:lnTo>
                  <a:lnTo>
                    <a:pt x="6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auto">
            <a:xfrm>
              <a:off x="3097213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2147483647 h 198"/>
                <a:gd name="T18" fmla="*/ 2147483647 w 184"/>
                <a:gd name="T19" fmla="*/ 0 h 198"/>
                <a:gd name="T20" fmla="*/ 2147483647 w 184"/>
                <a:gd name="T21" fmla="*/ 0 h 198"/>
                <a:gd name="T22" fmla="*/ 2147483647 w 184"/>
                <a:gd name="T23" fmla="*/ 0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2147483647 w 184"/>
                <a:gd name="T63" fmla="*/ 2147483647 h 198"/>
                <a:gd name="T64" fmla="*/ 2147483647 w 184"/>
                <a:gd name="T65" fmla="*/ 2147483647 h 198"/>
                <a:gd name="T66" fmla="*/ 2147483647 w 184"/>
                <a:gd name="T67" fmla="*/ 2147483647 h 198"/>
                <a:gd name="T68" fmla="*/ 2147483647 w 184"/>
                <a:gd name="T69" fmla="*/ 2147483647 h 198"/>
                <a:gd name="T70" fmla="*/ 2147483647 w 184"/>
                <a:gd name="T71" fmla="*/ 2147483647 h 198"/>
                <a:gd name="T72" fmla="*/ 2147483647 w 184"/>
                <a:gd name="T73" fmla="*/ 2147483647 h 198"/>
                <a:gd name="T74" fmla="*/ 2147483647 w 184"/>
                <a:gd name="T75" fmla="*/ 2147483647 h 198"/>
                <a:gd name="T76" fmla="*/ 2147483647 w 184"/>
                <a:gd name="T77" fmla="*/ 2147483647 h 1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"/>
                <a:gd name="T118" fmla="*/ 0 h 198"/>
                <a:gd name="T119" fmla="*/ 184 w 184"/>
                <a:gd name="T120" fmla="*/ 198 h 1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" h="198">
                  <a:moveTo>
                    <a:pt x="0" y="46"/>
                  </a:moveTo>
                  <a:lnTo>
                    <a:pt x="6" y="40"/>
                  </a:lnTo>
                  <a:lnTo>
                    <a:pt x="14" y="29"/>
                  </a:lnTo>
                  <a:lnTo>
                    <a:pt x="22" y="21"/>
                  </a:lnTo>
                  <a:lnTo>
                    <a:pt x="30" y="15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5"/>
                  </a:lnTo>
                  <a:lnTo>
                    <a:pt x="111" y="8"/>
                  </a:lnTo>
                  <a:lnTo>
                    <a:pt x="119" y="12"/>
                  </a:lnTo>
                  <a:lnTo>
                    <a:pt x="127" y="17"/>
                  </a:lnTo>
                  <a:lnTo>
                    <a:pt x="135" y="22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6" y="43"/>
                  </a:lnTo>
                  <a:lnTo>
                    <a:pt x="161" y="51"/>
                  </a:lnTo>
                  <a:lnTo>
                    <a:pt x="167" y="60"/>
                  </a:lnTo>
                  <a:lnTo>
                    <a:pt x="172" y="68"/>
                  </a:lnTo>
                  <a:lnTo>
                    <a:pt x="176" y="77"/>
                  </a:lnTo>
                  <a:lnTo>
                    <a:pt x="179" y="86"/>
                  </a:lnTo>
                  <a:lnTo>
                    <a:pt x="182" y="95"/>
                  </a:lnTo>
                  <a:lnTo>
                    <a:pt x="183" y="104"/>
                  </a:lnTo>
                  <a:lnTo>
                    <a:pt x="184" y="113"/>
                  </a:lnTo>
                  <a:lnTo>
                    <a:pt x="183" y="123"/>
                  </a:lnTo>
                  <a:lnTo>
                    <a:pt x="182" y="132"/>
                  </a:lnTo>
                  <a:lnTo>
                    <a:pt x="180" y="141"/>
                  </a:lnTo>
                  <a:lnTo>
                    <a:pt x="177" y="150"/>
                  </a:lnTo>
                  <a:lnTo>
                    <a:pt x="173" y="158"/>
                  </a:lnTo>
                  <a:lnTo>
                    <a:pt x="167" y="166"/>
                  </a:lnTo>
                  <a:lnTo>
                    <a:pt x="160" y="174"/>
                  </a:lnTo>
                  <a:lnTo>
                    <a:pt x="152" y="181"/>
                  </a:lnTo>
                  <a:lnTo>
                    <a:pt x="141" y="192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auto">
            <a:xfrm>
              <a:off x="2454275" y="1119188"/>
              <a:ext cx="952500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49" y="0"/>
                  </a:lnTo>
                  <a:lnTo>
                    <a:pt x="3596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auto">
            <a:xfrm>
              <a:off x="2454275" y="1119188"/>
              <a:ext cx="952500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49" y="0"/>
                  </a:lnTo>
                  <a:lnTo>
                    <a:pt x="3596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auto">
            <a:xfrm>
              <a:off x="839788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auto">
            <a:xfrm>
              <a:off x="839788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auto">
            <a:xfrm>
              <a:off x="8318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5"/>
                  </a:lnTo>
                  <a:lnTo>
                    <a:pt x="113" y="11"/>
                  </a:lnTo>
                  <a:lnTo>
                    <a:pt x="126" y="19"/>
                  </a:lnTo>
                  <a:lnTo>
                    <a:pt x="138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80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1" y="169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6" y="185"/>
                  </a:lnTo>
                  <a:lnTo>
                    <a:pt x="68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auto">
            <a:xfrm>
              <a:off x="8318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5"/>
                  </a:lnTo>
                  <a:lnTo>
                    <a:pt x="113" y="11"/>
                  </a:lnTo>
                  <a:lnTo>
                    <a:pt x="126" y="19"/>
                  </a:lnTo>
                  <a:lnTo>
                    <a:pt x="138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80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1" y="169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6" y="185"/>
                  </a:lnTo>
                  <a:lnTo>
                    <a:pt x="68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auto">
            <a:xfrm>
              <a:off x="1747838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8" y="190"/>
                  </a:lnTo>
                  <a:lnTo>
                    <a:pt x="121" y="191"/>
                  </a:lnTo>
                  <a:lnTo>
                    <a:pt x="113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5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auto">
            <a:xfrm>
              <a:off x="1747838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8" y="190"/>
                  </a:lnTo>
                  <a:lnTo>
                    <a:pt x="121" y="191"/>
                  </a:lnTo>
                  <a:lnTo>
                    <a:pt x="113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5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auto">
            <a:xfrm>
              <a:off x="1746250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4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8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3" y="132"/>
                  </a:lnTo>
                  <a:lnTo>
                    <a:pt x="182" y="139"/>
                  </a:lnTo>
                  <a:lnTo>
                    <a:pt x="180" y="147"/>
                  </a:lnTo>
                  <a:lnTo>
                    <a:pt x="178" y="154"/>
                  </a:lnTo>
                  <a:lnTo>
                    <a:pt x="173" y="159"/>
                  </a:lnTo>
                  <a:lnTo>
                    <a:pt x="168" y="165"/>
                  </a:lnTo>
                  <a:lnTo>
                    <a:pt x="164" y="170"/>
                  </a:lnTo>
                  <a:lnTo>
                    <a:pt x="155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auto">
            <a:xfrm>
              <a:off x="1919288" y="2027238"/>
              <a:ext cx="47625" cy="50800"/>
            </a:xfrm>
            <a:custGeom>
              <a:avLst/>
              <a:gdLst>
                <a:gd name="T0" fmla="*/ 2147483647 w 181"/>
                <a:gd name="T1" fmla="*/ 2147483647 h 191"/>
                <a:gd name="T2" fmla="*/ 2147483647 w 181"/>
                <a:gd name="T3" fmla="*/ 2147483647 h 191"/>
                <a:gd name="T4" fmla="*/ 2147483647 w 181"/>
                <a:gd name="T5" fmla="*/ 2147483647 h 191"/>
                <a:gd name="T6" fmla="*/ 2147483647 w 181"/>
                <a:gd name="T7" fmla="*/ 2147483647 h 191"/>
                <a:gd name="T8" fmla="*/ 2147483647 w 181"/>
                <a:gd name="T9" fmla="*/ 2147483647 h 191"/>
                <a:gd name="T10" fmla="*/ 2147483647 w 181"/>
                <a:gd name="T11" fmla="*/ 0 h 191"/>
                <a:gd name="T12" fmla="*/ 2147483647 w 181"/>
                <a:gd name="T13" fmla="*/ 0 h 191"/>
                <a:gd name="T14" fmla="*/ 2147483647 w 181"/>
                <a:gd name="T15" fmla="*/ 2147483647 h 191"/>
                <a:gd name="T16" fmla="*/ 2147483647 w 181"/>
                <a:gd name="T17" fmla="*/ 2147483647 h 191"/>
                <a:gd name="T18" fmla="*/ 2147483647 w 181"/>
                <a:gd name="T19" fmla="*/ 2147483647 h 191"/>
                <a:gd name="T20" fmla="*/ 2147483647 w 181"/>
                <a:gd name="T21" fmla="*/ 2147483647 h 191"/>
                <a:gd name="T22" fmla="*/ 2147483647 w 181"/>
                <a:gd name="T23" fmla="*/ 2147483647 h 191"/>
                <a:gd name="T24" fmla="*/ 2147483647 w 181"/>
                <a:gd name="T25" fmla="*/ 2147483647 h 191"/>
                <a:gd name="T26" fmla="*/ 2147483647 w 181"/>
                <a:gd name="T27" fmla="*/ 2147483647 h 191"/>
                <a:gd name="T28" fmla="*/ 2147483647 w 181"/>
                <a:gd name="T29" fmla="*/ 2147483647 h 191"/>
                <a:gd name="T30" fmla="*/ 2147483647 w 181"/>
                <a:gd name="T31" fmla="*/ 2147483647 h 191"/>
                <a:gd name="T32" fmla="*/ 2147483647 w 181"/>
                <a:gd name="T33" fmla="*/ 2147483647 h 191"/>
                <a:gd name="T34" fmla="*/ 2147483647 w 181"/>
                <a:gd name="T35" fmla="*/ 2147483647 h 191"/>
                <a:gd name="T36" fmla="*/ 2147483647 w 181"/>
                <a:gd name="T37" fmla="*/ 2147483647 h 191"/>
                <a:gd name="T38" fmla="*/ 2147483647 w 181"/>
                <a:gd name="T39" fmla="*/ 2147483647 h 191"/>
                <a:gd name="T40" fmla="*/ 2147483647 w 181"/>
                <a:gd name="T41" fmla="*/ 2147483647 h 191"/>
                <a:gd name="T42" fmla="*/ 2147483647 w 181"/>
                <a:gd name="T43" fmla="*/ 2147483647 h 191"/>
                <a:gd name="T44" fmla="*/ 2147483647 w 181"/>
                <a:gd name="T45" fmla="*/ 2147483647 h 191"/>
                <a:gd name="T46" fmla="*/ 2147483647 w 181"/>
                <a:gd name="T47" fmla="*/ 2147483647 h 191"/>
                <a:gd name="T48" fmla="*/ 2147483647 w 181"/>
                <a:gd name="T49" fmla="*/ 2147483647 h 191"/>
                <a:gd name="T50" fmla="*/ 2147483647 w 181"/>
                <a:gd name="T51" fmla="*/ 2147483647 h 191"/>
                <a:gd name="T52" fmla="*/ 2147483647 w 181"/>
                <a:gd name="T53" fmla="*/ 2147483647 h 191"/>
                <a:gd name="T54" fmla="*/ 2147483647 w 181"/>
                <a:gd name="T55" fmla="*/ 2147483647 h 191"/>
                <a:gd name="T56" fmla="*/ 2147483647 w 181"/>
                <a:gd name="T57" fmla="*/ 2147483647 h 191"/>
                <a:gd name="T58" fmla="*/ 2147483647 w 181"/>
                <a:gd name="T59" fmla="*/ 2147483647 h 191"/>
                <a:gd name="T60" fmla="*/ 2147483647 w 181"/>
                <a:gd name="T61" fmla="*/ 2147483647 h 191"/>
                <a:gd name="T62" fmla="*/ 2147483647 w 181"/>
                <a:gd name="T63" fmla="*/ 2147483647 h 191"/>
                <a:gd name="T64" fmla="*/ 2147483647 w 181"/>
                <a:gd name="T65" fmla="*/ 2147483647 h 191"/>
                <a:gd name="T66" fmla="*/ 2147483647 w 181"/>
                <a:gd name="T67" fmla="*/ 2147483647 h 191"/>
                <a:gd name="T68" fmla="*/ 2147483647 w 181"/>
                <a:gd name="T69" fmla="*/ 2147483647 h 191"/>
                <a:gd name="T70" fmla="*/ 2147483647 w 181"/>
                <a:gd name="T71" fmla="*/ 2147483647 h 191"/>
                <a:gd name="T72" fmla="*/ 2147483647 w 181"/>
                <a:gd name="T73" fmla="*/ 2147483647 h 191"/>
                <a:gd name="T74" fmla="*/ 2147483647 w 181"/>
                <a:gd name="T75" fmla="*/ 2147483647 h 191"/>
                <a:gd name="T76" fmla="*/ 2147483647 w 181"/>
                <a:gd name="T77" fmla="*/ 2147483647 h 191"/>
                <a:gd name="T78" fmla="*/ 2147483647 w 181"/>
                <a:gd name="T79" fmla="*/ 2147483647 h 191"/>
                <a:gd name="T80" fmla="*/ 2147483647 w 181"/>
                <a:gd name="T81" fmla="*/ 2147483647 h 191"/>
                <a:gd name="T82" fmla="*/ 2147483647 w 181"/>
                <a:gd name="T83" fmla="*/ 2147483647 h 191"/>
                <a:gd name="T84" fmla="*/ 2147483647 w 181"/>
                <a:gd name="T85" fmla="*/ 2147483647 h 191"/>
                <a:gd name="T86" fmla="*/ 2147483647 w 181"/>
                <a:gd name="T87" fmla="*/ 2147483647 h 191"/>
                <a:gd name="T88" fmla="*/ 2147483647 w 181"/>
                <a:gd name="T89" fmla="*/ 2147483647 h 191"/>
                <a:gd name="T90" fmla="*/ 2147483647 w 181"/>
                <a:gd name="T91" fmla="*/ 2147483647 h 191"/>
                <a:gd name="T92" fmla="*/ 2147483647 w 181"/>
                <a:gd name="T93" fmla="*/ 2147483647 h 191"/>
                <a:gd name="T94" fmla="*/ 0 w 181"/>
                <a:gd name="T95" fmla="*/ 2147483647 h 191"/>
                <a:gd name="T96" fmla="*/ 2147483647 w 181"/>
                <a:gd name="T97" fmla="*/ 2147483647 h 191"/>
                <a:gd name="T98" fmla="*/ 2147483647 w 181"/>
                <a:gd name="T99" fmla="*/ 2147483647 h 191"/>
                <a:gd name="T100" fmla="*/ 2147483647 w 181"/>
                <a:gd name="T101" fmla="*/ 2147483647 h 191"/>
                <a:gd name="T102" fmla="*/ 2147483647 w 181"/>
                <a:gd name="T103" fmla="*/ 2147483647 h 191"/>
                <a:gd name="T104" fmla="*/ 2147483647 w 181"/>
                <a:gd name="T105" fmla="*/ 2147483647 h 191"/>
                <a:gd name="T106" fmla="*/ 2147483647 w 181"/>
                <a:gd name="T107" fmla="*/ 2147483647 h 191"/>
                <a:gd name="T108" fmla="*/ 2147483647 w 181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1"/>
                <a:gd name="T166" fmla="*/ 0 h 191"/>
                <a:gd name="T167" fmla="*/ 181 w 181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1" h="191">
                  <a:moveTo>
                    <a:pt x="21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45" y="37"/>
                  </a:lnTo>
                  <a:lnTo>
                    <a:pt x="154" y="43"/>
                  </a:lnTo>
                  <a:lnTo>
                    <a:pt x="163" y="57"/>
                  </a:lnTo>
                  <a:lnTo>
                    <a:pt x="170" y="71"/>
                  </a:lnTo>
                  <a:lnTo>
                    <a:pt x="176" y="84"/>
                  </a:lnTo>
                  <a:lnTo>
                    <a:pt x="180" y="98"/>
                  </a:lnTo>
                  <a:lnTo>
                    <a:pt x="181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2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9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auto">
            <a:xfrm>
              <a:off x="1919288" y="2027238"/>
              <a:ext cx="47625" cy="50800"/>
            </a:xfrm>
            <a:custGeom>
              <a:avLst/>
              <a:gdLst>
                <a:gd name="T0" fmla="*/ 2147483647 w 181"/>
                <a:gd name="T1" fmla="*/ 2147483647 h 191"/>
                <a:gd name="T2" fmla="*/ 2147483647 w 181"/>
                <a:gd name="T3" fmla="*/ 2147483647 h 191"/>
                <a:gd name="T4" fmla="*/ 2147483647 w 181"/>
                <a:gd name="T5" fmla="*/ 2147483647 h 191"/>
                <a:gd name="T6" fmla="*/ 2147483647 w 181"/>
                <a:gd name="T7" fmla="*/ 2147483647 h 191"/>
                <a:gd name="T8" fmla="*/ 2147483647 w 181"/>
                <a:gd name="T9" fmla="*/ 2147483647 h 191"/>
                <a:gd name="T10" fmla="*/ 2147483647 w 181"/>
                <a:gd name="T11" fmla="*/ 0 h 191"/>
                <a:gd name="T12" fmla="*/ 2147483647 w 181"/>
                <a:gd name="T13" fmla="*/ 0 h 191"/>
                <a:gd name="T14" fmla="*/ 2147483647 w 181"/>
                <a:gd name="T15" fmla="*/ 2147483647 h 191"/>
                <a:gd name="T16" fmla="*/ 2147483647 w 181"/>
                <a:gd name="T17" fmla="*/ 2147483647 h 191"/>
                <a:gd name="T18" fmla="*/ 2147483647 w 181"/>
                <a:gd name="T19" fmla="*/ 2147483647 h 191"/>
                <a:gd name="T20" fmla="*/ 2147483647 w 181"/>
                <a:gd name="T21" fmla="*/ 2147483647 h 191"/>
                <a:gd name="T22" fmla="*/ 2147483647 w 181"/>
                <a:gd name="T23" fmla="*/ 2147483647 h 191"/>
                <a:gd name="T24" fmla="*/ 2147483647 w 181"/>
                <a:gd name="T25" fmla="*/ 2147483647 h 191"/>
                <a:gd name="T26" fmla="*/ 2147483647 w 181"/>
                <a:gd name="T27" fmla="*/ 2147483647 h 191"/>
                <a:gd name="T28" fmla="*/ 2147483647 w 181"/>
                <a:gd name="T29" fmla="*/ 2147483647 h 191"/>
                <a:gd name="T30" fmla="*/ 2147483647 w 181"/>
                <a:gd name="T31" fmla="*/ 2147483647 h 191"/>
                <a:gd name="T32" fmla="*/ 2147483647 w 181"/>
                <a:gd name="T33" fmla="*/ 2147483647 h 191"/>
                <a:gd name="T34" fmla="*/ 2147483647 w 181"/>
                <a:gd name="T35" fmla="*/ 2147483647 h 191"/>
                <a:gd name="T36" fmla="*/ 2147483647 w 181"/>
                <a:gd name="T37" fmla="*/ 2147483647 h 191"/>
                <a:gd name="T38" fmla="*/ 2147483647 w 181"/>
                <a:gd name="T39" fmla="*/ 2147483647 h 191"/>
                <a:gd name="T40" fmla="*/ 2147483647 w 181"/>
                <a:gd name="T41" fmla="*/ 2147483647 h 191"/>
                <a:gd name="T42" fmla="*/ 2147483647 w 181"/>
                <a:gd name="T43" fmla="*/ 2147483647 h 191"/>
                <a:gd name="T44" fmla="*/ 2147483647 w 181"/>
                <a:gd name="T45" fmla="*/ 2147483647 h 191"/>
                <a:gd name="T46" fmla="*/ 2147483647 w 181"/>
                <a:gd name="T47" fmla="*/ 2147483647 h 191"/>
                <a:gd name="T48" fmla="*/ 2147483647 w 181"/>
                <a:gd name="T49" fmla="*/ 2147483647 h 191"/>
                <a:gd name="T50" fmla="*/ 2147483647 w 181"/>
                <a:gd name="T51" fmla="*/ 2147483647 h 191"/>
                <a:gd name="T52" fmla="*/ 2147483647 w 181"/>
                <a:gd name="T53" fmla="*/ 2147483647 h 191"/>
                <a:gd name="T54" fmla="*/ 2147483647 w 181"/>
                <a:gd name="T55" fmla="*/ 2147483647 h 191"/>
                <a:gd name="T56" fmla="*/ 2147483647 w 181"/>
                <a:gd name="T57" fmla="*/ 2147483647 h 191"/>
                <a:gd name="T58" fmla="*/ 2147483647 w 181"/>
                <a:gd name="T59" fmla="*/ 2147483647 h 191"/>
                <a:gd name="T60" fmla="*/ 2147483647 w 181"/>
                <a:gd name="T61" fmla="*/ 2147483647 h 191"/>
                <a:gd name="T62" fmla="*/ 2147483647 w 181"/>
                <a:gd name="T63" fmla="*/ 2147483647 h 191"/>
                <a:gd name="T64" fmla="*/ 2147483647 w 181"/>
                <a:gd name="T65" fmla="*/ 2147483647 h 191"/>
                <a:gd name="T66" fmla="*/ 2147483647 w 181"/>
                <a:gd name="T67" fmla="*/ 2147483647 h 191"/>
                <a:gd name="T68" fmla="*/ 2147483647 w 181"/>
                <a:gd name="T69" fmla="*/ 2147483647 h 191"/>
                <a:gd name="T70" fmla="*/ 2147483647 w 181"/>
                <a:gd name="T71" fmla="*/ 2147483647 h 191"/>
                <a:gd name="T72" fmla="*/ 2147483647 w 181"/>
                <a:gd name="T73" fmla="*/ 2147483647 h 191"/>
                <a:gd name="T74" fmla="*/ 2147483647 w 181"/>
                <a:gd name="T75" fmla="*/ 2147483647 h 191"/>
                <a:gd name="T76" fmla="*/ 2147483647 w 181"/>
                <a:gd name="T77" fmla="*/ 2147483647 h 191"/>
                <a:gd name="T78" fmla="*/ 2147483647 w 181"/>
                <a:gd name="T79" fmla="*/ 2147483647 h 191"/>
                <a:gd name="T80" fmla="*/ 2147483647 w 181"/>
                <a:gd name="T81" fmla="*/ 2147483647 h 191"/>
                <a:gd name="T82" fmla="*/ 2147483647 w 181"/>
                <a:gd name="T83" fmla="*/ 2147483647 h 191"/>
                <a:gd name="T84" fmla="*/ 2147483647 w 181"/>
                <a:gd name="T85" fmla="*/ 2147483647 h 191"/>
                <a:gd name="T86" fmla="*/ 2147483647 w 181"/>
                <a:gd name="T87" fmla="*/ 2147483647 h 191"/>
                <a:gd name="T88" fmla="*/ 2147483647 w 181"/>
                <a:gd name="T89" fmla="*/ 2147483647 h 191"/>
                <a:gd name="T90" fmla="*/ 2147483647 w 181"/>
                <a:gd name="T91" fmla="*/ 2147483647 h 191"/>
                <a:gd name="T92" fmla="*/ 2147483647 w 181"/>
                <a:gd name="T93" fmla="*/ 2147483647 h 191"/>
                <a:gd name="T94" fmla="*/ 0 w 181"/>
                <a:gd name="T95" fmla="*/ 2147483647 h 191"/>
                <a:gd name="T96" fmla="*/ 2147483647 w 181"/>
                <a:gd name="T97" fmla="*/ 2147483647 h 191"/>
                <a:gd name="T98" fmla="*/ 2147483647 w 181"/>
                <a:gd name="T99" fmla="*/ 2147483647 h 191"/>
                <a:gd name="T100" fmla="*/ 2147483647 w 181"/>
                <a:gd name="T101" fmla="*/ 2147483647 h 191"/>
                <a:gd name="T102" fmla="*/ 2147483647 w 181"/>
                <a:gd name="T103" fmla="*/ 2147483647 h 191"/>
                <a:gd name="T104" fmla="*/ 2147483647 w 181"/>
                <a:gd name="T105" fmla="*/ 2147483647 h 191"/>
                <a:gd name="T106" fmla="*/ 2147483647 w 181"/>
                <a:gd name="T107" fmla="*/ 2147483647 h 191"/>
                <a:gd name="T108" fmla="*/ 2147483647 w 181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1"/>
                <a:gd name="T166" fmla="*/ 0 h 191"/>
                <a:gd name="T167" fmla="*/ 181 w 181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1" h="191">
                  <a:moveTo>
                    <a:pt x="21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45" y="37"/>
                  </a:lnTo>
                  <a:lnTo>
                    <a:pt x="154" y="43"/>
                  </a:lnTo>
                  <a:lnTo>
                    <a:pt x="163" y="57"/>
                  </a:lnTo>
                  <a:lnTo>
                    <a:pt x="170" y="71"/>
                  </a:lnTo>
                  <a:lnTo>
                    <a:pt x="176" y="84"/>
                  </a:lnTo>
                  <a:lnTo>
                    <a:pt x="180" y="98"/>
                  </a:lnTo>
                  <a:lnTo>
                    <a:pt x="181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2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9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auto">
            <a:xfrm>
              <a:off x="2182813" y="2027238"/>
              <a:ext cx="47625" cy="50800"/>
            </a:xfrm>
            <a:custGeom>
              <a:avLst/>
              <a:gdLst>
                <a:gd name="T0" fmla="*/ 2147483647 w 178"/>
                <a:gd name="T1" fmla="*/ 2147483647 h 191"/>
                <a:gd name="T2" fmla="*/ 2147483647 w 178"/>
                <a:gd name="T3" fmla="*/ 2147483647 h 191"/>
                <a:gd name="T4" fmla="*/ 2147483647 w 178"/>
                <a:gd name="T5" fmla="*/ 2147483647 h 191"/>
                <a:gd name="T6" fmla="*/ 2147483647 w 178"/>
                <a:gd name="T7" fmla="*/ 2147483647 h 191"/>
                <a:gd name="T8" fmla="*/ 2147483647 w 178"/>
                <a:gd name="T9" fmla="*/ 2147483647 h 191"/>
                <a:gd name="T10" fmla="*/ 2147483647 w 178"/>
                <a:gd name="T11" fmla="*/ 0 h 191"/>
                <a:gd name="T12" fmla="*/ 2147483647 w 178"/>
                <a:gd name="T13" fmla="*/ 0 h 191"/>
                <a:gd name="T14" fmla="*/ 2147483647 w 178"/>
                <a:gd name="T15" fmla="*/ 2147483647 h 191"/>
                <a:gd name="T16" fmla="*/ 2147483647 w 178"/>
                <a:gd name="T17" fmla="*/ 2147483647 h 191"/>
                <a:gd name="T18" fmla="*/ 2147483647 w 178"/>
                <a:gd name="T19" fmla="*/ 2147483647 h 191"/>
                <a:gd name="T20" fmla="*/ 2147483647 w 178"/>
                <a:gd name="T21" fmla="*/ 2147483647 h 191"/>
                <a:gd name="T22" fmla="*/ 2147483647 w 178"/>
                <a:gd name="T23" fmla="*/ 2147483647 h 191"/>
                <a:gd name="T24" fmla="*/ 2147483647 w 178"/>
                <a:gd name="T25" fmla="*/ 2147483647 h 191"/>
                <a:gd name="T26" fmla="*/ 2147483647 w 178"/>
                <a:gd name="T27" fmla="*/ 2147483647 h 191"/>
                <a:gd name="T28" fmla="*/ 2147483647 w 178"/>
                <a:gd name="T29" fmla="*/ 2147483647 h 191"/>
                <a:gd name="T30" fmla="*/ 2147483647 w 178"/>
                <a:gd name="T31" fmla="*/ 2147483647 h 191"/>
                <a:gd name="T32" fmla="*/ 2147483647 w 178"/>
                <a:gd name="T33" fmla="*/ 2147483647 h 191"/>
                <a:gd name="T34" fmla="*/ 2147483647 w 178"/>
                <a:gd name="T35" fmla="*/ 2147483647 h 191"/>
                <a:gd name="T36" fmla="*/ 2147483647 w 178"/>
                <a:gd name="T37" fmla="*/ 2147483647 h 191"/>
                <a:gd name="T38" fmla="*/ 2147483647 w 178"/>
                <a:gd name="T39" fmla="*/ 2147483647 h 191"/>
                <a:gd name="T40" fmla="*/ 2147483647 w 178"/>
                <a:gd name="T41" fmla="*/ 2147483647 h 191"/>
                <a:gd name="T42" fmla="*/ 2147483647 w 178"/>
                <a:gd name="T43" fmla="*/ 2147483647 h 191"/>
                <a:gd name="T44" fmla="*/ 2147483647 w 178"/>
                <a:gd name="T45" fmla="*/ 2147483647 h 191"/>
                <a:gd name="T46" fmla="*/ 2147483647 w 178"/>
                <a:gd name="T47" fmla="*/ 2147483647 h 191"/>
                <a:gd name="T48" fmla="*/ 2147483647 w 178"/>
                <a:gd name="T49" fmla="*/ 2147483647 h 191"/>
                <a:gd name="T50" fmla="*/ 2147483647 w 178"/>
                <a:gd name="T51" fmla="*/ 2147483647 h 191"/>
                <a:gd name="T52" fmla="*/ 2147483647 w 178"/>
                <a:gd name="T53" fmla="*/ 2147483647 h 191"/>
                <a:gd name="T54" fmla="*/ 2147483647 w 178"/>
                <a:gd name="T55" fmla="*/ 2147483647 h 191"/>
                <a:gd name="T56" fmla="*/ 2147483647 w 178"/>
                <a:gd name="T57" fmla="*/ 2147483647 h 191"/>
                <a:gd name="T58" fmla="*/ 2147483647 w 178"/>
                <a:gd name="T59" fmla="*/ 2147483647 h 191"/>
                <a:gd name="T60" fmla="*/ 2147483647 w 178"/>
                <a:gd name="T61" fmla="*/ 2147483647 h 191"/>
                <a:gd name="T62" fmla="*/ 2147483647 w 178"/>
                <a:gd name="T63" fmla="*/ 2147483647 h 191"/>
                <a:gd name="T64" fmla="*/ 2147483647 w 178"/>
                <a:gd name="T65" fmla="*/ 2147483647 h 191"/>
                <a:gd name="T66" fmla="*/ 2147483647 w 178"/>
                <a:gd name="T67" fmla="*/ 2147483647 h 191"/>
                <a:gd name="T68" fmla="*/ 2147483647 w 178"/>
                <a:gd name="T69" fmla="*/ 2147483647 h 191"/>
                <a:gd name="T70" fmla="*/ 2147483647 w 178"/>
                <a:gd name="T71" fmla="*/ 2147483647 h 191"/>
                <a:gd name="T72" fmla="*/ 2147483647 w 178"/>
                <a:gd name="T73" fmla="*/ 2147483647 h 191"/>
                <a:gd name="T74" fmla="*/ 2147483647 w 178"/>
                <a:gd name="T75" fmla="*/ 2147483647 h 191"/>
                <a:gd name="T76" fmla="*/ 2147483647 w 178"/>
                <a:gd name="T77" fmla="*/ 2147483647 h 191"/>
                <a:gd name="T78" fmla="*/ 2147483647 w 178"/>
                <a:gd name="T79" fmla="*/ 2147483647 h 191"/>
                <a:gd name="T80" fmla="*/ 2147483647 w 178"/>
                <a:gd name="T81" fmla="*/ 2147483647 h 191"/>
                <a:gd name="T82" fmla="*/ 2147483647 w 178"/>
                <a:gd name="T83" fmla="*/ 2147483647 h 191"/>
                <a:gd name="T84" fmla="*/ 2147483647 w 178"/>
                <a:gd name="T85" fmla="*/ 2147483647 h 191"/>
                <a:gd name="T86" fmla="*/ 2147483647 w 178"/>
                <a:gd name="T87" fmla="*/ 2147483647 h 191"/>
                <a:gd name="T88" fmla="*/ 2147483647 w 178"/>
                <a:gd name="T89" fmla="*/ 2147483647 h 191"/>
                <a:gd name="T90" fmla="*/ 2147483647 w 178"/>
                <a:gd name="T91" fmla="*/ 2147483647 h 191"/>
                <a:gd name="T92" fmla="*/ 2147483647 w 178"/>
                <a:gd name="T93" fmla="*/ 2147483647 h 191"/>
                <a:gd name="T94" fmla="*/ 2147483647 w 178"/>
                <a:gd name="T95" fmla="*/ 2147483647 h 191"/>
                <a:gd name="T96" fmla="*/ 0 w 178"/>
                <a:gd name="T97" fmla="*/ 2147483647 h 191"/>
                <a:gd name="T98" fmla="*/ 0 w 178"/>
                <a:gd name="T99" fmla="*/ 2147483647 h 191"/>
                <a:gd name="T100" fmla="*/ 0 w 178"/>
                <a:gd name="T101" fmla="*/ 2147483647 h 191"/>
                <a:gd name="T102" fmla="*/ 2147483647 w 178"/>
                <a:gd name="T103" fmla="*/ 2147483647 h 191"/>
                <a:gd name="T104" fmla="*/ 2147483647 w 178"/>
                <a:gd name="T105" fmla="*/ 2147483647 h 191"/>
                <a:gd name="T106" fmla="*/ 2147483647 w 178"/>
                <a:gd name="T107" fmla="*/ 2147483647 h 191"/>
                <a:gd name="T108" fmla="*/ 2147483647 w 178"/>
                <a:gd name="T109" fmla="*/ 2147483647 h 191"/>
                <a:gd name="T110" fmla="*/ 2147483647 w 178"/>
                <a:gd name="T111" fmla="*/ 2147483647 h 191"/>
                <a:gd name="T112" fmla="*/ 2147483647 w 178"/>
                <a:gd name="T113" fmla="*/ 2147483647 h 1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"/>
                <a:gd name="T172" fmla="*/ 0 h 191"/>
                <a:gd name="T173" fmla="*/ 178 w 178"/>
                <a:gd name="T174" fmla="*/ 191 h 1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" h="191">
                  <a:moveTo>
                    <a:pt x="18" y="20"/>
                  </a:moveTo>
                  <a:lnTo>
                    <a:pt x="24" y="15"/>
                  </a:lnTo>
                  <a:lnTo>
                    <a:pt x="32" y="11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51" y="43"/>
                  </a:lnTo>
                  <a:lnTo>
                    <a:pt x="155" y="49"/>
                  </a:lnTo>
                  <a:lnTo>
                    <a:pt x="160" y="55"/>
                  </a:lnTo>
                  <a:lnTo>
                    <a:pt x="164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7" y="97"/>
                  </a:lnTo>
                  <a:lnTo>
                    <a:pt x="178" y="113"/>
                  </a:lnTo>
                  <a:lnTo>
                    <a:pt x="178" y="128"/>
                  </a:lnTo>
                  <a:lnTo>
                    <a:pt x="175" y="144"/>
                  </a:lnTo>
                  <a:lnTo>
                    <a:pt x="170" y="158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5" y="185"/>
                  </a:lnTo>
                  <a:lnTo>
                    <a:pt x="68" y="182"/>
                  </a:lnTo>
                  <a:lnTo>
                    <a:pt x="61" y="178"/>
                  </a:lnTo>
                  <a:lnTo>
                    <a:pt x="54" y="174"/>
                  </a:lnTo>
                  <a:lnTo>
                    <a:pt x="48" y="169"/>
                  </a:lnTo>
                  <a:lnTo>
                    <a:pt x="41" y="163"/>
                  </a:lnTo>
                  <a:lnTo>
                    <a:pt x="35" y="158"/>
                  </a:lnTo>
                  <a:lnTo>
                    <a:pt x="24" y="144"/>
                  </a:lnTo>
                  <a:lnTo>
                    <a:pt x="14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4" y="107"/>
                  </a:lnTo>
                  <a:lnTo>
                    <a:pt x="2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4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auto">
            <a:xfrm>
              <a:off x="2182813" y="2027238"/>
              <a:ext cx="47625" cy="50800"/>
            </a:xfrm>
            <a:custGeom>
              <a:avLst/>
              <a:gdLst>
                <a:gd name="T0" fmla="*/ 2147483647 w 178"/>
                <a:gd name="T1" fmla="*/ 2147483647 h 191"/>
                <a:gd name="T2" fmla="*/ 2147483647 w 178"/>
                <a:gd name="T3" fmla="*/ 2147483647 h 191"/>
                <a:gd name="T4" fmla="*/ 2147483647 w 178"/>
                <a:gd name="T5" fmla="*/ 2147483647 h 191"/>
                <a:gd name="T6" fmla="*/ 2147483647 w 178"/>
                <a:gd name="T7" fmla="*/ 2147483647 h 191"/>
                <a:gd name="T8" fmla="*/ 2147483647 w 178"/>
                <a:gd name="T9" fmla="*/ 2147483647 h 191"/>
                <a:gd name="T10" fmla="*/ 2147483647 w 178"/>
                <a:gd name="T11" fmla="*/ 0 h 191"/>
                <a:gd name="T12" fmla="*/ 2147483647 w 178"/>
                <a:gd name="T13" fmla="*/ 0 h 191"/>
                <a:gd name="T14" fmla="*/ 2147483647 w 178"/>
                <a:gd name="T15" fmla="*/ 2147483647 h 191"/>
                <a:gd name="T16" fmla="*/ 2147483647 w 178"/>
                <a:gd name="T17" fmla="*/ 2147483647 h 191"/>
                <a:gd name="T18" fmla="*/ 2147483647 w 178"/>
                <a:gd name="T19" fmla="*/ 2147483647 h 191"/>
                <a:gd name="T20" fmla="*/ 2147483647 w 178"/>
                <a:gd name="T21" fmla="*/ 2147483647 h 191"/>
                <a:gd name="T22" fmla="*/ 2147483647 w 178"/>
                <a:gd name="T23" fmla="*/ 2147483647 h 191"/>
                <a:gd name="T24" fmla="*/ 2147483647 w 178"/>
                <a:gd name="T25" fmla="*/ 2147483647 h 191"/>
                <a:gd name="T26" fmla="*/ 2147483647 w 178"/>
                <a:gd name="T27" fmla="*/ 2147483647 h 191"/>
                <a:gd name="T28" fmla="*/ 2147483647 w 178"/>
                <a:gd name="T29" fmla="*/ 2147483647 h 191"/>
                <a:gd name="T30" fmla="*/ 2147483647 w 178"/>
                <a:gd name="T31" fmla="*/ 2147483647 h 191"/>
                <a:gd name="T32" fmla="*/ 2147483647 w 178"/>
                <a:gd name="T33" fmla="*/ 2147483647 h 191"/>
                <a:gd name="T34" fmla="*/ 2147483647 w 178"/>
                <a:gd name="T35" fmla="*/ 2147483647 h 191"/>
                <a:gd name="T36" fmla="*/ 2147483647 w 178"/>
                <a:gd name="T37" fmla="*/ 2147483647 h 191"/>
                <a:gd name="T38" fmla="*/ 2147483647 w 178"/>
                <a:gd name="T39" fmla="*/ 2147483647 h 191"/>
                <a:gd name="T40" fmla="*/ 2147483647 w 178"/>
                <a:gd name="T41" fmla="*/ 2147483647 h 191"/>
                <a:gd name="T42" fmla="*/ 2147483647 w 178"/>
                <a:gd name="T43" fmla="*/ 2147483647 h 191"/>
                <a:gd name="T44" fmla="*/ 2147483647 w 178"/>
                <a:gd name="T45" fmla="*/ 2147483647 h 191"/>
                <a:gd name="T46" fmla="*/ 2147483647 w 178"/>
                <a:gd name="T47" fmla="*/ 2147483647 h 191"/>
                <a:gd name="T48" fmla="*/ 2147483647 w 178"/>
                <a:gd name="T49" fmla="*/ 2147483647 h 191"/>
                <a:gd name="T50" fmla="*/ 2147483647 w 178"/>
                <a:gd name="T51" fmla="*/ 2147483647 h 191"/>
                <a:gd name="T52" fmla="*/ 2147483647 w 178"/>
                <a:gd name="T53" fmla="*/ 2147483647 h 191"/>
                <a:gd name="T54" fmla="*/ 2147483647 w 178"/>
                <a:gd name="T55" fmla="*/ 2147483647 h 191"/>
                <a:gd name="T56" fmla="*/ 2147483647 w 178"/>
                <a:gd name="T57" fmla="*/ 2147483647 h 191"/>
                <a:gd name="T58" fmla="*/ 2147483647 w 178"/>
                <a:gd name="T59" fmla="*/ 2147483647 h 191"/>
                <a:gd name="T60" fmla="*/ 2147483647 w 178"/>
                <a:gd name="T61" fmla="*/ 2147483647 h 191"/>
                <a:gd name="T62" fmla="*/ 2147483647 w 178"/>
                <a:gd name="T63" fmla="*/ 2147483647 h 191"/>
                <a:gd name="T64" fmla="*/ 2147483647 w 178"/>
                <a:gd name="T65" fmla="*/ 2147483647 h 191"/>
                <a:gd name="T66" fmla="*/ 2147483647 w 178"/>
                <a:gd name="T67" fmla="*/ 2147483647 h 191"/>
                <a:gd name="T68" fmla="*/ 2147483647 w 178"/>
                <a:gd name="T69" fmla="*/ 2147483647 h 191"/>
                <a:gd name="T70" fmla="*/ 2147483647 w 178"/>
                <a:gd name="T71" fmla="*/ 2147483647 h 191"/>
                <a:gd name="T72" fmla="*/ 2147483647 w 178"/>
                <a:gd name="T73" fmla="*/ 2147483647 h 191"/>
                <a:gd name="T74" fmla="*/ 2147483647 w 178"/>
                <a:gd name="T75" fmla="*/ 2147483647 h 191"/>
                <a:gd name="T76" fmla="*/ 2147483647 w 178"/>
                <a:gd name="T77" fmla="*/ 2147483647 h 191"/>
                <a:gd name="T78" fmla="*/ 2147483647 w 178"/>
                <a:gd name="T79" fmla="*/ 2147483647 h 191"/>
                <a:gd name="T80" fmla="*/ 2147483647 w 178"/>
                <a:gd name="T81" fmla="*/ 2147483647 h 191"/>
                <a:gd name="T82" fmla="*/ 2147483647 w 178"/>
                <a:gd name="T83" fmla="*/ 2147483647 h 191"/>
                <a:gd name="T84" fmla="*/ 2147483647 w 178"/>
                <a:gd name="T85" fmla="*/ 2147483647 h 191"/>
                <a:gd name="T86" fmla="*/ 2147483647 w 178"/>
                <a:gd name="T87" fmla="*/ 2147483647 h 191"/>
                <a:gd name="T88" fmla="*/ 2147483647 w 178"/>
                <a:gd name="T89" fmla="*/ 2147483647 h 191"/>
                <a:gd name="T90" fmla="*/ 2147483647 w 178"/>
                <a:gd name="T91" fmla="*/ 2147483647 h 191"/>
                <a:gd name="T92" fmla="*/ 2147483647 w 178"/>
                <a:gd name="T93" fmla="*/ 2147483647 h 191"/>
                <a:gd name="T94" fmla="*/ 2147483647 w 178"/>
                <a:gd name="T95" fmla="*/ 2147483647 h 191"/>
                <a:gd name="T96" fmla="*/ 0 w 178"/>
                <a:gd name="T97" fmla="*/ 2147483647 h 191"/>
                <a:gd name="T98" fmla="*/ 0 w 178"/>
                <a:gd name="T99" fmla="*/ 2147483647 h 191"/>
                <a:gd name="T100" fmla="*/ 0 w 178"/>
                <a:gd name="T101" fmla="*/ 2147483647 h 191"/>
                <a:gd name="T102" fmla="*/ 2147483647 w 178"/>
                <a:gd name="T103" fmla="*/ 2147483647 h 191"/>
                <a:gd name="T104" fmla="*/ 2147483647 w 178"/>
                <a:gd name="T105" fmla="*/ 2147483647 h 191"/>
                <a:gd name="T106" fmla="*/ 2147483647 w 178"/>
                <a:gd name="T107" fmla="*/ 2147483647 h 191"/>
                <a:gd name="T108" fmla="*/ 2147483647 w 178"/>
                <a:gd name="T109" fmla="*/ 2147483647 h 191"/>
                <a:gd name="T110" fmla="*/ 2147483647 w 178"/>
                <a:gd name="T111" fmla="*/ 2147483647 h 191"/>
                <a:gd name="T112" fmla="*/ 2147483647 w 178"/>
                <a:gd name="T113" fmla="*/ 2147483647 h 1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"/>
                <a:gd name="T172" fmla="*/ 0 h 191"/>
                <a:gd name="T173" fmla="*/ 178 w 178"/>
                <a:gd name="T174" fmla="*/ 191 h 1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" h="191">
                  <a:moveTo>
                    <a:pt x="18" y="20"/>
                  </a:moveTo>
                  <a:lnTo>
                    <a:pt x="24" y="15"/>
                  </a:lnTo>
                  <a:lnTo>
                    <a:pt x="32" y="11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51" y="43"/>
                  </a:lnTo>
                  <a:lnTo>
                    <a:pt x="155" y="49"/>
                  </a:lnTo>
                  <a:lnTo>
                    <a:pt x="160" y="55"/>
                  </a:lnTo>
                  <a:lnTo>
                    <a:pt x="164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7" y="97"/>
                  </a:lnTo>
                  <a:lnTo>
                    <a:pt x="178" y="113"/>
                  </a:lnTo>
                  <a:lnTo>
                    <a:pt x="178" y="128"/>
                  </a:lnTo>
                  <a:lnTo>
                    <a:pt x="175" y="144"/>
                  </a:lnTo>
                  <a:lnTo>
                    <a:pt x="170" y="158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5" y="185"/>
                  </a:lnTo>
                  <a:lnTo>
                    <a:pt x="68" y="182"/>
                  </a:lnTo>
                  <a:lnTo>
                    <a:pt x="61" y="178"/>
                  </a:lnTo>
                  <a:lnTo>
                    <a:pt x="54" y="174"/>
                  </a:lnTo>
                  <a:lnTo>
                    <a:pt x="48" y="169"/>
                  </a:lnTo>
                  <a:lnTo>
                    <a:pt x="41" y="163"/>
                  </a:lnTo>
                  <a:lnTo>
                    <a:pt x="35" y="158"/>
                  </a:lnTo>
                  <a:lnTo>
                    <a:pt x="24" y="144"/>
                  </a:lnTo>
                  <a:lnTo>
                    <a:pt x="14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4" y="107"/>
                  </a:lnTo>
                  <a:lnTo>
                    <a:pt x="2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4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auto">
            <a:xfrm>
              <a:off x="2447925" y="2027238"/>
              <a:ext cx="46038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2147483647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0 w 180"/>
                <a:gd name="T105" fmla="*/ 2147483647 h 191"/>
                <a:gd name="T106" fmla="*/ 0 w 180"/>
                <a:gd name="T107" fmla="*/ 2147483647 h 191"/>
                <a:gd name="T108" fmla="*/ 2147483647 w 180"/>
                <a:gd name="T109" fmla="*/ 2147483647 h 191"/>
                <a:gd name="T110" fmla="*/ 2147483647 w 180"/>
                <a:gd name="T111" fmla="*/ 2147483647 h 191"/>
                <a:gd name="T112" fmla="*/ 2147483647 w 180"/>
                <a:gd name="T113" fmla="*/ 2147483647 h 191"/>
                <a:gd name="T114" fmla="*/ 2147483647 w 180"/>
                <a:gd name="T115" fmla="*/ 2147483647 h 191"/>
                <a:gd name="T116" fmla="*/ 2147483647 w 180"/>
                <a:gd name="T117" fmla="*/ 2147483647 h 191"/>
                <a:gd name="T118" fmla="*/ 2147483647 w 180"/>
                <a:gd name="T119" fmla="*/ 2147483647 h 191"/>
                <a:gd name="T120" fmla="*/ 2147483647 w 180"/>
                <a:gd name="T121" fmla="*/ 2147483647 h 1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0"/>
                <a:gd name="T184" fmla="*/ 0 h 191"/>
                <a:gd name="T185" fmla="*/ 180 w 180"/>
                <a:gd name="T186" fmla="*/ 191 h 1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0" h="191">
                  <a:moveTo>
                    <a:pt x="20" y="20"/>
                  </a:moveTo>
                  <a:lnTo>
                    <a:pt x="25" y="15"/>
                  </a:lnTo>
                  <a:lnTo>
                    <a:pt x="34" y="11"/>
                  </a:lnTo>
                  <a:lnTo>
                    <a:pt x="40" y="5"/>
                  </a:lnTo>
                  <a:lnTo>
                    <a:pt x="54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6" y="12"/>
                  </a:lnTo>
                  <a:lnTo>
                    <a:pt x="127" y="19"/>
                  </a:lnTo>
                  <a:lnTo>
                    <a:pt x="137" y="28"/>
                  </a:lnTo>
                  <a:lnTo>
                    <a:pt x="152" y="43"/>
                  </a:lnTo>
                  <a:lnTo>
                    <a:pt x="157" y="48"/>
                  </a:lnTo>
                  <a:lnTo>
                    <a:pt x="162" y="55"/>
                  </a:lnTo>
                  <a:lnTo>
                    <a:pt x="165" y="60"/>
                  </a:lnTo>
                  <a:lnTo>
                    <a:pt x="168" y="67"/>
                  </a:lnTo>
                  <a:lnTo>
                    <a:pt x="174" y="83"/>
                  </a:lnTo>
                  <a:lnTo>
                    <a:pt x="178" y="98"/>
                  </a:lnTo>
                  <a:lnTo>
                    <a:pt x="179" y="106"/>
                  </a:lnTo>
                  <a:lnTo>
                    <a:pt x="180" y="114"/>
                  </a:lnTo>
                  <a:lnTo>
                    <a:pt x="180" y="122"/>
                  </a:lnTo>
                  <a:lnTo>
                    <a:pt x="179" y="130"/>
                  </a:lnTo>
                  <a:lnTo>
                    <a:pt x="178" y="138"/>
                  </a:lnTo>
                  <a:lnTo>
                    <a:pt x="175" y="145"/>
                  </a:lnTo>
                  <a:lnTo>
                    <a:pt x="173" y="152"/>
                  </a:lnTo>
                  <a:lnTo>
                    <a:pt x="170" y="158"/>
                  </a:lnTo>
                  <a:lnTo>
                    <a:pt x="167" y="163"/>
                  </a:lnTo>
                  <a:lnTo>
                    <a:pt x="155" y="175"/>
                  </a:lnTo>
                  <a:lnTo>
                    <a:pt x="148" y="181"/>
                  </a:lnTo>
                  <a:lnTo>
                    <a:pt x="140" y="184"/>
                  </a:lnTo>
                  <a:lnTo>
                    <a:pt x="132" y="187"/>
                  </a:lnTo>
                  <a:lnTo>
                    <a:pt x="124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3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55" y="173"/>
                  </a:lnTo>
                  <a:lnTo>
                    <a:pt x="48" y="168"/>
                  </a:lnTo>
                  <a:lnTo>
                    <a:pt x="42" y="162"/>
                  </a:lnTo>
                  <a:lnTo>
                    <a:pt x="36" y="157"/>
                  </a:lnTo>
                  <a:lnTo>
                    <a:pt x="25" y="143"/>
                  </a:lnTo>
                  <a:lnTo>
                    <a:pt x="15" y="129"/>
                  </a:lnTo>
                  <a:lnTo>
                    <a:pt x="11" y="121"/>
                  </a:lnTo>
                  <a:lnTo>
                    <a:pt x="8" y="113"/>
                  </a:lnTo>
                  <a:lnTo>
                    <a:pt x="5" y="105"/>
                  </a:lnTo>
                  <a:lnTo>
                    <a:pt x="3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5" y="49"/>
                  </a:lnTo>
                  <a:lnTo>
                    <a:pt x="7" y="42"/>
                  </a:lnTo>
                  <a:lnTo>
                    <a:pt x="11" y="34"/>
                  </a:lnTo>
                  <a:lnTo>
                    <a:pt x="14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auto">
            <a:xfrm>
              <a:off x="2447925" y="2027238"/>
              <a:ext cx="46038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2147483647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0 w 180"/>
                <a:gd name="T105" fmla="*/ 2147483647 h 191"/>
                <a:gd name="T106" fmla="*/ 0 w 180"/>
                <a:gd name="T107" fmla="*/ 2147483647 h 191"/>
                <a:gd name="T108" fmla="*/ 2147483647 w 180"/>
                <a:gd name="T109" fmla="*/ 2147483647 h 191"/>
                <a:gd name="T110" fmla="*/ 2147483647 w 180"/>
                <a:gd name="T111" fmla="*/ 2147483647 h 191"/>
                <a:gd name="T112" fmla="*/ 2147483647 w 180"/>
                <a:gd name="T113" fmla="*/ 2147483647 h 191"/>
                <a:gd name="T114" fmla="*/ 2147483647 w 180"/>
                <a:gd name="T115" fmla="*/ 2147483647 h 191"/>
                <a:gd name="T116" fmla="*/ 2147483647 w 180"/>
                <a:gd name="T117" fmla="*/ 2147483647 h 191"/>
                <a:gd name="T118" fmla="*/ 2147483647 w 180"/>
                <a:gd name="T119" fmla="*/ 2147483647 h 191"/>
                <a:gd name="T120" fmla="*/ 2147483647 w 180"/>
                <a:gd name="T121" fmla="*/ 2147483647 h 1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0"/>
                <a:gd name="T184" fmla="*/ 0 h 191"/>
                <a:gd name="T185" fmla="*/ 180 w 180"/>
                <a:gd name="T186" fmla="*/ 191 h 1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0" h="191">
                  <a:moveTo>
                    <a:pt x="20" y="20"/>
                  </a:moveTo>
                  <a:lnTo>
                    <a:pt x="25" y="15"/>
                  </a:lnTo>
                  <a:lnTo>
                    <a:pt x="34" y="11"/>
                  </a:lnTo>
                  <a:lnTo>
                    <a:pt x="40" y="5"/>
                  </a:lnTo>
                  <a:lnTo>
                    <a:pt x="54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6" y="12"/>
                  </a:lnTo>
                  <a:lnTo>
                    <a:pt x="127" y="19"/>
                  </a:lnTo>
                  <a:lnTo>
                    <a:pt x="137" y="28"/>
                  </a:lnTo>
                  <a:lnTo>
                    <a:pt x="152" y="43"/>
                  </a:lnTo>
                  <a:lnTo>
                    <a:pt x="157" y="48"/>
                  </a:lnTo>
                  <a:lnTo>
                    <a:pt x="162" y="55"/>
                  </a:lnTo>
                  <a:lnTo>
                    <a:pt x="165" y="60"/>
                  </a:lnTo>
                  <a:lnTo>
                    <a:pt x="168" y="67"/>
                  </a:lnTo>
                  <a:lnTo>
                    <a:pt x="174" y="83"/>
                  </a:lnTo>
                  <a:lnTo>
                    <a:pt x="178" y="98"/>
                  </a:lnTo>
                  <a:lnTo>
                    <a:pt x="179" y="106"/>
                  </a:lnTo>
                  <a:lnTo>
                    <a:pt x="180" y="114"/>
                  </a:lnTo>
                  <a:lnTo>
                    <a:pt x="180" y="122"/>
                  </a:lnTo>
                  <a:lnTo>
                    <a:pt x="179" y="130"/>
                  </a:lnTo>
                  <a:lnTo>
                    <a:pt x="178" y="138"/>
                  </a:lnTo>
                  <a:lnTo>
                    <a:pt x="175" y="145"/>
                  </a:lnTo>
                  <a:lnTo>
                    <a:pt x="173" y="152"/>
                  </a:lnTo>
                  <a:lnTo>
                    <a:pt x="170" y="158"/>
                  </a:lnTo>
                  <a:lnTo>
                    <a:pt x="167" y="163"/>
                  </a:lnTo>
                  <a:lnTo>
                    <a:pt x="155" y="175"/>
                  </a:lnTo>
                  <a:lnTo>
                    <a:pt x="148" y="181"/>
                  </a:lnTo>
                  <a:lnTo>
                    <a:pt x="140" y="184"/>
                  </a:lnTo>
                  <a:lnTo>
                    <a:pt x="132" y="187"/>
                  </a:lnTo>
                  <a:lnTo>
                    <a:pt x="124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3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55" y="173"/>
                  </a:lnTo>
                  <a:lnTo>
                    <a:pt x="48" y="168"/>
                  </a:lnTo>
                  <a:lnTo>
                    <a:pt x="42" y="162"/>
                  </a:lnTo>
                  <a:lnTo>
                    <a:pt x="36" y="157"/>
                  </a:lnTo>
                  <a:lnTo>
                    <a:pt x="25" y="143"/>
                  </a:lnTo>
                  <a:lnTo>
                    <a:pt x="15" y="129"/>
                  </a:lnTo>
                  <a:lnTo>
                    <a:pt x="11" y="121"/>
                  </a:lnTo>
                  <a:lnTo>
                    <a:pt x="8" y="113"/>
                  </a:lnTo>
                  <a:lnTo>
                    <a:pt x="5" y="105"/>
                  </a:lnTo>
                  <a:lnTo>
                    <a:pt x="3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5" y="49"/>
                  </a:lnTo>
                  <a:lnTo>
                    <a:pt x="7" y="42"/>
                  </a:lnTo>
                  <a:lnTo>
                    <a:pt x="11" y="34"/>
                  </a:lnTo>
                  <a:lnTo>
                    <a:pt x="14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auto">
            <a:xfrm>
              <a:off x="3362325" y="1112838"/>
              <a:ext cx="47625" cy="52388"/>
            </a:xfrm>
            <a:custGeom>
              <a:avLst/>
              <a:gdLst>
                <a:gd name="T0" fmla="*/ 2147483647 w 182"/>
                <a:gd name="T1" fmla="*/ 2147483647 h 194"/>
                <a:gd name="T2" fmla="*/ 2147483647 w 182"/>
                <a:gd name="T3" fmla="*/ 2147483647 h 194"/>
                <a:gd name="T4" fmla="*/ 2147483647 w 182"/>
                <a:gd name="T5" fmla="*/ 2147483647 h 194"/>
                <a:gd name="T6" fmla="*/ 2147483647 w 182"/>
                <a:gd name="T7" fmla="*/ 2147483647 h 194"/>
                <a:gd name="T8" fmla="*/ 2147483647 w 182"/>
                <a:gd name="T9" fmla="*/ 2147483647 h 194"/>
                <a:gd name="T10" fmla="*/ 2147483647 w 182"/>
                <a:gd name="T11" fmla="*/ 0 h 194"/>
                <a:gd name="T12" fmla="*/ 2147483647 w 182"/>
                <a:gd name="T13" fmla="*/ 0 h 194"/>
                <a:gd name="T14" fmla="*/ 2147483647 w 182"/>
                <a:gd name="T15" fmla="*/ 2147483647 h 194"/>
                <a:gd name="T16" fmla="*/ 2147483647 w 182"/>
                <a:gd name="T17" fmla="*/ 2147483647 h 194"/>
                <a:gd name="T18" fmla="*/ 2147483647 w 182"/>
                <a:gd name="T19" fmla="*/ 2147483647 h 194"/>
                <a:gd name="T20" fmla="*/ 2147483647 w 182"/>
                <a:gd name="T21" fmla="*/ 2147483647 h 194"/>
                <a:gd name="T22" fmla="*/ 2147483647 w 182"/>
                <a:gd name="T23" fmla="*/ 2147483647 h 194"/>
                <a:gd name="T24" fmla="*/ 2147483647 w 182"/>
                <a:gd name="T25" fmla="*/ 2147483647 h 194"/>
                <a:gd name="T26" fmla="*/ 2147483647 w 182"/>
                <a:gd name="T27" fmla="*/ 2147483647 h 194"/>
                <a:gd name="T28" fmla="*/ 2147483647 w 182"/>
                <a:gd name="T29" fmla="*/ 2147483647 h 194"/>
                <a:gd name="T30" fmla="*/ 2147483647 w 182"/>
                <a:gd name="T31" fmla="*/ 2147483647 h 194"/>
                <a:gd name="T32" fmla="*/ 2147483647 w 182"/>
                <a:gd name="T33" fmla="*/ 2147483647 h 194"/>
                <a:gd name="T34" fmla="*/ 2147483647 w 182"/>
                <a:gd name="T35" fmla="*/ 2147483647 h 194"/>
                <a:gd name="T36" fmla="*/ 2147483647 w 182"/>
                <a:gd name="T37" fmla="*/ 2147483647 h 194"/>
                <a:gd name="T38" fmla="*/ 2147483647 w 182"/>
                <a:gd name="T39" fmla="*/ 2147483647 h 194"/>
                <a:gd name="T40" fmla="*/ 2147483647 w 182"/>
                <a:gd name="T41" fmla="*/ 2147483647 h 194"/>
                <a:gd name="T42" fmla="*/ 2147483647 w 182"/>
                <a:gd name="T43" fmla="*/ 2147483647 h 194"/>
                <a:gd name="T44" fmla="*/ 2147483647 w 182"/>
                <a:gd name="T45" fmla="*/ 2147483647 h 194"/>
                <a:gd name="T46" fmla="*/ 2147483647 w 182"/>
                <a:gd name="T47" fmla="*/ 2147483647 h 194"/>
                <a:gd name="T48" fmla="*/ 2147483647 w 182"/>
                <a:gd name="T49" fmla="*/ 2147483647 h 194"/>
                <a:gd name="T50" fmla="*/ 2147483647 w 182"/>
                <a:gd name="T51" fmla="*/ 2147483647 h 194"/>
                <a:gd name="T52" fmla="*/ 2147483647 w 182"/>
                <a:gd name="T53" fmla="*/ 2147483647 h 194"/>
                <a:gd name="T54" fmla="*/ 2147483647 w 182"/>
                <a:gd name="T55" fmla="*/ 2147483647 h 194"/>
                <a:gd name="T56" fmla="*/ 2147483647 w 182"/>
                <a:gd name="T57" fmla="*/ 2147483647 h 194"/>
                <a:gd name="T58" fmla="*/ 2147483647 w 182"/>
                <a:gd name="T59" fmla="*/ 2147483647 h 194"/>
                <a:gd name="T60" fmla="*/ 2147483647 w 182"/>
                <a:gd name="T61" fmla="*/ 2147483647 h 194"/>
                <a:gd name="T62" fmla="*/ 2147483647 w 182"/>
                <a:gd name="T63" fmla="*/ 2147483647 h 194"/>
                <a:gd name="T64" fmla="*/ 2147483647 w 182"/>
                <a:gd name="T65" fmla="*/ 2147483647 h 194"/>
                <a:gd name="T66" fmla="*/ 2147483647 w 182"/>
                <a:gd name="T67" fmla="*/ 2147483647 h 194"/>
                <a:gd name="T68" fmla="*/ 2147483647 w 182"/>
                <a:gd name="T69" fmla="*/ 2147483647 h 194"/>
                <a:gd name="T70" fmla="*/ 2147483647 w 182"/>
                <a:gd name="T71" fmla="*/ 2147483647 h 194"/>
                <a:gd name="T72" fmla="*/ 2147483647 w 182"/>
                <a:gd name="T73" fmla="*/ 2147483647 h 194"/>
                <a:gd name="T74" fmla="*/ 2147483647 w 182"/>
                <a:gd name="T75" fmla="*/ 2147483647 h 194"/>
                <a:gd name="T76" fmla="*/ 2147483647 w 182"/>
                <a:gd name="T77" fmla="*/ 2147483647 h 194"/>
                <a:gd name="T78" fmla="*/ 2147483647 w 182"/>
                <a:gd name="T79" fmla="*/ 2147483647 h 194"/>
                <a:gd name="T80" fmla="*/ 2147483647 w 182"/>
                <a:gd name="T81" fmla="*/ 2147483647 h 194"/>
                <a:gd name="T82" fmla="*/ 2147483647 w 182"/>
                <a:gd name="T83" fmla="*/ 2147483647 h 194"/>
                <a:gd name="T84" fmla="*/ 2147483647 w 182"/>
                <a:gd name="T85" fmla="*/ 2147483647 h 194"/>
                <a:gd name="T86" fmla="*/ 2147483647 w 182"/>
                <a:gd name="T87" fmla="*/ 2147483647 h 194"/>
                <a:gd name="T88" fmla="*/ 2147483647 w 182"/>
                <a:gd name="T89" fmla="*/ 2147483647 h 194"/>
                <a:gd name="T90" fmla="*/ 2147483647 w 182"/>
                <a:gd name="T91" fmla="*/ 2147483647 h 194"/>
                <a:gd name="T92" fmla="*/ 2147483647 w 182"/>
                <a:gd name="T93" fmla="*/ 2147483647 h 194"/>
                <a:gd name="T94" fmla="*/ 2147483647 w 182"/>
                <a:gd name="T95" fmla="*/ 2147483647 h 194"/>
                <a:gd name="T96" fmla="*/ 2147483647 w 182"/>
                <a:gd name="T97" fmla="*/ 2147483647 h 194"/>
                <a:gd name="T98" fmla="*/ 0 w 182"/>
                <a:gd name="T99" fmla="*/ 2147483647 h 194"/>
                <a:gd name="T100" fmla="*/ 2147483647 w 182"/>
                <a:gd name="T101" fmla="*/ 2147483647 h 194"/>
                <a:gd name="T102" fmla="*/ 2147483647 w 182"/>
                <a:gd name="T103" fmla="*/ 2147483647 h 194"/>
                <a:gd name="T104" fmla="*/ 2147483647 w 182"/>
                <a:gd name="T105" fmla="*/ 2147483647 h 194"/>
                <a:gd name="T106" fmla="*/ 2147483647 w 182"/>
                <a:gd name="T107" fmla="*/ 2147483647 h 194"/>
                <a:gd name="T108" fmla="*/ 2147483647 w 182"/>
                <a:gd name="T109" fmla="*/ 2147483647 h 194"/>
                <a:gd name="T110" fmla="*/ 2147483647 w 182"/>
                <a:gd name="T111" fmla="*/ 2147483647 h 194"/>
                <a:gd name="T112" fmla="*/ 2147483647 w 182"/>
                <a:gd name="T113" fmla="*/ 2147483647 h 1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"/>
                <a:gd name="T172" fmla="*/ 0 h 194"/>
                <a:gd name="T173" fmla="*/ 182 w 182"/>
                <a:gd name="T174" fmla="*/ 194 h 1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" h="194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4"/>
                  </a:lnTo>
                  <a:lnTo>
                    <a:pt x="105" y="7"/>
                  </a:lnTo>
                  <a:lnTo>
                    <a:pt x="118" y="13"/>
                  </a:lnTo>
                  <a:lnTo>
                    <a:pt x="129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70" y="70"/>
                  </a:lnTo>
                  <a:lnTo>
                    <a:pt x="176" y="85"/>
                  </a:lnTo>
                  <a:lnTo>
                    <a:pt x="180" y="99"/>
                  </a:lnTo>
                  <a:lnTo>
                    <a:pt x="181" y="105"/>
                  </a:lnTo>
                  <a:lnTo>
                    <a:pt x="182" y="113"/>
                  </a:lnTo>
                  <a:lnTo>
                    <a:pt x="182" y="120"/>
                  </a:lnTo>
                  <a:lnTo>
                    <a:pt x="181" y="128"/>
                  </a:lnTo>
                  <a:lnTo>
                    <a:pt x="180" y="135"/>
                  </a:lnTo>
                  <a:lnTo>
                    <a:pt x="177" y="143"/>
                  </a:lnTo>
                  <a:lnTo>
                    <a:pt x="174" y="150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3"/>
                  </a:lnTo>
                  <a:lnTo>
                    <a:pt x="138" y="188"/>
                  </a:lnTo>
                  <a:lnTo>
                    <a:pt x="130" y="190"/>
                  </a:lnTo>
                  <a:lnTo>
                    <a:pt x="122" y="192"/>
                  </a:lnTo>
                  <a:lnTo>
                    <a:pt x="114" y="194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2" y="189"/>
                  </a:lnTo>
                  <a:lnTo>
                    <a:pt x="75" y="186"/>
                  </a:lnTo>
                  <a:lnTo>
                    <a:pt x="67" y="182"/>
                  </a:lnTo>
                  <a:lnTo>
                    <a:pt x="61" y="178"/>
                  </a:lnTo>
                  <a:lnTo>
                    <a:pt x="47" y="167"/>
                  </a:lnTo>
                  <a:lnTo>
                    <a:pt x="34" y="155"/>
                  </a:lnTo>
                  <a:lnTo>
                    <a:pt x="24" y="141"/>
                  </a:lnTo>
                  <a:lnTo>
                    <a:pt x="15" y="125"/>
                  </a:lnTo>
                  <a:lnTo>
                    <a:pt x="10" y="118"/>
                  </a:lnTo>
                  <a:lnTo>
                    <a:pt x="8" y="110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1" y="86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auto">
            <a:xfrm>
              <a:off x="3362325" y="1112838"/>
              <a:ext cx="47625" cy="52388"/>
            </a:xfrm>
            <a:custGeom>
              <a:avLst/>
              <a:gdLst>
                <a:gd name="T0" fmla="*/ 2147483647 w 182"/>
                <a:gd name="T1" fmla="*/ 2147483647 h 194"/>
                <a:gd name="T2" fmla="*/ 2147483647 w 182"/>
                <a:gd name="T3" fmla="*/ 2147483647 h 194"/>
                <a:gd name="T4" fmla="*/ 2147483647 w 182"/>
                <a:gd name="T5" fmla="*/ 2147483647 h 194"/>
                <a:gd name="T6" fmla="*/ 2147483647 w 182"/>
                <a:gd name="T7" fmla="*/ 2147483647 h 194"/>
                <a:gd name="T8" fmla="*/ 2147483647 w 182"/>
                <a:gd name="T9" fmla="*/ 2147483647 h 194"/>
                <a:gd name="T10" fmla="*/ 2147483647 w 182"/>
                <a:gd name="T11" fmla="*/ 0 h 194"/>
                <a:gd name="T12" fmla="*/ 2147483647 w 182"/>
                <a:gd name="T13" fmla="*/ 0 h 194"/>
                <a:gd name="T14" fmla="*/ 2147483647 w 182"/>
                <a:gd name="T15" fmla="*/ 2147483647 h 194"/>
                <a:gd name="T16" fmla="*/ 2147483647 w 182"/>
                <a:gd name="T17" fmla="*/ 2147483647 h 194"/>
                <a:gd name="T18" fmla="*/ 2147483647 w 182"/>
                <a:gd name="T19" fmla="*/ 2147483647 h 194"/>
                <a:gd name="T20" fmla="*/ 2147483647 w 182"/>
                <a:gd name="T21" fmla="*/ 2147483647 h 194"/>
                <a:gd name="T22" fmla="*/ 2147483647 w 182"/>
                <a:gd name="T23" fmla="*/ 2147483647 h 194"/>
                <a:gd name="T24" fmla="*/ 2147483647 w 182"/>
                <a:gd name="T25" fmla="*/ 2147483647 h 194"/>
                <a:gd name="T26" fmla="*/ 2147483647 w 182"/>
                <a:gd name="T27" fmla="*/ 2147483647 h 194"/>
                <a:gd name="T28" fmla="*/ 2147483647 w 182"/>
                <a:gd name="T29" fmla="*/ 2147483647 h 194"/>
                <a:gd name="T30" fmla="*/ 2147483647 w 182"/>
                <a:gd name="T31" fmla="*/ 2147483647 h 194"/>
                <a:gd name="T32" fmla="*/ 2147483647 w 182"/>
                <a:gd name="T33" fmla="*/ 2147483647 h 194"/>
                <a:gd name="T34" fmla="*/ 2147483647 w 182"/>
                <a:gd name="T35" fmla="*/ 2147483647 h 194"/>
                <a:gd name="T36" fmla="*/ 2147483647 w 182"/>
                <a:gd name="T37" fmla="*/ 2147483647 h 194"/>
                <a:gd name="T38" fmla="*/ 2147483647 w 182"/>
                <a:gd name="T39" fmla="*/ 2147483647 h 194"/>
                <a:gd name="T40" fmla="*/ 2147483647 w 182"/>
                <a:gd name="T41" fmla="*/ 2147483647 h 194"/>
                <a:gd name="T42" fmla="*/ 2147483647 w 182"/>
                <a:gd name="T43" fmla="*/ 2147483647 h 194"/>
                <a:gd name="T44" fmla="*/ 2147483647 w 182"/>
                <a:gd name="T45" fmla="*/ 2147483647 h 194"/>
                <a:gd name="T46" fmla="*/ 2147483647 w 182"/>
                <a:gd name="T47" fmla="*/ 2147483647 h 194"/>
                <a:gd name="T48" fmla="*/ 2147483647 w 182"/>
                <a:gd name="T49" fmla="*/ 2147483647 h 194"/>
                <a:gd name="T50" fmla="*/ 2147483647 w 182"/>
                <a:gd name="T51" fmla="*/ 2147483647 h 194"/>
                <a:gd name="T52" fmla="*/ 2147483647 w 182"/>
                <a:gd name="T53" fmla="*/ 2147483647 h 194"/>
                <a:gd name="T54" fmla="*/ 2147483647 w 182"/>
                <a:gd name="T55" fmla="*/ 2147483647 h 194"/>
                <a:gd name="T56" fmla="*/ 2147483647 w 182"/>
                <a:gd name="T57" fmla="*/ 2147483647 h 194"/>
                <a:gd name="T58" fmla="*/ 2147483647 w 182"/>
                <a:gd name="T59" fmla="*/ 2147483647 h 194"/>
                <a:gd name="T60" fmla="*/ 2147483647 w 182"/>
                <a:gd name="T61" fmla="*/ 2147483647 h 194"/>
                <a:gd name="T62" fmla="*/ 2147483647 w 182"/>
                <a:gd name="T63" fmla="*/ 2147483647 h 194"/>
                <a:gd name="T64" fmla="*/ 2147483647 w 182"/>
                <a:gd name="T65" fmla="*/ 2147483647 h 194"/>
                <a:gd name="T66" fmla="*/ 2147483647 w 182"/>
                <a:gd name="T67" fmla="*/ 2147483647 h 194"/>
                <a:gd name="T68" fmla="*/ 2147483647 w 182"/>
                <a:gd name="T69" fmla="*/ 2147483647 h 194"/>
                <a:gd name="T70" fmla="*/ 2147483647 w 182"/>
                <a:gd name="T71" fmla="*/ 2147483647 h 194"/>
                <a:gd name="T72" fmla="*/ 2147483647 w 182"/>
                <a:gd name="T73" fmla="*/ 2147483647 h 194"/>
                <a:gd name="T74" fmla="*/ 2147483647 w 182"/>
                <a:gd name="T75" fmla="*/ 2147483647 h 194"/>
                <a:gd name="T76" fmla="*/ 2147483647 w 182"/>
                <a:gd name="T77" fmla="*/ 2147483647 h 194"/>
                <a:gd name="T78" fmla="*/ 2147483647 w 182"/>
                <a:gd name="T79" fmla="*/ 2147483647 h 194"/>
                <a:gd name="T80" fmla="*/ 2147483647 w 182"/>
                <a:gd name="T81" fmla="*/ 2147483647 h 194"/>
                <a:gd name="T82" fmla="*/ 2147483647 w 182"/>
                <a:gd name="T83" fmla="*/ 2147483647 h 194"/>
                <a:gd name="T84" fmla="*/ 2147483647 w 182"/>
                <a:gd name="T85" fmla="*/ 2147483647 h 194"/>
                <a:gd name="T86" fmla="*/ 2147483647 w 182"/>
                <a:gd name="T87" fmla="*/ 2147483647 h 194"/>
                <a:gd name="T88" fmla="*/ 2147483647 w 182"/>
                <a:gd name="T89" fmla="*/ 2147483647 h 194"/>
                <a:gd name="T90" fmla="*/ 2147483647 w 182"/>
                <a:gd name="T91" fmla="*/ 2147483647 h 194"/>
                <a:gd name="T92" fmla="*/ 2147483647 w 182"/>
                <a:gd name="T93" fmla="*/ 2147483647 h 194"/>
                <a:gd name="T94" fmla="*/ 2147483647 w 182"/>
                <a:gd name="T95" fmla="*/ 2147483647 h 194"/>
                <a:gd name="T96" fmla="*/ 2147483647 w 182"/>
                <a:gd name="T97" fmla="*/ 2147483647 h 194"/>
                <a:gd name="T98" fmla="*/ 0 w 182"/>
                <a:gd name="T99" fmla="*/ 2147483647 h 194"/>
                <a:gd name="T100" fmla="*/ 2147483647 w 182"/>
                <a:gd name="T101" fmla="*/ 2147483647 h 194"/>
                <a:gd name="T102" fmla="*/ 2147483647 w 182"/>
                <a:gd name="T103" fmla="*/ 2147483647 h 194"/>
                <a:gd name="T104" fmla="*/ 2147483647 w 182"/>
                <a:gd name="T105" fmla="*/ 2147483647 h 194"/>
                <a:gd name="T106" fmla="*/ 2147483647 w 182"/>
                <a:gd name="T107" fmla="*/ 2147483647 h 194"/>
                <a:gd name="T108" fmla="*/ 2147483647 w 182"/>
                <a:gd name="T109" fmla="*/ 2147483647 h 194"/>
                <a:gd name="T110" fmla="*/ 2147483647 w 182"/>
                <a:gd name="T111" fmla="*/ 2147483647 h 194"/>
                <a:gd name="T112" fmla="*/ 2147483647 w 182"/>
                <a:gd name="T113" fmla="*/ 2147483647 h 1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"/>
                <a:gd name="T172" fmla="*/ 0 h 194"/>
                <a:gd name="T173" fmla="*/ 182 w 182"/>
                <a:gd name="T174" fmla="*/ 194 h 1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" h="194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4"/>
                  </a:lnTo>
                  <a:lnTo>
                    <a:pt x="105" y="7"/>
                  </a:lnTo>
                  <a:lnTo>
                    <a:pt x="118" y="13"/>
                  </a:lnTo>
                  <a:lnTo>
                    <a:pt x="129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70" y="70"/>
                  </a:lnTo>
                  <a:lnTo>
                    <a:pt x="176" y="85"/>
                  </a:lnTo>
                  <a:lnTo>
                    <a:pt x="180" y="99"/>
                  </a:lnTo>
                  <a:lnTo>
                    <a:pt x="181" y="105"/>
                  </a:lnTo>
                  <a:lnTo>
                    <a:pt x="182" y="113"/>
                  </a:lnTo>
                  <a:lnTo>
                    <a:pt x="182" y="120"/>
                  </a:lnTo>
                  <a:lnTo>
                    <a:pt x="181" y="128"/>
                  </a:lnTo>
                  <a:lnTo>
                    <a:pt x="180" y="135"/>
                  </a:lnTo>
                  <a:lnTo>
                    <a:pt x="177" y="143"/>
                  </a:lnTo>
                  <a:lnTo>
                    <a:pt x="174" y="150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3"/>
                  </a:lnTo>
                  <a:lnTo>
                    <a:pt x="138" y="188"/>
                  </a:lnTo>
                  <a:lnTo>
                    <a:pt x="130" y="190"/>
                  </a:lnTo>
                  <a:lnTo>
                    <a:pt x="122" y="192"/>
                  </a:lnTo>
                  <a:lnTo>
                    <a:pt x="114" y="194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2" y="189"/>
                  </a:lnTo>
                  <a:lnTo>
                    <a:pt x="75" y="186"/>
                  </a:lnTo>
                  <a:lnTo>
                    <a:pt x="67" y="182"/>
                  </a:lnTo>
                  <a:lnTo>
                    <a:pt x="61" y="178"/>
                  </a:lnTo>
                  <a:lnTo>
                    <a:pt x="47" y="167"/>
                  </a:lnTo>
                  <a:lnTo>
                    <a:pt x="34" y="155"/>
                  </a:lnTo>
                  <a:lnTo>
                    <a:pt x="24" y="141"/>
                  </a:lnTo>
                  <a:lnTo>
                    <a:pt x="15" y="125"/>
                  </a:lnTo>
                  <a:lnTo>
                    <a:pt x="10" y="118"/>
                  </a:lnTo>
                  <a:lnTo>
                    <a:pt x="8" y="110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1" y="86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auto">
            <a:xfrm>
              <a:off x="3360738" y="1112838"/>
              <a:ext cx="49213" cy="52388"/>
            </a:xfrm>
            <a:custGeom>
              <a:avLst/>
              <a:gdLst>
                <a:gd name="T0" fmla="*/ 0 w 187"/>
                <a:gd name="T1" fmla="*/ 2147483647 h 198"/>
                <a:gd name="T2" fmla="*/ 2147483647 w 187"/>
                <a:gd name="T3" fmla="*/ 2147483647 h 198"/>
                <a:gd name="T4" fmla="*/ 2147483647 w 187"/>
                <a:gd name="T5" fmla="*/ 2147483647 h 198"/>
                <a:gd name="T6" fmla="*/ 2147483647 w 187"/>
                <a:gd name="T7" fmla="*/ 2147483647 h 198"/>
                <a:gd name="T8" fmla="*/ 2147483647 w 187"/>
                <a:gd name="T9" fmla="*/ 2147483647 h 198"/>
                <a:gd name="T10" fmla="*/ 2147483647 w 187"/>
                <a:gd name="T11" fmla="*/ 2147483647 h 198"/>
                <a:gd name="T12" fmla="*/ 2147483647 w 187"/>
                <a:gd name="T13" fmla="*/ 2147483647 h 198"/>
                <a:gd name="T14" fmla="*/ 2147483647 w 187"/>
                <a:gd name="T15" fmla="*/ 2147483647 h 198"/>
                <a:gd name="T16" fmla="*/ 2147483647 w 187"/>
                <a:gd name="T17" fmla="*/ 2147483647 h 198"/>
                <a:gd name="T18" fmla="*/ 2147483647 w 187"/>
                <a:gd name="T19" fmla="*/ 0 h 198"/>
                <a:gd name="T20" fmla="*/ 2147483647 w 187"/>
                <a:gd name="T21" fmla="*/ 0 h 198"/>
                <a:gd name="T22" fmla="*/ 2147483647 w 187"/>
                <a:gd name="T23" fmla="*/ 2147483647 h 198"/>
                <a:gd name="T24" fmla="*/ 2147483647 w 187"/>
                <a:gd name="T25" fmla="*/ 2147483647 h 198"/>
                <a:gd name="T26" fmla="*/ 2147483647 w 187"/>
                <a:gd name="T27" fmla="*/ 2147483647 h 198"/>
                <a:gd name="T28" fmla="*/ 2147483647 w 187"/>
                <a:gd name="T29" fmla="*/ 2147483647 h 198"/>
                <a:gd name="T30" fmla="*/ 2147483647 w 187"/>
                <a:gd name="T31" fmla="*/ 2147483647 h 198"/>
                <a:gd name="T32" fmla="*/ 2147483647 w 187"/>
                <a:gd name="T33" fmla="*/ 2147483647 h 198"/>
                <a:gd name="T34" fmla="*/ 2147483647 w 187"/>
                <a:gd name="T35" fmla="*/ 2147483647 h 198"/>
                <a:gd name="T36" fmla="*/ 2147483647 w 187"/>
                <a:gd name="T37" fmla="*/ 2147483647 h 198"/>
                <a:gd name="T38" fmla="*/ 2147483647 w 187"/>
                <a:gd name="T39" fmla="*/ 2147483647 h 198"/>
                <a:gd name="T40" fmla="*/ 2147483647 w 187"/>
                <a:gd name="T41" fmla="*/ 2147483647 h 198"/>
                <a:gd name="T42" fmla="*/ 2147483647 w 187"/>
                <a:gd name="T43" fmla="*/ 2147483647 h 198"/>
                <a:gd name="T44" fmla="*/ 2147483647 w 187"/>
                <a:gd name="T45" fmla="*/ 2147483647 h 198"/>
                <a:gd name="T46" fmla="*/ 2147483647 w 187"/>
                <a:gd name="T47" fmla="*/ 2147483647 h 198"/>
                <a:gd name="T48" fmla="*/ 2147483647 w 187"/>
                <a:gd name="T49" fmla="*/ 2147483647 h 198"/>
                <a:gd name="T50" fmla="*/ 2147483647 w 187"/>
                <a:gd name="T51" fmla="*/ 2147483647 h 198"/>
                <a:gd name="T52" fmla="*/ 2147483647 w 187"/>
                <a:gd name="T53" fmla="*/ 2147483647 h 198"/>
                <a:gd name="T54" fmla="*/ 2147483647 w 187"/>
                <a:gd name="T55" fmla="*/ 2147483647 h 198"/>
                <a:gd name="T56" fmla="*/ 2147483647 w 187"/>
                <a:gd name="T57" fmla="*/ 2147483647 h 198"/>
                <a:gd name="T58" fmla="*/ 2147483647 w 187"/>
                <a:gd name="T59" fmla="*/ 2147483647 h 198"/>
                <a:gd name="T60" fmla="*/ 2147483647 w 187"/>
                <a:gd name="T61" fmla="*/ 2147483647 h 198"/>
                <a:gd name="T62" fmla="*/ 2147483647 w 187"/>
                <a:gd name="T63" fmla="*/ 2147483647 h 198"/>
                <a:gd name="T64" fmla="*/ 2147483647 w 187"/>
                <a:gd name="T65" fmla="*/ 2147483647 h 198"/>
                <a:gd name="T66" fmla="*/ 2147483647 w 187"/>
                <a:gd name="T67" fmla="*/ 2147483647 h 198"/>
                <a:gd name="T68" fmla="*/ 2147483647 w 187"/>
                <a:gd name="T69" fmla="*/ 2147483647 h 1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7"/>
                <a:gd name="T106" fmla="*/ 0 h 198"/>
                <a:gd name="T107" fmla="*/ 187 w 187"/>
                <a:gd name="T108" fmla="*/ 198 h 1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7" h="198">
                  <a:moveTo>
                    <a:pt x="0" y="46"/>
                  </a:moveTo>
                  <a:lnTo>
                    <a:pt x="8" y="40"/>
                  </a:lnTo>
                  <a:lnTo>
                    <a:pt x="17" y="29"/>
                  </a:lnTo>
                  <a:lnTo>
                    <a:pt x="29" y="20"/>
                  </a:lnTo>
                  <a:lnTo>
                    <a:pt x="35" y="14"/>
                  </a:lnTo>
                  <a:lnTo>
                    <a:pt x="39" y="9"/>
                  </a:lnTo>
                  <a:lnTo>
                    <a:pt x="44" y="7"/>
                  </a:lnTo>
                  <a:lnTo>
                    <a:pt x="48" y="5"/>
                  </a:lnTo>
                  <a:lnTo>
                    <a:pt x="58" y="4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4"/>
                  </a:lnTo>
                  <a:lnTo>
                    <a:pt x="112" y="7"/>
                  </a:lnTo>
                  <a:lnTo>
                    <a:pt x="124" y="13"/>
                  </a:lnTo>
                  <a:lnTo>
                    <a:pt x="138" y="23"/>
                  </a:lnTo>
                  <a:lnTo>
                    <a:pt x="147" y="29"/>
                  </a:lnTo>
                  <a:lnTo>
                    <a:pt x="153" y="37"/>
                  </a:lnTo>
                  <a:lnTo>
                    <a:pt x="158" y="43"/>
                  </a:lnTo>
                  <a:lnTo>
                    <a:pt x="164" y="51"/>
                  </a:lnTo>
                  <a:lnTo>
                    <a:pt x="170" y="59"/>
                  </a:lnTo>
                  <a:lnTo>
                    <a:pt x="174" y="67"/>
                  </a:lnTo>
                  <a:lnTo>
                    <a:pt x="179" y="76"/>
                  </a:lnTo>
                  <a:lnTo>
                    <a:pt x="182" y="85"/>
                  </a:lnTo>
                  <a:lnTo>
                    <a:pt x="185" y="94"/>
                  </a:lnTo>
                  <a:lnTo>
                    <a:pt x="186" y="104"/>
                  </a:lnTo>
                  <a:lnTo>
                    <a:pt x="187" y="113"/>
                  </a:lnTo>
                  <a:lnTo>
                    <a:pt x="186" y="123"/>
                  </a:lnTo>
                  <a:lnTo>
                    <a:pt x="185" y="132"/>
                  </a:lnTo>
                  <a:lnTo>
                    <a:pt x="182" y="141"/>
                  </a:lnTo>
                  <a:lnTo>
                    <a:pt x="179" y="150"/>
                  </a:lnTo>
                  <a:lnTo>
                    <a:pt x="175" y="159"/>
                  </a:lnTo>
                  <a:lnTo>
                    <a:pt x="170" y="167"/>
                  </a:lnTo>
                  <a:lnTo>
                    <a:pt x="163" y="174"/>
                  </a:lnTo>
                  <a:lnTo>
                    <a:pt x="155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auto">
            <a:xfrm>
              <a:off x="2719388" y="1119188"/>
              <a:ext cx="950913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50" y="0"/>
                  </a:lnTo>
                  <a:lnTo>
                    <a:pt x="3596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auto">
            <a:xfrm>
              <a:off x="2719388" y="1119188"/>
              <a:ext cx="950913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50" y="0"/>
                  </a:lnTo>
                  <a:lnTo>
                    <a:pt x="3596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auto">
            <a:xfrm>
              <a:off x="27114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0 h 191"/>
                <a:gd name="T8" fmla="*/ 2147483647 w 180"/>
                <a:gd name="T9" fmla="*/ 2147483647 h 191"/>
                <a:gd name="T10" fmla="*/ 2147483647 w 180"/>
                <a:gd name="T11" fmla="*/ 2147483647 h 191"/>
                <a:gd name="T12" fmla="*/ 2147483647 w 180"/>
                <a:gd name="T13" fmla="*/ 2147483647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0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191"/>
                <a:gd name="T98" fmla="*/ 180 w 180"/>
                <a:gd name="T99" fmla="*/ 191 h 1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8"/>
                  </a:lnTo>
                  <a:lnTo>
                    <a:pt x="47" y="4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91" y="2"/>
                  </a:lnTo>
                  <a:lnTo>
                    <a:pt x="99" y="4"/>
                  </a:lnTo>
                  <a:lnTo>
                    <a:pt x="106" y="8"/>
                  </a:lnTo>
                  <a:lnTo>
                    <a:pt x="114" y="11"/>
                  </a:lnTo>
                  <a:lnTo>
                    <a:pt x="121" y="16"/>
                  </a:lnTo>
                  <a:lnTo>
                    <a:pt x="134" y="25"/>
                  </a:lnTo>
                  <a:lnTo>
                    <a:pt x="146" y="36"/>
                  </a:lnTo>
                  <a:lnTo>
                    <a:pt x="157" y="50"/>
                  </a:lnTo>
                  <a:lnTo>
                    <a:pt x="166" y="64"/>
                  </a:lnTo>
                  <a:lnTo>
                    <a:pt x="169" y="72"/>
                  </a:lnTo>
                  <a:lnTo>
                    <a:pt x="173" y="80"/>
                  </a:lnTo>
                  <a:lnTo>
                    <a:pt x="175" y="88"/>
                  </a:lnTo>
                  <a:lnTo>
                    <a:pt x="177" y="96"/>
                  </a:lnTo>
                  <a:lnTo>
                    <a:pt x="178" y="104"/>
                  </a:lnTo>
                  <a:lnTo>
                    <a:pt x="180" y="113"/>
                  </a:lnTo>
                  <a:lnTo>
                    <a:pt x="180" y="121"/>
                  </a:lnTo>
                  <a:lnTo>
                    <a:pt x="178" y="130"/>
                  </a:lnTo>
                  <a:lnTo>
                    <a:pt x="177" y="138"/>
                  </a:lnTo>
                  <a:lnTo>
                    <a:pt x="174" y="147"/>
                  </a:lnTo>
                  <a:lnTo>
                    <a:pt x="171" y="155"/>
                  </a:lnTo>
                  <a:lnTo>
                    <a:pt x="167" y="163"/>
                  </a:lnTo>
                  <a:lnTo>
                    <a:pt x="161" y="169"/>
                  </a:lnTo>
                  <a:lnTo>
                    <a:pt x="152" y="175"/>
                  </a:lnTo>
                  <a:lnTo>
                    <a:pt x="145" y="181"/>
                  </a:lnTo>
                  <a:lnTo>
                    <a:pt x="137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0" y="190"/>
                  </a:lnTo>
                  <a:lnTo>
                    <a:pt x="83" y="187"/>
                  </a:lnTo>
                  <a:lnTo>
                    <a:pt x="75" y="184"/>
                  </a:lnTo>
                  <a:lnTo>
                    <a:pt x="68" y="182"/>
                  </a:lnTo>
                  <a:lnTo>
                    <a:pt x="60" y="177"/>
                  </a:lnTo>
                  <a:lnTo>
                    <a:pt x="54" y="173"/>
                  </a:lnTo>
                  <a:lnTo>
                    <a:pt x="47" y="168"/>
                  </a:lnTo>
                  <a:lnTo>
                    <a:pt x="41" y="162"/>
                  </a:lnTo>
                  <a:lnTo>
                    <a:pt x="34" y="157"/>
                  </a:lnTo>
                  <a:lnTo>
                    <a:pt x="24" y="143"/>
                  </a:lnTo>
                  <a:lnTo>
                    <a:pt x="15" y="129"/>
                  </a:lnTo>
                  <a:lnTo>
                    <a:pt x="10" y="121"/>
                  </a:lnTo>
                  <a:lnTo>
                    <a:pt x="7" y="113"/>
                  </a:lnTo>
                  <a:lnTo>
                    <a:pt x="4" y="105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auto">
            <a:xfrm>
              <a:off x="27114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0 h 191"/>
                <a:gd name="T8" fmla="*/ 2147483647 w 180"/>
                <a:gd name="T9" fmla="*/ 2147483647 h 191"/>
                <a:gd name="T10" fmla="*/ 2147483647 w 180"/>
                <a:gd name="T11" fmla="*/ 2147483647 h 191"/>
                <a:gd name="T12" fmla="*/ 2147483647 w 180"/>
                <a:gd name="T13" fmla="*/ 2147483647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0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191"/>
                <a:gd name="T98" fmla="*/ 180 w 180"/>
                <a:gd name="T99" fmla="*/ 191 h 1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8"/>
                  </a:lnTo>
                  <a:lnTo>
                    <a:pt x="47" y="4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91" y="2"/>
                  </a:lnTo>
                  <a:lnTo>
                    <a:pt x="99" y="4"/>
                  </a:lnTo>
                  <a:lnTo>
                    <a:pt x="106" y="8"/>
                  </a:lnTo>
                  <a:lnTo>
                    <a:pt x="114" y="11"/>
                  </a:lnTo>
                  <a:lnTo>
                    <a:pt x="121" y="16"/>
                  </a:lnTo>
                  <a:lnTo>
                    <a:pt x="134" y="25"/>
                  </a:lnTo>
                  <a:lnTo>
                    <a:pt x="146" y="36"/>
                  </a:lnTo>
                  <a:lnTo>
                    <a:pt x="157" y="50"/>
                  </a:lnTo>
                  <a:lnTo>
                    <a:pt x="166" y="64"/>
                  </a:lnTo>
                  <a:lnTo>
                    <a:pt x="169" y="72"/>
                  </a:lnTo>
                  <a:lnTo>
                    <a:pt x="173" y="80"/>
                  </a:lnTo>
                  <a:lnTo>
                    <a:pt x="175" y="88"/>
                  </a:lnTo>
                  <a:lnTo>
                    <a:pt x="177" y="96"/>
                  </a:lnTo>
                  <a:lnTo>
                    <a:pt x="178" y="104"/>
                  </a:lnTo>
                  <a:lnTo>
                    <a:pt x="180" y="113"/>
                  </a:lnTo>
                  <a:lnTo>
                    <a:pt x="180" y="121"/>
                  </a:lnTo>
                  <a:lnTo>
                    <a:pt x="178" y="130"/>
                  </a:lnTo>
                  <a:lnTo>
                    <a:pt x="177" y="138"/>
                  </a:lnTo>
                  <a:lnTo>
                    <a:pt x="174" y="147"/>
                  </a:lnTo>
                  <a:lnTo>
                    <a:pt x="171" y="155"/>
                  </a:lnTo>
                  <a:lnTo>
                    <a:pt x="167" y="163"/>
                  </a:lnTo>
                  <a:lnTo>
                    <a:pt x="161" y="169"/>
                  </a:lnTo>
                  <a:lnTo>
                    <a:pt x="152" y="175"/>
                  </a:lnTo>
                  <a:lnTo>
                    <a:pt x="145" y="181"/>
                  </a:lnTo>
                  <a:lnTo>
                    <a:pt x="137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0" y="190"/>
                  </a:lnTo>
                  <a:lnTo>
                    <a:pt x="83" y="187"/>
                  </a:lnTo>
                  <a:lnTo>
                    <a:pt x="75" y="184"/>
                  </a:lnTo>
                  <a:lnTo>
                    <a:pt x="68" y="182"/>
                  </a:lnTo>
                  <a:lnTo>
                    <a:pt x="60" y="177"/>
                  </a:lnTo>
                  <a:lnTo>
                    <a:pt x="54" y="173"/>
                  </a:lnTo>
                  <a:lnTo>
                    <a:pt x="47" y="168"/>
                  </a:lnTo>
                  <a:lnTo>
                    <a:pt x="41" y="162"/>
                  </a:lnTo>
                  <a:lnTo>
                    <a:pt x="34" y="157"/>
                  </a:lnTo>
                  <a:lnTo>
                    <a:pt x="24" y="143"/>
                  </a:lnTo>
                  <a:lnTo>
                    <a:pt x="15" y="129"/>
                  </a:lnTo>
                  <a:lnTo>
                    <a:pt x="10" y="121"/>
                  </a:lnTo>
                  <a:lnTo>
                    <a:pt x="7" y="113"/>
                  </a:lnTo>
                  <a:lnTo>
                    <a:pt x="4" y="105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auto">
            <a:xfrm>
              <a:off x="3627438" y="1112838"/>
              <a:ext cx="47625" cy="52388"/>
            </a:xfrm>
            <a:custGeom>
              <a:avLst/>
              <a:gdLst>
                <a:gd name="T0" fmla="*/ 2147483647 w 179"/>
                <a:gd name="T1" fmla="*/ 2147483647 h 194"/>
                <a:gd name="T2" fmla="*/ 2147483647 w 179"/>
                <a:gd name="T3" fmla="*/ 2147483647 h 194"/>
                <a:gd name="T4" fmla="*/ 2147483647 w 179"/>
                <a:gd name="T5" fmla="*/ 2147483647 h 194"/>
                <a:gd name="T6" fmla="*/ 2147483647 w 179"/>
                <a:gd name="T7" fmla="*/ 2147483647 h 194"/>
                <a:gd name="T8" fmla="*/ 2147483647 w 179"/>
                <a:gd name="T9" fmla="*/ 2147483647 h 194"/>
                <a:gd name="T10" fmla="*/ 2147483647 w 179"/>
                <a:gd name="T11" fmla="*/ 2147483647 h 194"/>
                <a:gd name="T12" fmla="*/ 2147483647 w 179"/>
                <a:gd name="T13" fmla="*/ 0 h 194"/>
                <a:gd name="T14" fmla="*/ 2147483647 w 179"/>
                <a:gd name="T15" fmla="*/ 0 h 194"/>
                <a:gd name="T16" fmla="*/ 2147483647 w 179"/>
                <a:gd name="T17" fmla="*/ 0 h 194"/>
                <a:gd name="T18" fmla="*/ 2147483647 w 179"/>
                <a:gd name="T19" fmla="*/ 2147483647 h 194"/>
                <a:gd name="T20" fmla="*/ 2147483647 w 179"/>
                <a:gd name="T21" fmla="*/ 2147483647 h 194"/>
                <a:gd name="T22" fmla="*/ 2147483647 w 179"/>
                <a:gd name="T23" fmla="*/ 2147483647 h 194"/>
                <a:gd name="T24" fmla="*/ 2147483647 w 179"/>
                <a:gd name="T25" fmla="*/ 2147483647 h 194"/>
                <a:gd name="T26" fmla="*/ 2147483647 w 179"/>
                <a:gd name="T27" fmla="*/ 2147483647 h 194"/>
                <a:gd name="T28" fmla="*/ 2147483647 w 179"/>
                <a:gd name="T29" fmla="*/ 2147483647 h 194"/>
                <a:gd name="T30" fmla="*/ 2147483647 w 179"/>
                <a:gd name="T31" fmla="*/ 2147483647 h 194"/>
                <a:gd name="T32" fmla="*/ 2147483647 w 179"/>
                <a:gd name="T33" fmla="*/ 2147483647 h 194"/>
                <a:gd name="T34" fmla="*/ 2147483647 w 179"/>
                <a:gd name="T35" fmla="*/ 2147483647 h 194"/>
                <a:gd name="T36" fmla="*/ 2147483647 w 179"/>
                <a:gd name="T37" fmla="*/ 2147483647 h 194"/>
                <a:gd name="T38" fmla="*/ 2147483647 w 179"/>
                <a:gd name="T39" fmla="*/ 2147483647 h 194"/>
                <a:gd name="T40" fmla="*/ 2147483647 w 179"/>
                <a:gd name="T41" fmla="*/ 2147483647 h 194"/>
                <a:gd name="T42" fmla="*/ 2147483647 w 179"/>
                <a:gd name="T43" fmla="*/ 2147483647 h 194"/>
                <a:gd name="T44" fmla="*/ 2147483647 w 179"/>
                <a:gd name="T45" fmla="*/ 2147483647 h 194"/>
                <a:gd name="T46" fmla="*/ 2147483647 w 179"/>
                <a:gd name="T47" fmla="*/ 2147483647 h 194"/>
                <a:gd name="T48" fmla="*/ 2147483647 w 179"/>
                <a:gd name="T49" fmla="*/ 2147483647 h 194"/>
                <a:gd name="T50" fmla="*/ 2147483647 w 179"/>
                <a:gd name="T51" fmla="*/ 2147483647 h 194"/>
                <a:gd name="T52" fmla="*/ 2147483647 w 179"/>
                <a:gd name="T53" fmla="*/ 2147483647 h 194"/>
                <a:gd name="T54" fmla="*/ 2147483647 w 179"/>
                <a:gd name="T55" fmla="*/ 2147483647 h 194"/>
                <a:gd name="T56" fmla="*/ 2147483647 w 179"/>
                <a:gd name="T57" fmla="*/ 2147483647 h 194"/>
                <a:gd name="T58" fmla="*/ 2147483647 w 179"/>
                <a:gd name="T59" fmla="*/ 2147483647 h 194"/>
                <a:gd name="T60" fmla="*/ 2147483647 w 179"/>
                <a:gd name="T61" fmla="*/ 2147483647 h 194"/>
                <a:gd name="T62" fmla="*/ 2147483647 w 179"/>
                <a:gd name="T63" fmla="*/ 2147483647 h 194"/>
                <a:gd name="T64" fmla="*/ 2147483647 w 179"/>
                <a:gd name="T65" fmla="*/ 2147483647 h 194"/>
                <a:gd name="T66" fmla="*/ 2147483647 w 179"/>
                <a:gd name="T67" fmla="*/ 2147483647 h 194"/>
                <a:gd name="T68" fmla="*/ 2147483647 w 179"/>
                <a:gd name="T69" fmla="*/ 2147483647 h 194"/>
                <a:gd name="T70" fmla="*/ 2147483647 w 179"/>
                <a:gd name="T71" fmla="*/ 2147483647 h 194"/>
                <a:gd name="T72" fmla="*/ 2147483647 w 179"/>
                <a:gd name="T73" fmla="*/ 2147483647 h 194"/>
                <a:gd name="T74" fmla="*/ 2147483647 w 179"/>
                <a:gd name="T75" fmla="*/ 2147483647 h 194"/>
                <a:gd name="T76" fmla="*/ 2147483647 w 179"/>
                <a:gd name="T77" fmla="*/ 2147483647 h 194"/>
                <a:gd name="T78" fmla="*/ 2147483647 w 179"/>
                <a:gd name="T79" fmla="*/ 2147483647 h 194"/>
                <a:gd name="T80" fmla="*/ 2147483647 w 179"/>
                <a:gd name="T81" fmla="*/ 2147483647 h 194"/>
                <a:gd name="T82" fmla="*/ 2147483647 w 179"/>
                <a:gd name="T83" fmla="*/ 2147483647 h 194"/>
                <a:gd name="T84" fmla="*/ 2147483647 w 179"/>
                <a:gd name="T85" fmla="*/ 2147483647 h 194"/>
                <a:gd name="T86" fmla="*/ 2147483647 w 179"/>
                <a:gd name="T87" fmla="*/ 2147483647 h 194"/>
                <a:gd name="T88" fmla="*/ 2147483647 w 179"/>
                <a:gd name="T89" fmla="*/ 2147483647 h 194"/>
                <a:gd name="T90" fmla="*/ 2147483647 w 179"/>
                <a:gd name="T91" fmla="*/ 2147483647 h 194"/>
                <a:gd name="T92" fmla="*/ 2147483647 w 179"/>
                <a:gd name="T93" fmla="*/ 2147483647 h 194"/>
                <a:gd name="T94" fmla="*/ 2147483647 w 179"/>
                <a:gd name="T95" fmla="*/ 2147483647 h 194"/>
                <a:gd name="T96" fmla="*/ 2147483647 w 179"/>
                <a:gd name="T97" fmla="*/ 2147483647 h 194"/>
                <a:gd name="T98" fmla="*/ 2147483647 w 179"/>
                <a:gd name="T99" fmla="*/ 2147483647 h 194"/>
                <a:gd name="T100" fmla="*/ 2147483647 w 179"/>
                <a:gd name="T101" fmla="*/ 2147483647 h 194"/>
                <a:gd name="T102" fmla="*/ 2147483647 w 179"/>
                <a:gd name="T103" fmla="*/ 2147483647 h 194"/>
                <a:gd name="T104" fmla="*/ 0 w 179"/>
                <a:gd name="T105" fmla="*/ 2147483647 h 194"/>
                <a:gd name="T106" fmla="*/ 0 w 179"/>
                <a:gd name="T107" fmla="*/ 2147483647 h 194"/>
                <a:gd name="T108" fmla="*/ 0 w 179"/>
                <a:gd name="T109" fmla="*/ 2147483647 h 194"/>
                <a:gd name="T110" fmla="*/ 2147483647 w 179"/>
                <a:gd name="T111" fmla="*/ 2147483647 h 194"/>
                <a:gd name="T112" fmla="*/ 2147483647 w 179"/>
                <a:gd name="T113" fmla="*/ 2147483647 h 194"/>
                <a:gd name="T114" fmla="*/ 2147483647 w 179"/>
                <a:gd name="T115" fmla="*/ 2147483647 h 194"/>
                <a:gd name="T116" fmla="*/ 2147483647 w 179"/>
                <a:gd name="T117" fmla="*/ 2147483647 h 194"/>
                <a:gd name="T118" fmla="*/ 2147483647 w 179"/>
                <a:gd name="T119" fmla="*/ 2147483647 h 194"/>
                <a:gd name="T120" fmla="*/ 2147483647 w 179"/>
                <a:gd name="T121" fmla="*/ 2147483647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9"/>
                <a:gd name="T184" fmla="*/ 0 h 194"/>
                <a:gd name="T185" fmla="*/ 179 w 17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9" h="194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7" y="4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79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3" y="149"/>
                  </a:lnTo>
                  <a:lnTo>
                    <a:pt x="169" y="157"/>
                  </a:lnTo>
                  <a:lnTo>
                    <a:pt x="163" y="164"/>
                  </a:lnTo>
                  <a:lnTo>
                    <a:pt x="161" y="170"/>
                  </a:lnTo>
                  <a:lnTo>
                    <a:pt x="152" y="179"/>
                  </a:lnTo>
                  <a:lnTo>
                    <a:pt x="145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3" y="189"/>
                  </a:lnTo>
                  <a:lnTo>
                    <a:pt x="75" y="186"/>
                  </a:lnTo>
                  <a:lnTo>
                    <a:pt x="68" y="182"/>
                  </a:lnTo>
                  <a:lnTo>
                    <a:pt x="61" y="179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3"/>
                  </a:lnTo>
                  <a:lnTo>
                    <a:pt x="15" y="130"/>
                  </a:lnTo>
                  <a:lnTo>
                    <a:pt x="8" y="113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1" y="57"/>
                  </a:lnTo>
                  <a:lnTo>
                    <a:pt x="2" y="49"/>
                  </a:lnTo>
                  <a:lnTo>
                    <a:pt x="5" y="41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auto">
            <a:xfrm>
              <a:off x="3627438" y="1112838"/>
              <a:ext cx="47625" cy="52388"/>
            </a:xfrm>
            <a:custGeom>
              <a:avLst/>
              <a:gdLst>
                <a:gd name="T0" fmla="*/ 2147483647 w 179"/>
                <a:gd name="T1" fmla="*/ 2147483647 h 194"/>
                <a:gd name="T2" fmla="*/ 2147483647 w 179"/>
                <a:gd name="T3" fmla="*/ 2147483647 h 194"/>
                <a:gd name="T4" fmla="*/ 2147483647 w 179"/>
                <a:gd name="T5" fmla="*/ 2147483647 h 194"/>
                <a:gd name="T6" fmla="*/ 2147483647 w 179"/>
                <a:gd name="T7" fmla="*/ 2147483647 h 194"/>
                <a:gd name="T8" fmla="*/ 2147483647 w 179"/>
                <a:gd name="T9" fmla="*/ 2147483647 h 194"/>
                <a:gd name="T10" fmla="*/ 2147483647 w 179"/>
                <a:gd name="T11" fmla="*/ 2147483647 h 194"/>
                <a:gd name="T12" fmla="*/ 2147483647 w 179"/>
                <a:gd name="T13" fmla="*/ 0 h 194"/>
                <a:gd name="T14" fmla="*/ 2147483647 w 179"/>
                <a:gd name="T15" fmla="*/ 0 h 194"/>
                <a:gd name="T16" fmla="*/ 2147483647 w 179"/>
                <a:gd name="T17" fmla="*/ 0 h 194"/>
                <a:gd name="T18" fmla="*/ 2147483647 w 179"/>
                <a:gd name="T19" fmla="*/ 2147483647 h 194"/>
                <a:gd name="T20" fmla="*/ 2147483647 w 179"/>
                <a:gd name="T21" fmla="*/ 2147483647 h 194"/>
                <a:gd name="T22" fmla="*/ 2147483647 w 179"/>
                <a:gd name="T23" fmla="*/ 2147483647 h 194"/>
                <a:gd name="T24" fmla="*/ 2147483647 w 179"/>
                <a:gd name="T25" fmla="*/ 2147483647 h 194"/>
                <a:gd name="T26" fmla="*/ 2147483647 w 179"/>
                <a:gd name="T27" fmla="*/ 2147483647 h 194"/>
                <a:gd name="T28" fmla="*/ 2147483647 w 179"/>
                <a:gd name="T29" fmla="*/ 2147483647 h 194"/>
                <a:gd name="T30" fmla="*/ 2147483647 w 179"/>
                <a:gd name="T31" fmla="*/ 2147483647 h 194"/>
                <a:gd name="T32" fmla="*/ 2147483647 w 179"/>
                <a:gd name="T33" fmla="*/ 2147483647 h 194"/>
                <a:gd name="T34" fmla="*/ 2147483647 w 179"/>
                <a:gd name="T35" fmla="*/ 2147483647 h 194"/>
                <a:gd name="T36" fmla="*/ 2147483647 w 179"/>
                <a:gd name="T37" fmla="*/ 2147483647 h 194"/>
                <a:gd name="T38" fmla="*/ 2147483647 w 179"/>
                <a:gd name="T39" fmla="*/ 2147483647 h 194"/>
                <a:gd name="T40" fmla="*/ 2147483647 w 179"/>
                <a:gd name="T41" fmla="*/ 2147483647 h 194"/>
                <a:gd name="T42" fmla="*/ 2147483647 w 179"/>
                <a:gd name="T43" fmla="*/ 2147483647 h 194"/>
                <a:gd name="T44" fmla="*/ 2147483647 w 179"/>
                <a:gd name="T45" fmla="*/ 2147483647 h 194"/>
                <a:gd name="T46" fmla="*/ 2147483647 w 179"/>
                <a:gd name="T47" fmla="*/ 2147483647 h 194"/>
                <a:gd name="T48" fmla="*/ 2147483647 w 179"/>
                <a:gd name="T49" fmla="*/ 2147483647 h 194"/>
                <a:gd name="T50" fmla="*/ 2147483647 w 179"/>
                <a:gd name="T51" fmla="*/ 2147483647 h 194"/>
                <a:gd name="T52" fmla="*/ 2147483647 w 179"/>
                <a:gd name="T53" fmla="*/ 2147483647 h 194"/>
                <a:gd name="T54" fmla="*/ 2147483647 w 179"/>
                <a:gd name="T55" fmla="*/ 2147483647 h 194"/>
                <a:gd name="T56" fmla="*/ 2147483647 w 179"/>
                <a:gd name="T57" fmla="*/ 2147483647 h 194"/>
                <a:gd name="T58" fmla="*/ 2147483647 w 179"/>
                <a:gd name="T59" fmla="*/ 2147483647 h 194"/>
                <a:gd name="T60" fmla="*/ 2147483647 w 179"/>
                <a:gd name="T61" fmla="*/ 2147483647 h 194"/>
                <a:gd name="T62" fmla="*/ 2147483647 w 179"/>
                <a:gd name="T63" fmla="*/ 2147483647 h 194"/>
                <a:gd name="T64" fmla="*/ 2147483647 w 179"/>
                <a:gd name="T65" fmla="*/ 2147483647 h 194"/>
                <a:gd name="T66" fmla="*/ 2147483647 w 179"/>
                <a:gd name="T67" fmla="*/ 2147483647 h 194"/>
                <a:gd name="T68" fmla="*/ 2147483647 w 179"/>
                <a:gd name="T69" fmla="*/ 2147483647 h 194"/>
                <a:gd name="T70" fmla="*/ 2147483647 w 179"/>
                <a:gd name="T71" fmla="*/ 2147483647 h 194"/>
                <a:gd name="T72" fmla="*/ 2147483647 w 179"/>
                <a:gd name="T73" fmla="*/ 2147483647 h 194"/>
                <a:gd name="T74" fmla="*/ 2147483647 w 179"/>
                <a:gd name="T75" fmla="*/ 2147483647 h 194"/>
                <a:gd name="T76" fmla="*/ 2147483647 w 179"/>
                <a:gd name="T77" fmla="*/ 2147483647 h 194"/>
                <a:gd name="T78" fmla="*/ 2147483647 w 179"/>
                <a:gd name="T79" fmla="*/ 2147483647 h 194"/>
                <a:gd name="T80" fmla="*/ 2147483647 w 179"/>
                <a:gd name="T81" fmla="*/ 2147483647 h 194"/>
                <a:gd name="T82" fmla="*/ 2147483647 w 179"/>
                <a:gd name="T83" fmla="*/ 2147483647 h 194"/>
                <a:gd name="T84" fmla="*/ 2147483647 w 179"/>
                <a:gd name="T85" fmla="*/ 2147483647 h 194"/>
                <a:gd name="T86" fmla="*/ 2147483647 w 179"/>
                <a:gd name="T87" fmla="*/ 2147483647 h 194"/>
                <a:gd name="T88" fmla="*/ 2147483647 w 179"/>
                <a:gd name="T89" fmla="*/ 2147483647 h 194"/>
                <a:gd name="T90" fmla="*/ 2147483647 w 179"/>
                <a:gd name="T91" fmla="*/ 2147483647 h 194"/>
                <a:gd name="T92" fmla="*/ 2147483647 w 179"/>
                <a:gd name="T93" fmla="*/ 2147483647 h 194"/>
                <a:gd name="T94" fmla="*/ 2147483647 w 179"/>
                <a:gd name="T95" fmla="*/ 2147483647 h 194"/>
                <a:gd name="T96" fmla="*/ 2147483647 w 179"/>
                <a:gd name="T97" fmla="*/ 2147483647 h 194"/>
                <a:gd name="T98" fmla="*/ 2147483647 w 179"/>
                <a:gd name="T99" fmla="*/ 2147483647 h 194"/>
                <a:gd name="T100" fmla="*/ 2147483647 w 179"/>
                <a:gd name="T101" fmla="*/ 2147483647 h 194"/>
                <a:gd name="T102" fmla="*/ 2147483647 w 179"/>
                <a:gd name="T103" fmla="*/ 2147483647 h 194"/>
                <a:gd name="T104" fmla="*/ 0 w 179"/>
                <a:gd name="T105" fmla="*/ 2147483647 h 194"/>
                <a:gd name="T106" fmla="*/ 0 w 179"/>
                <a:gd name="T107" fmla="*/ 2147483647 h 194"/>
                <a:gd name="T108" fmla="*/ 0 w 179"/>
                <a:gd name="T109" fmla="*/ 2147483647 h 194"/>
                <a:gd name="T110" fmla="*/ 2147483647 w 179"/>
                <a:gd name="T111" fmla="*/ 2147483647 h 194"/>
                <a:gd name="T112" fmla="*/ 2147483647 w 179"/>
                <a:gd name="T113" fmla="*/ 2147483647 h 194"/>
                <a:gd name="T114" fmla="*/ 2147483647 w 179"/>
                <a:gd name="T115" fmla="*/ 2147483647 h 194"/>
                <a:gd name="T116" fmla="*/ 2147483647 w 179"/>
                <a:gd name="T117" fmla="*/ 2147483647 h 194"/>
                <a:gd name="T118" fmla="*/ 2147483647 w 179"/>
                <a:gd name="T119" fmla="*/ 2147483647 h 194"/>
                <a:gd name="T120" fmla="*/ 2147483647 w 179"/>
                <a:gd name="T121" fmla="*/ 2147483647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9"/>
                <a:gd name="T184" fmla="*/ 0 h 194"/>
                <a:gd name="T185" fmla="*/ 179 w 17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9" h="194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7" y="4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79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3" y="149"/>
                  </a:lnTo>
                  <a:lnTo>
                    <a:pt x="169" y="157"/>
                  </a:lnTo>
                  <a:lnTo>
                    <a:pt x="163" y="164"/>
                  </a:lnTo>
                  <a:lnTo>
                    <a:pt x="161" y="170"/>
                  </a:lnTo>
                  <a:lnTo>
                    <a:pt x="152" y="179"/>
                  </a:lnTo>
                  <a:lnTo>
                    <a:pt x="145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3" y="189"/>
                  </a:lnTo>
                  <a:lnTo>
                    <a:pt x="75" y="186"/>
                  </a:lnTo>
                  <a:lnTo>
                    <a:pt x="68" y="182"/>
                  </a:lnTo>
                  <a:lnTo>
                    <a:pt x="61" y="179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3"/>
                  </a:lnTo>
                  <a:lnTo>
                    <a:pt x="15" y="130"/>
                  </a:lnTo>
                  <a:lnTo>
                    <a:pt x="8" y="113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1" y="57"/>
                  </a:lnTo>
                  <a:lnTo>
                    <a:pt x="2" y="49"/>
                  </a:lnTo>
                  <a:lnTo>
                    <a:pt x="5" y="41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auto">
            <a:xfrm>
              <a:off x="3625850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98"/>
                <a:gd name="T89" fmla="*/ 184 w 184"/>
                <a:gd name="T90" fmla="*/ 198 h 1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5" y="13"/>
                  </a:lnTo>
                  <a:lnTo>
                    <a:pt x="42" y="8"/>
                  </a:lnTo>
                  <a:lnTo>
                    <a:pt x="47" y="5"/>
                  </a:lnTo>
                  <a:lnTo>
                    <a:pt x="51" y="4"/>
                  </a:lnTo>
                  <a:lnTo>
                    <a:pt x="59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2" y="7"/>
                  </a:lnTo>
                  <a:lnTo>
                    <a:pt x="122" y="13"/>
                  </a:lnTo>
                  <a:lnTo>
                    <a:pt x="138" y="23"/>
                  </a:lnTo>
                  <a:lnTo>
                    <a:pt x="158" y="43"/>
                  </a:lnTo>
                  <a:lnTo>
                    <a:pt x="169" y="60"/>
                  </a:lnTo>
                  <a:lnTo>
                    <a:pt x="182" y="84"/>
                  </a:lnTo>
                  <a:lnTo>
                    <a:pt x="184" y="92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3" y="139"/>
                  </a:lnTo>
                  <a:lnTo>
                    <a:pt x="181" y="147"/>
                  </a:lnTo>
                  <a:lnTo>
                    <a:pt x="177" y="154"/>
                  </a:lnTo>
                  <a:lnTo>
                    <a:pt x="174" y="159"/>
                  </a:lnTo>
                  <a:lnTo>
                    <a:pt x="169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auto">
            <a:xfrm>
              <a:off x="2982913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auto">
            <a:xfrm>
              <a:off x="2982913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auto">
            <a:xfrm>
              <a:off x="29749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6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6" y="157"/>
                  </a:lnTo>
                  <a:lnTo>
                    <a:pt x="26" y="144"/>
                  </a:lnTo>
                  <a:lnTo>
                    <a:pt x="15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auto">
            <a:xfrm>
              <a:off x="29749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6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6" y="157"/>
                  </a:lnTo>
                  <a:lnTo>
                    <a:pt x="26" y="144"/>
                  </a:lnTo>
                  <a:lnTo>
                    <a:pt x="15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auto">
            <a:xfrm>
              <a:off x="3890963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0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2147483647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2147483647 w 180"/>
                <a:gd name="T103" fmla="*/ 2147483647 h 192"/>
                <a:gd name="T104" fmla="*/ 2147483647 w 180"/>
                <a:gd name="T105" fmla="*/ 2147483647 h 192"/>
                <a:gd name="T106" fmla="*/ 0 w 180"/>
                <a:gd name="T107" fmla="*/ 2147483647 h 192"/>
                <a:gd name="T108" fmla="*/ 0 w 180"/>
                <a:gd name="T109" fmla="*/ 2147483647 h 192"/>
                <a:gd name="T110" fmla="*/ 0 w 180"/>
                <a:gd name="T111" fmla="*/ 2147483647 h 192"/>
                <a:gd name="T112" fmla="*/ 2147483647 w 180"/>
                <a:gd name="T113" fmla="*/ 2147483647 h 192"/>
                <a:gd name="T114" fmla="*/ 2147483647 w 180"/>
                <a:gd name="T115" fmla="*/ 2147483647 h 192"/>
                <a:gd name="T116" fmla="*/ 2147483647 w 180"/>
                <a:gd name="T117" fmla="*/ 2147483647 h 192"/>
                <a:gd name="T118" fmla="*/ 2147483647 w 180"/>
                <a:gd name="T119" fmla="*/ 2147483647 h 192"/>
                <a:gd name="T120" fmla="*/ 2147483647 w 180"/>
                <a:gd name="T121" fmla="*/ 2147483647 h 192"/>
                <a:gd name="T122" fmla="*/ 2147483647 w 18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"/>
                <a:gd name="T187" fmla="*/ 0 h 192"/>
                <a:gd name="T188" fmla="*/ 180 w 180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" h="192">
                  <a:moveTo>
                    <a:pt x="21" y="20"/>
                  </a:moveTo>
                  <a:lnTo>
                    <a:pt x="27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7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1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6" y="85"/>
                  </a:lnTo>
                  <a:lnTo>
                    <a:pt x="178" y="93"/>
                  </a:lnTo>
                  <a:lnTo>
                    <a:pt x="179" y="101"/>
                  </a:lnTo>
                  <a:lnTo>
                    <a:pt x="180" y="109"/>
                  </a:lnTo>
                  <a:lnTo>
                    <a:pt x="180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7" y="141"/>
                  </a:lnTo>
                  <a:lnTo>
                    <a:pt x="173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1" y="191"/>
                  </a:lnTo>
                  <a:lnTo>
                    <a:pt x="84" y="189"/>
                  </a:lnTo>
                  <a:lnTo>
                    <a:pt x="76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auto">
            <a:xfrm>
              <a:off x="3890963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0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2147483647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2147483647 w 180"/>
                <a:gd name="T103" fmla="*/ 2147483647 h 192"/>
                <a:gd name="T104" fmla="*/ 2147483647 w 180"/>
                <a:gd name="T105" fmla="*/ 2147483647 h 192"/>
                <a:gd name="T106" fmla="*/ 0 w 180"/>
                <a:gd name="T107" fmla="*/ 2147483647 h 192"/>
                <a:gd name="T108" fmla="*/ 0 w 180"/>
                <a:gd name="T109" fmla="*/ 2147483647 h 192"/>
                <a:gd name="T110" fmla="*/ 0 w 180"/>
                <a:gd name="T111" fmla="*/ 2147483647 h 192"/>
                <a:gd name="T112" fmla="*/ 2147483647 w 180"/>
                <a:gd name="T113" fmla="*/ 2147483647 h 192"/>
                <a:gd name="T114" fmla="*/ 2147483647 w 180"/>
                <a:gd name="T115" fmla="*/ 2147483647 h 192"/>
                <a:gd name="T116" fmla="*/ 2147483647 w 180"/>
                <a:gd name="T117" fmla="*/ 2147483647 h 192"/>
                <a:gd name="T118" fmla="*/ 2147483647 w 180"/>
                <a:gd name="T119" fmla="*/ 2147483647 h 192"/>
                <a:gd name="T120" fmla="*/ 2147483647 w 180"/>
                <a:gd name="T121" fmla="*/ 2147483647 h 192"/>
                <a:gd name="T122" fmla="*/ 2147483647 w 18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"/>
                <a:gd name="T187" fmla="*/ 0 h 192"/>
                <a:gd name="T188" fmla="*/ 180 w 180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" h="192">
                  <a:moveTo>
                    <a:pt x="21" y="20"/>
                  </a:moveTo>
                  <a:lnTo>
                    <a:pt x="27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7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1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6" y="85"/>
                  </a:lnTo>
                  <a:lnTo>
                    <a:pt x="178" y="93"/>
                  </a:lnTo>
                  <a:lnTo>
                    <a:pt x="179" y="101"/>
                  </a:lnTo>
                  <a:lnTo>
                    <a:pt x="180" y="109"/>
                  </a:lnTo>
                  <a:lnTo>
                    <a:pt x="180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7" y="141"/>
                  </a:lnTo>
                  <a:lnTo>
                    <a:pt x="173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1" y="191"/>
                  </a:lnTo>
                  <a:lnTo>
                    <a:pt x="84" y="189"/>
                  </a:lnTo>
                  <a:lnTo>
                    <a:pt x="76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auto">
            <a:xfrm>
              <a:off x="3889375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8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7" y="5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101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7" y="23"/>
                  </a:lnTo>
                  <a:lnTo>
                    <a:pt x="158" y="43"/>
                  </a:lnTo>
                  <a:lnTo>
                    <a:pt x="163" y="52"/>
                  </a:lnTo>
                  <a:lnTo>
                    <a:pt x="170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3" y="101"/>
                  </a:lnTo>
                  <a:lnTo>
                    <a:pt x="183" y="118"/>
                  </a:lnTo>
                  <a:lnTo>
                    <a:pt x="184" y="125"/>
                  </a:lnTo>
                  <a:lnTo>
                    <a:pt x="183" y="132"/>
                  </a:lnTo>
                  <a:lnTo>
                    <a:pt x="182" y="139"/>
                  </a:lnTo>
                  <a:lnTo>
                    <a:pt x="180" y="147"/>
                  </a:lnTo>
                  <a:lnTo>
                    <a:pt x="177" y="154"/>
                  </a:lnTo>
                  <a:lnTo>
                    <a:pt x="173" y="159"/>
                  </a:lnTo>
                  <a:lnTo>
                    <a:pt x="168" y="165"/>
                  </a:lnTo>
                  <a:lnTo>
                    <a:pt x="163" y="170"/>
                  </a:lnTo>
                  <a:lnTo>
                    <a:pt x="154" y="181"/>
                  </a:lnTo>
                  <a:lnTo>
                    <a:pt x="137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auto">
            <a:xfrm>
              <a:off x="32480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4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auto">
            <a:xfrm>
              <a:off x="32480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4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auto">
            <a:xfrm>
              <a:off x="32400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0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2147483647 w 180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0"/>
                <a:gd name="T166" fmla="*/ 0 h 191"/>
                <a:gd name="T167" fmla="*/ 180 w 180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0" h="191">
                  <a:moveTo>
                    <a:pt x="18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3" y="7"/>
                  </a:lnTo>
                  <a:lnTo>
                    <a:pt x="115" y="12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45" y="37"/>
                  </a:lnTo>
                  <a:lnTo>
                    <a:pt x="153" y="43"/>
                  </a:lnTo>
                  <a:lnTo>
                    <a:pt x="163" y="57"/>
                  </a:lnTo>
                  <a:lnTo>
                    <a:pt x="171" y="71"/>
                  </a:lnTo>
                  <a:lnTo>
                    <a:pt x="175" y="84"/>
                  </a:lnTo>
                  <a:lnTo>
                    <a:pt x="179" y="98"/>
                  </a:lnTo>
                  <a:lnTo>
                    <a:pt x="180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1" y="158"/>
                  </a:lnTo>
                  <a:lnTo>
                    <a:pt x="153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auto">
            <a:xfrm>
              <a:off x="32400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0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2147483647 w 180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0"/>
                <a:gd name="T166" fmla="*/ 0 h 191"/>
                <a:gd name="T167" fmla="*/ 180 w 180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0" h="191">
                  <a:moveTo>
                    <a:pt x="18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3" y="7"/>
                  </a:lnTo>
                  <a:lnTo>
                    <a:pt x="115" y="12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45" y="37"/>
                  </a:lnTo>
                  <a:lnTo>
                    <a:pt x="153" y="43"/>
                  </a:lnTo>
                  <a:lnTo>
                    <a:pt x="163" y="57"/>
                  </a:lnTo>
                  <a:lnTo>
                    <a:pt x="171" y="71"/>
                  </a:lnTo>
                  <a:lnTo>
                    <a:pt x="175" y="84"/>
                  </a:lnTo>
                  <a:lnTo>
                    <a:pt x="179" y="98"/>
                  </a:lnTo>
                  <a:lnTo>
                    <a:pt x="180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1" y="158"/>
                  </a:lnTo>
                  <a:lnTo>
                    <a:pt x="153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auto">
            <a:xfrm>
              <a:off x="4154488" y="1112838"/>
              <a:ext cx="49213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0 w 181"/>
                <a:gd name="T91" fmla="*/ 2147483647 h 192"/>
                <a:gd name="T92" fmla="*/ 0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2147483647 w 181"/>
                <a:gd name="T107" fmla="*/ 2147483647 h 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1"/>
                <a:gd name="T163" fmla="*/ 0 h 192"/>
                <a:gd name="T164" fmla="*/ 181 w 181"/>
                <a:gd name="T165" fmla="*/ 192 h 1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1" h="192">
                  <a:moveTo>
                    <a:pt x="19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5" y="8"/>
                  </a:lnTo>
                  <a:lnTo>
                    <a:pt x="118" y="14"/>
                  </a:lnTo>
                  <a:lnTo>
                    <a:pt x="129" y="21"/>
                  </a:lnTo>
                  <a:lnTo>
                    <a:pt x="141" y="29"/>
                  </a:lnTo>
                  <a:lnTo>
                    <a:pt x="146" y="37"/>
                  </a:lnTo>
                  <a:lnTo>
                    <a:pt x="154" y="43"/>
                  </a:lnTo>
                  <a:lnTo>
                    <a:pt x="162" y="55"/>
                  </a:lnTo>
                  <a:lnTo>
                    <a:pt x="169" y="68"/>
                  </a:lnTo>
                  <a:lnTo>
                    <a:pt x="175" y="84"/>
                  </a:lnTo>
                  <a:lnTo>
                    <a:pt x="180" y="100"/>
                  </a:lnTo>
                  <a:lnTo>
                    <a:pt x="181" y="108"/>
                  </a:lnTo>
                  <a:lnTo>
                    <a:pt x="181" y="116"/>
                  </a:lnTo>
                  <a:lnTo>
                    <a:pt x="181" y="124"/>
                  </a:lnTo>
                  <a:lnTo>
                    <a:pt x="180" y="131"/>
                  </a:lnTo>
                  <a:lnTo>
                    <a:pt x="178" y="139"/>
                  </a:lnTo>
                  <a:lnTo>
                    <a:pt x="176" y="146"/>
                  </a:lnTo>
                  <a:lnTo>
                    <a:pt x="173" y="152"/>
                  </a:lnTo>
                  <a:lnTo>
                    <a:pt x="169" y="158"/>
                  </a:lnTo>
                  <a:lnTo>
                    <a:pt x="166" y="164"/>
                  </a:lnTo>
                  <a:lnTo>
                    <a:pt x="152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7" y="192"/>
                  </a:lnTo>
                  <a:lnTo>
                    <a:pt x="88" y="190"/>
                  </a:lnTo>
                  <a:lnTo>
                    <a:pt x="71" y="184"/>
                  </a:lnTo>
                  <a:lnTo>
                    <a:pt x="54" y="173"/>
                  </a:lnTo>
                  <a:lnTo>
                    <a:pt x="46" y="164"/>
                  </a:lnTo>
                  <a:lnTo>
                    <a:pt x="36" y="158"/>
                  </a:lnTo>
                  <a:lnTo>
                    <a:pt x="28" y="149"/>
                  </a:lnTo>
                  <a:lnTo>
                    <a:pt x="23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auto">
            <a:xfrm>
              <a:off x="4154488" y="1112838"/>
              <a:ext cx="49213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0 w 181"/>
                <a:gd name="T91" fmla="*/ 2147483647 h 192"/>
                <a:gd name="T92" fmla="*/ 0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2147483647 w 181"/>
                <a:gd name="T107" fmla="*/ 2147483647 h 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1"/>
                <a:gd name="T163" fmla="*/ 0 h 192"/>
                <a:gd name="T164" fmla="*/ 181 w 181"/>
                <a:gd name="T165" fmla="*/ 192 h 1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1" h="192">
                  <a:moveTo>
                    <a:pt x="19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5" y="8"/>
                  </a:lnTo>
                  <a:lnTo>
                    <a:pt x="118" y="14"/>
                  </a:lnTo>
                  <a:lnTo>
                    <a:pt x="129" y="21"/>
                  </a:lnTo>
                  <a:lnTo>
                    <a:pt x="141" y="29"/>
                  </a:lnTo>
                  <a:lnTo>
                    <a:pt x="146" y="37"/>
                  </a:lnTo>
                  <a:lnTo>
                    <a:pt x="154" y="43"/>
                  </a:lnTo>
                  <a:lnTo>
                    <a:pt x="162" y="55"/>
                  </a:lnTo>
                  <a:lnTo>
                    <a:pt x="169" y="68"/>
                  </a:lnTo>
                  <a:lnTo>
                    <a:pt x="175" y="84"/>
                  </a:lnTo>
                  <a:lnTo>
                    <a:pt x="180" y="100"/>
                  </a:lnTo>
                  <a:lnTo>
                    <a:pt x="181" y="108"/>
                  </a:lnTo>
                  <a:lnTo>
                    <a:pt x="181" y="116"/>
                  </a:lnTo>
                  <a:lnTo>
                    <a:pt x="181" y="124"/>
                  </a:lnTo>
                  <a:lnTo>
                    <a:pt x="180" y="131"/>
                  </a:lnTo>
                  <a:lnTo>
                    <a:pt x="178" y="139"/>
                  </a:lnTo>
                  <a:lnTo>
                    <a:pt x="176" y="146"/>
                  </a:lnTo>
                  <a:lnTo>
                    <a:pt x="173" y="152"/>
                  </a:lnTo>
                  <a:lnTo>
                    <a:pt x="169" y="158"/>
                  </a:lnTo>
                  <a:lnTo>
                    <a:pt x="166" y="164"/>
                  </a:lnTo>
                  <a:lnTo>
                    <a:pt x="152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7" y="192"/>
                  </a:lnTo>
                  <a:lnTo>
                    <a:pt x="88" y="190"/>
                  </a:lnTo>
                  <a:lnTo>
                    <a:pt x="71" y="184"/>
                  </a:lnTo>
                  <a:lnTo>
                    <a:pt x="54" y="173"/>
                  </a:lnTo>
                  <a:lnTo>
                    <a:pt x="46" y="164"/>
                  </a:lnTo>
                  <a:lnTo>
                    <a:pt x="36" y="158"/>
                  </a:lnTo>
                  <a:lnTo>
                    <a:pt x="28" y="149"/>
                  </a:lnTo>
                  <a:lnTo>
                    <a:pt x="23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auto">
            <a:xfrm>
              <a:off x="4154488" y="1112838"/>
              <a:ext cx="49213" cy="52388"/>
            </a:xfrm>
            <a:custGeom>
              <a:avLst/>
              <a:gdLst>
                <a:gd name="T0" fmla="*/ 0 w 185"/>
                <a:gd name="T1" fmla="*/ 2147483647 h 198"/>
                <a:gd name="T2" fmla="*/ 2147483647 w 185"/>
                <a:gd name="T3" fmla="*/ 2147483647 h 198"/>
                <a:gd name="T4" fmla="*/ 2147483647 w 185"/>
                <a:gd name="T5" fmla="*/ 2147483647 h 198"/>
                <a:gd name="T6" fmla="*/ 2147483647 w 185"/>
                <a:gd name="T7" fmla="*/ 2147483647 h 198"/>
                <a:gd name="T8" fmla="*/ 2147483647 w 185"/>
                <a:gd name="T9" fmla="*/ 2147483647 h 198"/>
                <a:gd name="T10" fmla="*/ 2147483647 w 185"/>
                <a:gd name="T11" fmla="*/ 2147483647 h 198"/>
                <a:gd name="T12" fmla="*/ 2147483647 w 185"/>
                <a:gd name="T13" fmla="*/ 2147483647 h 198"/>
                <a:gd name="T14" fmla="*/ 2147483647 w 185"/>
                <a:gd name="T15" fmla="*/ 2147483647 h 198"/>
                <a:gd name="T16" fmla="*/ 2147483647 w 185"/>
                <a:gd name="T17" fmla="*/ 0 h 198"/>
                <a:gd name="T18" fmla="*/ 2147483647 w 185"/>
                <a:gd name="T19" fmla="*/ 0 h 198"/>
                <a:gd name="T20" fmla="*/ 2147483647 w 185"/>
                <a:gd name="T21" fmla="*/ 2147483647 h 198"/>
                <a:gd name="T22" fmla="*/ 2147483647 w 185"/>
                <a:gd name="T23" fmla="*/ 2147483647 h 198"/>
                <a:gd name="T24" fmla="*/ 2147483647 w 185"/>
                <a:gd name="T25" fmla="*/ 2147483647 h 198"/>
                <a:gd name="T26" fmla="*/ 2147483647 w 185"/>
                <a:gd name="T27" fmla="*/ 2147483647 h 198"/>
                <a:gd name="T28" fmla="*/ 2147483647 w 185"/>
                <a:gd name="T29" fmla="*/ 2147483647 h 198"/>
                <a:gd name="T30" fmla="*/ 2147483647 w 185"/>
                <a:gd name="T31" fmla="*/ 2147483647 h 198"/>
                <a:gd name="T32" fmla="*/ 2147483647 w 185"/>
                <a:gd name="T33" fmla="*/ 2147483647 h 198"/>
                <a:gd name="T34" fmla="*/ 2147483647 w 185"/>
                <a:gd name="T35" fmla="*/ 2147483647 h 198"/>
                <a:gd name="T36" fmla="*/ 2147483647 w 185"/>
                <a:gd name="T37" fmla="*/ 2147483647 h 198"/>
                <a:gd name="T38" fmla="*/ 2147483647 w 185"/>
                <a:gd name="T39" fmla="*/ 2147483647 h 198"/>
                <a:gd name="T40" fmla="*/ 2147483647 w 185"/>
                <a:gd name="T41" fmla="*/ 2147483647 h 198"/>
                <a:gd name="T42" fmla="*/ 2147483647 w 185"/>
                <a:gd name="T43" fmla="*/ 2147483647 h 198"/>
                <a:gd name="T44" fmla="*/ 2147483647 w 185"/>
                <a:gd name="T45" fmla="*/ 2147483647 h 198"/>
                <a:gd name="T46" fmla="*/ 2147483647 w 185"/>
                <a:gd name="T47" fmla="*/ 2147483647 h 198"/>
                <a:gd name="T48" fmla="*/ 2147483647 w 185"/>
                <a:gd name="T49" fmla="*/ 2147483647 h 198"/>
                <a:gd name="T50" fmla="*/ 2147483647 w 185"/>
                <a:gd name="T51" fmla="*/ 2147483647 h 198"/>
                <a:gd name="T52" fmla="*/ 2147483647 w 185"/>
                <a:gd name="T53" fmla="*/ 2147483647 h 198"/>
                <a:gd name="T54" fmla="*/ 2147483647 w 185"/>
                <a:gd name="T55" fmla="*/ 2147483647 h 198"/>
                <a:gd name="T56" fmla="*/ 2147483647 w 185"/>
                <a:gd name="T57" fmla="*/ 2147483647 h 198"/>
                <a:gd name="T58" fmla="*/ 2147483647 w 185"/>
                <a:gd name="T59" fmla="*/ 2147483647 h 198"/>
                <a:gd name="T60" fmla="*/ 2147483647 w 185"/>
                <a:gd name="T61" fmla="*/ 2147483647 h 198"/>
                <a:gd name="T62" fmla="*/ 2147483647 w 185"/>
                <a:gd name="T63" fmla="*/ 2147483647 h 1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5"/>
                <a:gd name="T97" fmla="*/ 0 h 198"/>
                <a:gd name="T98" fmla="*/ 185 w 185"/>
                <a:gd name="T99" fmla="*/ 198 h 1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5" h="198">
                  <a:moveTo>
                    <a:pt x="0" y="46"/>
                  </a:moveTo>
                  <a:lnTo>
                    <a:pt x="18" y="29"/>
                  </a:lnTo>
                  <a:lnTo>
                    <a:pt x="29" y="20"/>
                  </a:lnTo>
                  <a:lnTo>
                    <a:pt x="36" y="13"/>
                  </a:lnTo>
                  <a:lnTo>
                    <a:pt x="42" y="8"/>
                  </a:lnTo>
                  <a:lnTo>
                    <a:pt x="45" y="6"/>
                  </a:lnTo>
                  <a:lnTo>
                    <a:pt x="50" y="4"/>
                  </a:lnTo>
                  <a:lnTo>
                    <a:pt x="56" y="2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2" y="13"/>
                  </a:lnTo>
                  <a:lnTo>
                    <a:pt x="136" y="23"/>
                  </a:lnTo>
                  <a:lnTo>
                    <a:pt x="145" y="29"/>
                  </a:lnTo>
                  <a:lnTo>
                    <a:pt x="150" y="37"/>
                  </a:lnTo>
                  <a:lnTo>
                    <a:pt x="158" y="43"/>
                  </a:lnTo>
                  <a:lnTo>
                    <a:pt x="169" y="61"/>
                  </a:lnTo>
                  <a:lnTo>
                    <a:pt x="177" y="78"/>
                  </a:lnTo>
                  <a:lnTo>
                    <a:pt x="180" y="87"/>
                  </a:lnTo>
                  <a:lnTo>
                    <a:pt x="182" y="96"/>
                  </a:lnTo>
                  <a:lnTo>
                    <a:pt x="185" y="104"/>
                  </a:lnTo>
                  <a:lnTo>
                    <a:pt x="185" y="113"/>
                  </a:lnTo>
                  <a:lnTo>
                    <a:pt x="185" y="121"/>
                  </a:lnTo>
                  <a:lnTo>
                    <a:pt x="184" y="131"/>
                  </a:lnTo>
                  <a:lnTo>
                    <a:pt x="182" y="139"/>
                  </a:lnTo>
                  <a:lnTo>
                    <a:pt x="179" y="148"/>
                  </a:lnTo>
                  <a:lnTo>
                    <a:pt x="174" y="156"/>
                  </a:lnTo>
                  <a:lnTo>
                    <a:pt x="170" y="164"/>
                  </a:lnTo>
                  <a:lnTo>
                    <a:pt x="163" y="173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" name="Freeform 62"/>
            <p:cNvSpPr>
              <a:spLocks/>
            </p:cNvSpPr>
            <p:nvPr/>
          </p:nvSpPr>
          <p:spPr bwMode="auto">
            <a:xfrm>
              <a:off x="3511550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6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auto">
            <a:xfrm>
              <a:off x="3511550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6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auto">
            <a:xfrm>
              <a:off x="3503613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2147483647 w 179"/>
                <a:gd name="T93" fmla="*/ 2147483647 h 191"/>
                <a:gd name="T94" fmla="*/ 2147483647 w 179"/>
                <a:gd name="T95" fmla="*/ 2147483647 h 191"/>
                <a:gd name="T96" fmla="*/ 0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2147483647 w 179"/>
                <a:gd name="T109" fmla="*/ 2147483647 h 191"/>
                <a:gd name="T110" fmla="*/ 2147483647 w 179"/>
                <a:gd name="T111" fmla="*/ 2147483647 h 1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9"/>
                <a:gd name="T169" fmla="*/ 0 h 191"/>
                <a:gd name="T170" fmla="*/ 179 w 179"/>
                <a:gd name="T171" fmla="*/ 191 h 1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9" h="191">
                  <a:moveTo>
                    <a:pt x="18" y="20"/>
                  </a:moveTo>
                  <a:lnTo>
                    <a:pt x="25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7" y="28"/>
                  </a:lnTo>
                  <a:lnTo>
                    <a:pt x="151" y="43"/>
                  </a:lnTo>
                  <a:lnTo>
                    <a:pt x="157" y="49"/>
                  </a:lnTo>
                  <a:lnTo>
                    <a:pt x="161" y="55"/>
                  </a:lnTo>
                  <a:lnTo>
                    <a:pt x="165" y="62"/>
                  </a:lnTo>
                  <a:lnTo>
                    <a:pt x="169" y="68"/>
                  </a:lnTo>
                  <a:lnTo>
                    <a:pt x="174" y="82"/>
                  </a:lnTo>
                  <a:lnTo>
                    <a:pt x="178" y="97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auto">
            <a:xfrm>
              <a:off x="3503613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2147483647 w 179"/>
                <a:gd name="T93" fmla="*/ 2147483647 h 191"/>
                <a:gd name="T94" fmla="*/ 2147483647 w 179"/>
                <a:gd name="T95" fmla="*/ 2147483647 h 191"/>
                <a:gd name="T96" fmla="*/ 0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2147483647 w 179"/>
                <a:gd name="T109" fmla="*/ 2147483647 h 191"/>
                <a:gd name="T110" fmla="*/ 2147483647 w 179"/>
                <a:gd name="T111" fmla="*/ 2147483647 h 1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9"/>
                <a:gd name="T169" fmla="*/ 0 h 191"/>
                <a:gd name="T170" fmla="*/ 179 w 179"/>
                <a:gd name="T171" fmla="*/ 191 h 1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9" h="191">
                  <a:moveTo>
                    <a:pt x="18" y="20"/>
                  </a:moveTo>
                  <a:lnTo>
                    <a:pt x="25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7" y="28"/>
                  </a:lnTo>
                  <a:lnTo>
                    <a:pt x="151" y="43"/>
                  </a:lnTo>
                  <a:lnTo>
                    <a:pt x="157" y="49"/>
                  </a:lnTo>
                  <a:lnTo>
                    <a:pt x="161" y="55"/>
                  </a:lnTo>
                  <a:lnTo>
                    <a:pt x="165" y="62"/>
                  </a:lnTo>
                  <a:lnTo>
                    <a:pt x="169" y="68"/>
                  </a:lnTo>
                  <a:lnTo>
                    <a:pt x="174" y="82"/>
                  </a:lnTo>
                  <a:lnTo>
                    <a:pt x="178" y="97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auto">
            <a:xfrm>
              <a:off x="4419600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0 h 192"/>
                <a:gd name="T12" fmla="*/ 2147483647 w 181"/>
                <a:gd name="T13" fmla="*/ 2147483647 h 192"/>
                <a:gd name="T14" fmla="*/ 2147483647 w 181"/>
                <a:gd name="T15" fmla="*/ 2147483647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0 w 181"/>
                <a:gd name="T87" fmla="*/ 2147483647 h 192"/>
                <a:gd name="T88" fmla="*/ 0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192"/>
                <a:gd name="T158" fmla="*/ 181 w 181"/>
                <a:gd name="T159" fmla="*/ 192 h 1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192">
                  <a:moveTo>
                    <a:pt x="21" y="20"/>
                  </a:moveTo>
                  <a:lnTo>
                    <a:pt x="27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6" y="7"/>
                  </a:lnTo>
                  <a:lnTo>
                    <a:pt x="117" y="13"/>
                  </a:lnTo>
                  <a:lnTo>
                    <a:pt x="129" y="20"/>
                  </a:lnTo>
                  <a:lnTo>
                    <a:pt x="139" y="29"/>
                  </a:lnTo>
                  <a:lnTo>
                    <a:pt x="153" y="43"/>
                  </a:lnTo>
                  <a:lnTo>
                    <a:pt x="162" y="54"/>
                  </a:lnTo>
                  <a:lnTo>
                    <a:pt x="169" y="68"/>
                  </a:lnTo>
                  <a:lnTo>
                    <a:pt x="176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1" y="115"/>
                  </a:lnTo>
                  <a:lnTo>
                    <a:pt x="181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5" y="151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4"/>
                  </a:lnTo>
                  <a:lnTo>
                    <a:pt x="136" y="187"/>
                  </a:lnTo>
                  <a:lnTo>
                    <a:pt x="128" y="192"/>
                  </a:lnTo>
                  <a:lnTo>
                    <a:pt x="98" y="192"/>
                  </a:lnTo>
                  <a:lnTo>
                    <a:pt x="90" y="190"/>
                  </a:lnTo>
                  <a:lnTo>
                    <a:pt x="81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8" y="158"/>
                  </a:lnTo>
                  <a:lnTo>
                    <a:pt x="29" y="149"/>
                  </a:lnTo>
                  <a:lnTo>
                    <a:pt x="23" y="141"/>
                  </a:lnTo>
                  <a:lnTo>
                    <a:pt x="18" y="131"/>
                  </a:lnTo>
                  <a:lnTo>
                    <a:pt x="12" y="119"/>
                  </a:lnTo>
                  <a:lnTo>
                    <a:pt x="7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3" y="53"/>
                  </a:lnTo>
                  <a:lnTo>
                    <a:pt x="6" y="47"/>
                  </a:lnTo>
                  <a:lnTo>
                    <a:pt x="8" y="43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auto">
            <a:xfrm>
              <a:off x="4419600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0 h 192"/>
                <a:gd name="T12" fmla="*/ 2147483647 w 181"/>
                <a:gd name="T13" fmla="*/ 2147483647 h 192"/>
                <a:gd name="T14" fmla="*/ 2147483647 w 181"/>
                <a:gd name="T15" fmla="*/ 2147483647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0 w 181"/>
                <a:gd name="T87" fmla="*/ 2147483647 h 192"/>
                <a:gd name="T88" fmla="*/ 0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192"/>
                <a:gd name="T158" fmla="*/ 181 w 181"/>
                <a:gd name="T159" fmla="*/ 192 h 1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192">
                  <a:moveTo>
                    <a:pt x="21" y="20"/>
                  </a:moveTo>
                  <a:lnTo>
                    <a:pt x="27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6" y="7"/>
                  </a:lnTo>
                  <a:lnTo>
                    <a:pt x="117" y="13"/>
                  </a:lnTo>
                  <a:lnTo>
                    <a:pt x="129" y="20"/>
                  </a:lnTo>
                  <a:lnTo>
                    <a:pt x="139" y="29"/>
                  </a:lnTo>
                  <a:lnTo>
                    <a:pt x="153" y="43"/>
                  </a:lnTo>
                  <a:lnTo>
                    <a:pt x="162" y="54"/>
                  </a:lnTo>
                  <a:lnTo>
                    <a:pt x="169" y="68"/>
                  </a:lnTo>
                  <a:lnTo>
                    <a:pt x="176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1" y="115"/>
                  </a:lnTo>
                  <a:lnTo>
                    <a:pt x="181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5" y="151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4"/>
                  </a:lnTo>
                  <a:lnTo>
                    <a:pt x="136" y="187"/>
                  </a:lnTo>
                  <a:lnTo>
                    <a:pt x="128" y="192"/>
                  </a:lnTo>
                  <a:lnTo>
                    <a:pt x="98" y="192"/>
                  </a:lnTo>
                  <a:lnTo>
                    <a:pt x="90" y="190"/>
                  </a:lnTo>
                  <a:lnTo>
                    <a:pt x="81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8" y="158"/>
                  </a:lnTo>
                  <a:lnTo>
                    <a:pt x="29" y="149"/>
                  </a:lnTo>
                  <a:lnTo>
                    <a:pt x="23" y="141"/>
                  </a:lnTo>
                  <a:lnTo>
                    <a:pt x="18" y="131"/>
                  </a:lnTo>
                  <a:lnTo>
                    <a:pt x="12" y="119"/>
                  </a:lnTo>
                  <a:lnTo>
                    <a:pt x="7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3" y="53"/>
                  </a:lnTo>
                  <a:lnTo>
                    <a:pt x="6" y="47"/>
                  </a:lnTo>
                  <a:lnTo>
                    <a:pt x="8" y="43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auto">
            <a:xfrm>
              <a:off x="4418013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2147483647 h 198"/>
                <a:gd name="T18" fmla="*/ 2147483647 w 184"/>
                <a:gd name="T19" fmla="*/ 0 h 198"/>
                <a:gd name="T20" fmla="*/ 2147483647 w 184"/>
                <a:gd name="T21" fmla="*/ 0 h 198"/>
                <a:gd name="T22" fmla="*/ 2147483647 w 184"/>
                <a:gd name="T23" fmla="*/ 0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2147483647 w 184"/>
                <a:gd name="T63" fmla="*/ 2147483647 h 198"/>
                <a:gd name="T64" fmla="*/ 2147483647 w 184"/>
                <a:gd name="T65" fmla="*/ 2147483647 h 198"/>
                <a:gd name="T66" fmla="*/ 2147483647 w 184"/>
                <a:gd name="T67" fmla="*/ 2147483647 h 198"/>
                <a:gd name="T68" fmla="*/ 2147483647 w 184"/>
                <a:gd name="T69" fmla="*/ 2147483647 h 198"/>
                <a:gd name="T70" fmla="*/ 2147483647 w 184"/>
                <a:gd name="T71" fmla="*/ 2147483647 h 198"/>
                <a:gd name="T72" fmla="*/ 2147483647 w 184"/>
                <a:gd name="T73" fmla="*/ 2147483647 h 198"/>
                <a:gd name="T74" fmla="*/ 2147483647 w 184"/>
                <a:gd name="T75" fmla="*/ 2147483647 h 198"/>
                <a:gd name="T76" fmla="*/ 2147483647 w 184"/>
                <a:gd name="T77" fmla="*/ 2147483647 h 1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"/>
                <a:gd name="T118" fmla="*/ 0 h 198"/>
                <a:gd name="T119" fmla="*/ 184 w 184"/>
                <a:gd name="T120" fmla="*/ 198 h 1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" h="198">
                  <a:moveTo>
                    <a:pt x="0" y="46"/>
                  </a:moveTo>
                  <a:lnTo>
                    <a:pt x="6" y="40"/>
                  </a:lnTo>
                  <a:lnTo>
                    <a:pt x="15" y="29"/>
                  </a:lnTo>
                  <a:lnTo>
                    <a:pt x="23" y="21"/>
                  </a:lnTo>
                  <a:lnTo>
                    <a:pt x="31" y="15"/>
                  </a:lnTo>
                  <a:lnTo>
                    <a:pt x="39" y="10"/>
                  </a:lnTo>
                  <a:lnTo>
                    <a:pt x="47" y="6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5"/>
                  </a:lnTo>
                  <a:lnTo>
                    <a:pt x="111" y="8"/>
                  </a:lnTo>
                  <a:lnTo>
                    <a:pt x="120" y="12"/>
                  </a:lnTo>
                  <a:lnTo>
                    <a:pt x="128" y="17"/>
                  </a:lnTo>
                  <a:lnTo>
                    <a:pt x="136" y="22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6" y="43"/>
                  </a:lnTo>
                  <a:lnTo>
                    <a:pt x="163" y="51"/>
                  </a:lnTo>
                  <a:lnTo>
                    <a:pt x="167" y="60"/>
                  </a:lnTo>
                  <a:lnTo>
                    <a:pt x="173" y="68"/>
                  </a:lnTo>
                  <a:lnTo>
                    <a:pt x="176" y="77"/>
                  </a:lnTo>
                  <a:lnTo>
                    <a:pt x="180" y="86"/>
                  </a:lnTo>
                  <a:lnTo>
                    <a:pt x="182" y="95"/>
                  </a:lnTo>
                  <a:lnTo>
                    <a:pt x="184" y="104"/>
                  </a:lnTo>
                  <a:lnTo>
                    <a:pt x="184" y="113"/>
                  </a:lnTo>
                  <a:lnTo>
                    <a:pt x="184" y="123"/>
                  </a:lnTo>
                  <a:lnTo>
                    <a:pt x="183" y="132"/>
                  </a:lnTo>
                  <a:lnTo>
                    <a:pt x="181" y="141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7" y="166"/>
                  </a:lnTo>
                  <a:lnTo>
                    <a:pt x="162" y="174"/>
                  </a:lnTo>
                  <a:lnTo>
                    <a:pt x="153" y="181"/>
                  </a:lnTo>
                  <a:lnTo>
                    <a:pt x="142" y="192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6" name="Rectangle 69"/>
            <p:cNvSpPr>
              <a:spLocks noChangeArrowheads="1"/>
            </p:cNvSpPr>
            <p:nvPr/>
          </p:nvSpPr>
          <p:spPr bwMode="auto">
            <a:xfrm>
              <a:off x="442913" y="1347788"/>
              <a:ext cx="28575" cy="2825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auto">
            <a:xfrm>
              <a:off x="401638" y="1630363"/>
              <a:ext cx="111125" cy="111125"/>
            </a:xfrm>
            <a:custGeom>
              <a:avLst/>
              <a:gdLst>
                <a:gd name="T0" fmla="*/ 0 w 424"/>
                <a:gd name="T1" fmla="*/ 0 h 422"/>
                <a:gd name="T2" fmla="*/ 2147483647 w 424"/>
                <a:gd name="T3" fmla="*/ 2147483647 h 422"/>
                <a:gd name="T4" fmla="*/ 2147483647 w 424"/>
                <a:gd name="T5" fmla="*/ 0 h 422"/>
                <a:gd name="T6" fmla="*/ 0 w 424"/>
                <a:gd name="T7" fmla="*/ 0 h 4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422"/>
                <a:gd name="T14" fmla="*/ 424 w 424"/>
                <a:gd name="T15" fmla="*/ 422 h 4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422">
                  <a:moveTo>
                    <a:pt x="0" y="0"/>
                  </a:moveTo>
                  <a:lnTo>
                    <a:pt x="213" y="422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8" name="Rectangle 71"/>
            <p:cNvSpPr>
              <a:spLocks noChangeArrowheads="1"/>
            </p:cNvSpPr>
            <p:nvPr/>
          </p:nvSpPr>
          <p:spPr bwMode="auto">
            <a:xfrm>
              <a:off x="447675" y="1349376"/>
              <a:ext cx="322263" cy="285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auto">
            <a:xfrm>
              <a:off x="768350" y="1308101"/>
              <a:ext cx="112713" cy="112713"/>
            </a:xfrm>
            <a:custGeom>
              <a:avLst/>
              <a:gdLst>
                <a:gd name="T0" fmla="*/ 0 w 428"/>
                <a:gd name="T1" fmla="*/ 2147483647 h 423"/>
                <a:gd name="T2" fmla="*/ 2147483647 w 428"/>
                <a:gd name="T3" fmla="*/ 2147483647 h 423"/>
                <a:gd name="T4" fmla="*/ 0 w 428"/>
                <a:gd name="T5" fmla="*/ 0 h 423"/>
                <a:gd name="T6" fmla="*/ 0 w 428"/>
                <a:gd name="T7" fmla="*/ 2147483647 h 4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423"/>
                <a:gd name="T14" fmla="*/ 428 w 428"/>
                <a:gd name="T15" fmla="*/ 423 h 4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423">
                  <a:moveTo>
                    <a:pt x="0" y="423"/>
                  </a:moveTo>
                  <a:lnTo>
                    <a:pt x="428" y="213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auto">
            <a:xfrm>
              <a:off x="212725" y="1350963"/>
              <a:ext cx="250825" cy="223838"/>
            </a:xfrm>
            <a:custGeom>
              <a:avLst/>
              <a:gdLst>
                <a:gd name="T0" fmla="*/ 2147483647 w 949"/>
                <a:gd name="T1" fmla="*/ 2147483647 h 852"/>
                <a:gd name="T2" fmla="*/ 2147483647 w 949"/>
                <a:gd name="T3" fmla="*/ 0 h 852"/>
                <a:gd name="T4" fmla="*/ 0 w 949"/>
                <a:gd name="T5" fmla="*/ 2147483647 h 852"/>
                <a:gd name="T6" fmla="*/ 2147483647 w 949"/>
                <a:gd name="T7" fmla="*/ 2147483647 h 852"/>
                <a:gd name="T8" fmla="*/ 2147483647 w 949"/>
                <a:gd name="T9" fmla="*/ 2147483647 h 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9"/>
                <a:gd name="T16" fmla="*/ 0 h 852"/>
                <a:gd name="T17" fmla="*/ 949 w 949"/>
                <a:gd name="T18" fmla="*/ 852 h 8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9" h="852">
                  <a:moveTo>
                    <a:pt x="949" y="84"/>
                  </a:moveTo>
                  <a:lnTo>
                    <a:pt x="875" y="0"/>
                  </a:lnTo>
                  <a:lnTo>
                    <a:pt x="0" y="766"/>
                  </a:lnTo>
                  <a:lnTo>
                    <a:pt x="72" y="852"/>
                  </a:lnTo>
                  <a:lnTo>
                    <a:pt x="949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auto">
            <a:xfrm>
              <a:off x="146050" y="1519238"/>
              <a:ext cx="122238" cy="117475"/>
            </a:xfrm>
            <a:custGeom>
              <a:avLst/>
              <a:gdLst>
                <a:gd name="T0" fmla="*/ 2147483647 w 460"/>
                <a:gd name="T1" fmla="*/ 0 h 446"/>
                <a:gd name="T2" fmla="*/ 0 w 460"/>
                <a:gd name="T3" fmla="*/ 2147483647 h 446"/>
                <a:gd name="T4" fmla="*/ 2147483647 w 460"/>
                <a:gd name="T5" fmla="*/ 2147483647 h 446"/>
                <a:gd name="T6" fmla="*/ 2147483647 w 460"/>
                <a:gd name="T7" fmla="*/ 0 h 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446"/>
                <a:gd name="T14" fmla="*/ 460 w 460"/>
                <a:gd name="T15" fmla="*/ 446 h 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446">
                  <a:moveTo>
                    <a:pt x="181" y="0"/>
                  </a:moveTo>
                  <a:lnTo>
                    <a:pt x="0" y="446"/>
                  </a:lnTo>
                  <a:lnTo>
                    <a:pt x="460" y="32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auto">
            <a:xfrm>
              <a:off x="542925" y="1573213"/>
              <a:ext cx="117475" cy="163513"/>
            </a:xfrm>
            <a:custGeom>
              <a:avLst/>
              <a:gdLst>
                <a:gd name="T0" fmla="*/ 2147483647 w 444"/>
                <a:gd name="T1" fmla="*/ 2147483647 h 618"/>
                <a:gd name="T2" fmla="*/ 2147483647 w 444"/>
                <a:gd name="T3" fmla="*/ 2147483647 h 618"/>
                <a:gd name="T4" fmla="*/ 2147483647 w 444"/>
                <a:gd name="T5" fmla="*/ 2147483647 h 618"/>
                <a:gd name="T6" fmla="*/ 2147483647 w 444"/>
                <a:gd name="T7" fmla="*/ 2147483647 h 618"/>
                <a:gd name="T8" fmla="*/ 2147483647 w 444"/>
                <a:gd name="T9" fmla="*/ 2147483647 h 618"/>
                <a:gd name="T10" fmla="*/ 2147483647 w 444"/>
                <a:gd name="T11" fmla="*/ 2147483647 h 618"/>
                <a:gd name="T12" fmla="*/ 2147483647 w 444"/>
                <a:gd name="T13" fmla="*/ 2147483647 h 618"/>
                <a:gd name="T14" fmla="*/ 2147483647 w 444"/>
                <a:gd name="T15" fmla="*/ 2147483647 h 618"/>
                <a:gd name="T16" fmla="*/ 2147483647 w 444"/>
                <a:gd name="T17" fmla="*/ 2147483647 h 618"/>
                <a:gd name="T18" fmla="*/ 2147483647 w 444"/>
                <a:gd name="T19" fmla="*/ 2147483647 h 618"/>
                <a:gd name="T20" fmla="*/ 2147483647 w 444"/>
                <a:gd name="T21" fmla="*/ 2147483647 h 618"/>
                <a:gd name="T22" fmla="*/ 2147483647 w 444"/>
                <a:gd name="T23" fmla="*/ 2147483647 h 618"/>
                <a:gd name="T24" fmla="*/ 2147483647 w 444"/>
                <a:gd name="T25" fmla="*/ 2147483647 h 618"/>
                <a:gd name="T26" fmla="*/ 2147483647 w 444"/>
                <a:gd name="T27" fmla="*/ 2147483647 h 618"/>
                <a:gd name="T28" fmla="*/ 2147483647 w 444"/>
                <a:gd name="T29" fmla="*/ 2147483647 h 618"/>
                <a:gd name="T30" fmla="*/ 2147483647 w 444"/>
                <a:gd name="T31" fmla="*/ 2147483647 h 618"/>
                <a:gd name="T32" fmla="*/ 2147483647 w 444"/>
                <a:gd name="T33" fmla="*/ 2147483647 h 618"/>
                <a:gd name="T34" fmla="*/ 2147483647 w 444"/>
                <a:gd name="T35" fmla="*/ 2147483647 h 618"/>
                <a:gd name="T36" fmla="*/ 2147483647 w 444"/>
                <a:gd name="T37" fmla="*/ 2147483647 h 618"/>
                <a:gd name="T38" fmla="*/ 2147483647 w 444"/>
                <a:gd name="T39" fmla="*/ 2147483647 h 618"/>
                <a:gd name="T40" fmla="*/ 2147483647 w 444"/>
                <a:gd name="T41" fmla="*/ 2147483647 h 618"/>
                <a:gd name="T42" fmla="*/ 2147483647 w 444"/>
                <a:gd name="T43" fmla="*/ 2147483647 h 618"/>
                <a:gd name="T44" fmla="*/ 2147483647 w 444"/>
                <a:gd name="T45" fmla="*/ 2147483647 h 618"/>
                <a:gd name="T46" fmla="*/ 2147483647 w 444"/>
                <a:gd name="T47" fmla="*/ 2147483647 h 618"/>
                <a:gd name="T48" fmla="*/ 2147483647 w 444"/>
                <a:gd name="T49" fmla="*/ 2147483647 h 618"/>
                <a:gd name="T50" fmla="*/ 2147483647 w 444"/>
                <a:gd name="T51" fmla="*/ 2147483647 h 618"/>
                <a:gd name="T52" fmla="*/ 2147483647 w 444"/>
                <a:gd name="T53" fmla="*/ 2147483647 h 618"/>
                <a:gd name="T54" fmla="*/ 2147483647 w 444"/>
                <a:gd name="T55" fmla="*/ 2147483647 h 618"/>
                <a:gd name="T56" fmla="*/ 2147483647 w 444"/>
                <a:gd name="T57" fmla="*/ 2147483647 h 618"/>
                <a:gd name="T58" fmla="*/ 2147483647 w 444"/>
                <a:gd name="T59" fmla="*/ 2147483647 h 618"/>
                <a:gd name="T60" fmla="*/ 2147483647 w 444"/>
                <a:gd name="T61" fmla="*/ 2147483647 h 618"/>
                <a:gd name="T62" fmla="*/ 2147483647 w 444"/>
                <a:gd name="T63" fmla="*/ 2147483647 h 618"/>
                <a:gd name="T64" fmla="*/ 2147483647 w 444"/>
                <a:gd name="T65" fmla="*/ 2147483647 h 618"/>
                <a:gd name="T66" fmla="*/ 0 w 444"/>
                <a:gd name="T67" fmla="*/ 2147483647 h 618"/>
                <a:gd name="T68" fmla="*/ 2147483647 w 444"/>
                <a:gd name="T69" fmla="*/ 2147483647 h 618"/>
                <a:gd name="T70" fmla="*/ 2147483647 w 444"/>
                <a:gd name="T71" fmla="*/ 2147483647 h 618"/>
                <a:gd name="T72" fmla="*/ 2147483647 w 444"/>
                <a:gd name="T73" fmla="*/ 2147483647 h 618"/>
                <a:gd name="T74" fmla="*/ 2147483647 w 444"/>
                <a:gd name="T75" fmla="*/ 2147483647 h 618"/>
                <a:gd name="T76" fmla="*/ 2147483647 w 444"/>
                <a:gd name="T77" fmla="*/ 2147483647 h 618"/>
                <a:gd name="T78" fmla="*/ 2147483647 w 444"/>
                <a:gd name="T79" fmla="*/ 2147483647 h 618"/>
                <a:gd name="T80" fmla="*/ 2147483647 w 444"/>
                <a:gd name="T81" fmla="*/ 2147483647 h 618"/>
                <a:gd name="T82" fmla="*/ 2147483647 w 444"/>
                <a:gd name="T83" fmla="*/ 2147483647 h 618"/>
                <a:gd name="T84" fmla="*/ 2147483647 w 444"/>
                <a:gd name="T85" fmla="*/ 2147483647 h 618"/>
                <a:gd name="T86" fmla="*/ 2147483647 w 444"/>
                <a:gd name="T87" fmla="*/ 2147483647 h 618"/>
                <a:gd name="T88" fmla="*/ 2147483647 w 444"/>
                <a:gd name="T89" fmla="*/ 2147483647 h 618"/>
                <a:gd name="T90" fmla="*/ 2147483647 w 444"/>
                <a:gd name="T91" fmla="*/ 2147483647 h 618"/>
                <a:gd name="T92" fmla="*/ 2147483647 w 444"/>
                <a:gd name="T93" fmla="*/ 2147483647 h 618"/>
                <a:gd name="T94" fmla="*/ 0 w 444"/>
                <a:gd name="T95" fmla="*/ 2147483647 h 618"/>
                <a:gd name="T96" fmla="*/ 2147483647 w 444"/>
                <a:gd name="T97" fmla="*/ 0 h 6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4"/>
                <a:gd name="T148" fmla="*/ 0 h 618"/>
                <a:gd name="T149" fmla="*/ 444 w 444"/>
                <a:gd name="T150" fmla="*/ 618 h 6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4" h="618">
                  <a:moveTo>
                    <a:pt x="138" y="0"/>
                  </a:moveTo>
                  <a:lnTo>
                    <a:pt x="138" y="396"/>
                  </a:lnTo>
                  <a:lnTo>
                    <a:pt x="239" y="304"/>
                  </a:lnTo>
                  <a:lnTo>
                    <a:pt x="265" y="278"/>
                  </a:lnTo>
                  <a:lnTo>
                    <a:pt x="273" y="272"/>
                  </a:lnTo>
                  <a:lnTo>
                    <a:pt x="277" y="266"/>
                  </a:lnTo>
                  <a:lnTo>
                    <a:pt x="279" y="264"/>
                  </a:lnTo>
                  <a:lnTo>
                    <a:pt x="279" y="247"/>
                  </a:lnTo>
                  <a:lnTo>
                    <a:pt x="277" y="244"/>
                  </a:lnTo>
                  <a:lnTo>
                    <a:pt x="273" y="241"/>
                  </a:lnTo>
                  <a:lnTo>
                    <a:pt x="268" y="238"/>
                  </a:lnTo>
                  <a:lnTo>
                    <a:pt x="262" y="236"/>
                  </a:lnTo>
                  <a:lnTo>
                    <a:pt x="250" y="236"/>
                  </a:lnTo>
                  <a:lnTo>
                    <a:pt x="250" y="221"/>
                  </a:lnTo>
                  <a:lnTo>
                    <a:pt x="423" y="221"/>
                  </a:lnTo>
                  <a:lnTo>
                    <a:pt x="423" y="236"/>
                  </a:lnTo>
                  <a:lnTo>
                    <a:pt x="406" y="236"/>
                  </a:lnTo>
                  <a:lnTo>
                    <a:pt x="388" y="238"/>
                  </a:lnTo>
                  <a:lnTo>
                    <a:pt x="374" y="241"/>
                  </a:lnTo>
                  <a:lnTo>
                    <a:pt x="363" y="245"/>
                  </a:lnTo>
                  <a:lnTo>
                    <a:pt x="353" y="248"/>
                  </a:lnTo>
                  <a:lnTo>
                    <a:pt x="345" y="253"/>
                  </a:lnTo>
                  <a:lnTo>
                    <a:pt x="336" y="261"/>
                  </a:lnTo>
                  <a:lnTo>
                    <a:pt x="325" y="270"/>
                  </a:lnTo>
                  <a:lnTo>
                    <a:pt x="311" y="281"/>
                  </a:lnTo>
                  <a:lnTo>
                    <a:pt x="210" y="373"/>
                  </a:lnTo>
                  <a:lnTo>
                    <a:pt x="332" y="529"/>
                  </a:lnTo>
                  <a:lnTo>
                    <a:pt x="345" y="546"/>
                  </a:lnTo>
                  <a:lnTo>
                    <a:pt x="360" y="561"/>
                  </a:lnTo>
                  <a:lnTo>
                    <a:pt x="368" y="572"/>
                  </a:lnTo>
                  <a:lnTo>
                    <a:pt x="380" y="580"/>
                  </a:lnTo>
                  <a:lnTo>
                    <a:pt x="389" y="589"/>
                  </a:lnTo>
                  <a:lnTo>
                    <a:pt x="397" y="592"/>
                  </a:lnTo>
                  <a:lnTo>
                    <a:pt x="406" y="597"/>
                  </a:lnTo>
                  <a:lnTo>
                    <a:pt x="412" y="601"/>
                  </a:lnTo>
                  <a:lnTo>
                    <a:pt x="421" y="601"/>
                  </a:lnTo>
                  <a:lnTo>
                    <a:pt x="429" y="604"/>
                  </a:lnTo>
                  <a:lnTo>
                    <a:pt x="444" y="604"/>
                  </a:lnTo>
                  <a:lnTo>
                    <a:pt x="444" y="618"/>
                  </a:lnTo>
                  <a:lnTo>
                    <a:pt x="250" y="618"/>
                  </a:lnTo>
                  <a:lnTo>
                    <a:pt x="250" y="604"/>
                  </a:lnTo>
                  <a:lnTo>
                    <a:pt x="256" y="601"/>
                  </a:lnTo>
                  <a:lnTo>
                    <a:pt x="262" y="601"/>
                  </a:lnTo>
                  <a:lnTo>
                    <a:pt x="268" y="597"/>
                  </a:lnTo>
                  <a:lnTo>
                    <a:pt x="271" y="597"/>
                  </a:lnTo>
                  <a:lnTo>
                    <a:pt x="273" y="595"/>
                  </a:lnTo>
                  <a:lnTo>
                    <a:pt x="277" y="592"/>
                  </a:lnTo>
                  <a:lnTo>
                    <a:pt x="277" y="578"/>
                  </a:lnTo>
                  <a:lnTo>
                    <a:pt x="273" y="572"/>
                  </a:lnTo>
                  <a:lnTo>
                    <a:pt x="268" y="563"/>
                  </a:lnTo>
                  <a:lnTo>
                    <a:pt x="260" y="551"/>
                  </a:lnTo>
                  <a:lnTo>
                    <a:pt x="138" y="396"/>
                  </a:lnTo>
                  <a:lnTo>
                    <a:pt x="138" y="529"/>
                  </a:lnTo>
                  <a:lnTo>
                    <a:pt x="138" y="545"/>
                  </a:lnTo>
                  <a:lnTo>
                    <a:pt x="139" y="563"/>
                  </a:lnTo>
                  <a:lnTo>
                    <a:pt x="142" y="573"/>
                  </a:lnTo>
                  <a:lnTo>
                    <a:pt x="145" y="581"/>
                  </a:lnTo>
                  <a:lnTo>
                    <a:pt x="147" y="585"/>
                  </a:lnTo>
                  <a:lnTo>
                    <a:pt x="150" y="588"/>
                  </a:lnTo>
                  <a:lnTo>
                    <a:pt x="152" y="590"/>
                  </a:lnTo>
                  <a:lnTo>
                    <a:pt x="155" y="592"/>
                  </a:lnTo>
                  <a:lnTo>
                    <a:pt x="159" y="597"/>
                  </a:lnTo>
                  <a:lnTo>
                    <a:pt x="167" y="597"/>
                  </a:lnTo>
                  <a:lnTo>
                    <a:pt x="176" y="601"/>
                  </a:lnTo>
                  <a:lnTo>
                    <a:pt x="187" y="601"/>
                  </a:lnTo>
                  <a:lnTo>
                    <a:pt x="201" y="604"/>
                  </a:lnTo>
                  <a:lnTo>
                    <a:pt x="201" y="618"/>
                  </a:lnTo>
                  <a:lnTo>
                    <a:pt x="0" y="618"/>
                  </a:lnTo>
                  <a:lnTo>
                    <a:pt x="0" y="604"/>
                  </a:lnTo>
                  <a:lnTo>
                    <a:pt x="14" y="601"/>
                  </a:lnTo>
                  <a:lnTo>
                    <a:pt x="26" y="601"/>
                  </a:lnTo>
                  <a:lnTo>
                    <a:pt x="37" y="597"/>
                  </a:lnTo>
                  <a:lnTo>
                    <a:pt x="47" y="595"/>
                  </a:lnTo>
                  <a:lnTo>
                    <a:pt x="49" y="592"/>
                  </a:lnTo>
                  <a:lnTo>
                    <a:pt x="55" y="589"/>
                  </a:lnTo>
                  <a:lnTo>
                    <a:pt x="58" y="584"/>
                  </a:lnTo>
                  <a:lnTo>
                    <a:pt x="58" y="580"/>
                  </a:lnTo>
                  <a:lnTo>
                    <a:pt x="64" y="572"/>
                  </a:lnTo>
                  <a:lnTo>
                    <a:pt x="64" y="561"/>
                  </a:lnTo>
                  <a:lnTo>
                    <a:pt x="66" y="546"/>
                  </a:lnTo>
                  <a:lnTo>
                    <a:pt x="66" y="112"/>
                  </a:lnTo>
                  <a:lnTo>
                    <a:pt x="66" y="102"/>
                  </a:lnTo>
                  <a:lnTo>
                    <a:pt x="64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5" y="66"/>
                  </a:lnTo>
                  <a:lnTo>
                    <a:pt x="52" y="63"/>
                  </a:lnTo>
                  <a:lnTo>
                    <a:pt x="49" y="59"/>
                  </a:lnTo>
                  <a:lnTo>
                    <a:pt x="44" y="57"/>
                  </a:lnTo>
                  <a:lnTo>
                    <a:pt x="41" y="57"/>
                  </a:lnTo>
                  <a:lnTo>
                    <a:pt x="35" y="56"/>
                  </a:lnTo>
                  <a:lnTo>
                    <a:pt x="29" y="57"/>
                  </a:lnTo>
                  <a:lnTo>
                    <a:pt x="24" y="59"/>
                  </a:lnTo>
                  <a:lnTo>
                    <a:pt x="14" y="59"/>
                  </a:lnTo>
                  <a:lnTo>
                    <a:pt x="6" y="65"/>
                  </a:lnTo>
                  <a:lnTo>
                    <a:pt x="0" y="48"/>
                  </a:lnTo>
                  <a:lnTo>
                    <a:pt x="119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3" name="Freeform 76"/>
            <p:cNvSpPr>
              <a:spLocks noEditPoints="1"/>
            </p:cNvSpPr>
            <p:nvPr/>
          </p:nvSpPr>
          <p:spPr bwMode="auto">
            <a:xfrm>
              <a:off x="201613" y="1420813"/>
              <a:ext cx="55563" cy="61913"/>
            </a:xfrm>
            <a:custGeom>
              <a:avLst/>
              <a:gdLst>
                <a:gd name="T0" fmla="*/ 2147483647 w 212"/>
                <a:gd name="T1" fmla="*/ 0 h 232"/>
                <a:gd name="T2" fmla="*/ 2147483647 w 212"/>
                <a:gd name="T3" fmla="*/ 2147483647 h 232"/>
                <a:gd name="T4" fmla="*/ 2147483647 w 212"/>
                <a:gd name="T5" fmla="*/ 2147483647 h 232"/>
                <a:gd name="T6" fmla="*/ 2147483647 w 212"/>
                <a:gd name="T7" fmla="*/ 2147483647 h 232"/>
                <a:gd name="T8" fmla="*/ 2147483647 w 212"/>
                <a:gd name="T9" fmla="*/ 2147483647 h 232"/>
                <a:gd name="T10" fmla="*/ 2147483647 w 212"/>
                <a:gd name="T11" fmla="*/ 2147483647 h 232"/>
                <a:gd name="T12" fmla="*/ 2147483647 w 212"/>
                <a:gd name="T13" fmla="*/ 2147483647 h 232"/>
                <a:gd name="T14" fmla="*/ 2147483647 w 212"/>
                <a:gd name="T15" fmla="*/ 2147483647 h 232"/>
                <a:gd name="T16" fmla="*/ 2147483647 w 212"/>
                <a:gd name="T17" fmla="*/ 2147483647 h 232"/>
                <a:gd name="T18" fmla="*/ 2147483647 w 212"/>
                <a:gd name="T19" fmla="*/ 2147483647 h 232"/>
                <a:gd name="T20" fmla="*/ 2147483647 w 212"/>
                <a:gd name="T21" fmla="*/ 2147483647 h 232"/>
                <a:gd name="T22" fmla="*/ 2147483647 w 212"/>
                <a:gd name="T23" fmla="*/ 2147483647 h 232"/>
                <a:gd name="T24" fmla="*/ 2147483647 w 212"/>
                <a:gd name="T25" fmla="*/ 2147483647 h 232"/>
                <a:gd name="T26" fmla="*/ 2147483647 w 212"/>
                <a:gd name="T27" fmla="*/ 2147483647 h 232"/>
                <a:gd name="T28" fmla="*/ 2147483647 w 212"/>
                <a:gd name="T29" fmla="*/ 2147483647 h 232"/>
                <a:gd name="T30" fmla="*/ 2147483647 w 212"/>
                <a:gd name="T31" fmla="*/ 2147483647 h 232"/>
                <a:gd name="T32" fmla="*/ 2147483647 w 212"/>
                <a:gd name="T33" fmla="*/ 2147483647 h 232"/>
                <a:gd name="T34" fmla="*/ 2147483647 w 212"/>
                <a:gd name="T35" fmla="*/ 2147483647 h 232"/>
                <a:gd name="T36" fmla="*/ 2147483647 w 212"/>
                <a:gd name="T37" fmla="*/ 2147483647 h 232"/>
                <a:gd name="T38" fmla="*/ 2147483647 w 212"/>
                <a:gd name="T39" fmla="*/ 2147483647 h 232"/>
                <a:gd name="T40" fmla="*/ 2147483647 w 212"/>
                <a:gd name="T41" fmla="*/ 2147483647 h 232"/>
                <a:gd name="T42" fmla="*/ 2147483647 w 212"/>
                <a:gd name="T43" fmla="*/ 2147483647 h 232"/>
                <a:gd name="T44" fmla="*/ 2147483647 w 212"/>
                <a:gd name="T45" fmla="*/ 2147483647 h 232"/>
                <a:gd name="T46" fmla="*/ 2147483647 w 212"/>
                <a:gd name="T47" fmla="*/ 2147483647 h 232"/>
                <a:gd name="T48" fmla="*/ 0 w 212"/>
                <a:gd name="T49" fmla="*/ 2147483647 h 232"/>
                <a:gd name="T50" fmla="*/ 0 w 212"/>
                <a:gd name="T51" fmla="*/ 2147483647 h 232"/>
                <a:gd name="T52" fmla="*/ 2147483647 w 212"/>
                <a:gd name="T53" fmla="*/ 2147483647 h 232"/>
                <a:gd name="T54" fmla="*/ 2147483647 w 212"/>
                <a:gd name="T55" fmla="*/ 2147483647 h 232"/>
                <a:gd name="T56" fmla="*/ 2147483647 w 212"/>
                <a:gd name="T57" fmla="*/ 2147483647 h 232"/>
                <a:gd name="T58" fmla="*/ 2147483647 w 212"/>
                <a:gd name="T59" fmla="*/ 2147483647 h 232"/>
                <a:gd name="T60" fmla="*/ 2147483647 w 212"/>
                <a:gd name="T61" fmla="*/ 2147483647 h 232"/>
                <a:gd name="T62" fmla="*/ 2147483647 w 212"/>
                <a:gd name="T63" fmla="*/ 2147483647 h 232"/>
                <a:gd name="T64" fmla="*/ 2147483647 w 212"/>
                <a:gd name="T65" fmla="*/ 2147483647 h 232"/>
                <a:gd name="T66" fmla="*/ 2147483647 w 212"/>
                <a:gd name="T67" fmla="*/ 0 h 232"/>
                <a:gd name="T68" fmla="*/ 2147483647 w 212"/>
                <a:gd name="T69" fmla="*/ 2147483647 h 232"/>
                <a:gd name="T70" fmla="*/ 2147483647 w 212"/>
                <a:gd name="T71" fmla="*/ 2147483647 h 232"/>
                <a:gd name="T72" fmla="*/ 2147483647 w 212"/>
                <a:gd name="T73" fmla="*/ 2147483647 h 232"/>
                <a:gd name="T74" fmla="*/ 2147483647 w 212"/>
                <a:gd name="T75" fmla="*/ 2147483647 h 232"/>
                <a:gd name="T76" fmla="*/ 2147483647 w 212"/>
                <a:gd name="T77" fmla="*/ 2147483647 h 232"/>
                <a:gd name="T78" fmla="*/ 2147483647 w 212"/>
                <a:gd name="T79" fmla="*/ 2147483647 h 232"/>
                <a:gd name="T80" fmla="*/ 2147483647 w 212"/>
                <a:gd name="T81" fmla="*/ 2147483647 h 232"/>
                <a:gd name="T82" fmla="*/ 2147483647 w 212"/>
                <a:gd name="T83" fmla="*/ 2147483647 h 232"/>
                <a:gd name="T84" fmla="*/ 2147483647 w 212"/>
                <a:gd name="T85" fmla="*/ 2147483647 h 232"/>
                <a:gd name="T86" fmla="*/ 2147483647 w 212"/>
                <a:gd name="T87" fmla="*/ 2147483647 h 232"/>
                <a:gd name="T88" fmla="*/ 2147483647 w 212"/>
                <a:gd name="T89" fmla="*/ 2147483647 h 232"/>
                <a:gd name="T90" fmla="*/ 2147483647 w 212"/>
                <a:gd name="T91" fmla="*/ 2147483647 h 232"/>
                <a:gd name="T92" fmla="*/ 2147483647 w 212"/>
                <a:gd name="T93" fmla="*/ 2147483647 h 232"/>
                <a:gd name="T94" fmla="*/ 2147483647 w 212"/>
                <a:gd name="T95" fmla="*/ 2147483647 h 232"/>
                <a:gd name="T96" fmla="*/ 2147483647 w 212"/>
                <a:gd name="T97" fmla="*/ 2147483647 h 232"/>
                <a:gd name="T98" fmla="*/ 2147483647 w 212"/>
                <a:gd name="T99" fmla="*/ 2147483647 h 232"/>
                <a:gd name="T100" fmla="*/ 2147483647 w 212"/>
                <a:gd name="T101" fmla="*/ 2147483647 h 232"/>
                <a:gd name="T102" fmla="*/ 2147483647 w 212"/>
                <a:gd name="T103" fmla="*/ 2147483647 h 232"/>
                <a:gd name="T104" fmla="*/ 2147483647 w 212"/>
                <a:gd name="T105" fmla="*/ 2147483647 h 232"/>
                <a:gd name="T106" fmla="*/ 2147483647 w 212"/>
                <a:gd name="T107" fmla="*/ 2147483647 h 232"/>
                <a:gd name="T108" fmla="*/ 2147483647 w 212"/>
                <a:gd name="T109" fmla="*/ 2147483647 h 232"/>
                <a:gd name="T110" fmla="*/ 2147483647 w 212"/>
                <a:gd name="T111" fmla="*/ 2147483647 h 232"/>
                <a:gd name="T112" fmla="*/ 2147483647 w 212"/>
                <a:gd name="T113" fmla="*/ 2147483647 h 232"/>
                <a:gd name="T114" fmla="*/ 2147483647 w 212"/>
                <a:gd name="T115" fmla="*/ 2147483647 h 232"/>
                <a:gd name="T116" fmla="*/ 2147483647 w 212"/>
                <a:gd name="T117" fmla="*/ 2147483647 h 232"/>
                <a:gd name="T118" fmla="*/ 2147483647 w 212"/>
                <a:gd name="T119" fmla="*/ 2147483647 h 232"/>
                <a:gd name="T120" fmla="*/ 2147483647 w 212"/>
                <a:gd name="T121" fmla="*/ 2147483647 h 232"/>
                <a:gd name="T122" fmla="*/ 2147483647 w 212"/>
                <a:gd name="T123" fmla="*/ 2147483647 h 232"/>
                <a:gd name="T124" fmla="*/ 2147483647 w 212"/>
                <a:gd name="T125" fmla="*/ 2147483647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2"/>
                <a:gd name="T190" fmla="*/ 0 h 232"/>
                <a:gd name="T191" fmla="*/ 212 w 212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2" h="232">
                  <a:moveTo>
                    <a:pt x="107" y="0"/>
                  </a:moveTo>
                  <a:lnTo>
                    <a:pt x="130" y="0"/>
                  </a:lnTo>
                  <a:lnTo>
                    <a:pt x="141" y="2"/>
                  </a:lnTo>
                  <a:lnTo>
                    <a:pt x="151" y="8"/>
                  </a:lnTo>
                  <a:lnTo>
                    <a:pt x="161" y="13"/>
                  </a:lnTo>
                  <a:lnTo>
                    <a:pt x="169" y="20"/>
                  </a:lnTo>
                  <a:lnTo>
                    <a:pt x="177" y="25"/>
                  </a:lnTo>
                  <a:lnTo>
                    <a:pt x="184" y="33"/>
                  </a:lnTo>
                  <a:lnTo>
                    <a:pt x="189" y="40"/>
                  </a:lnTo>
                  <a:lnTo>
                    <a:pt x="195" y="48"/>
                  </a:lnTo>
                  <a:lnTo>
                    <a:pt x="200" y="57"/>
                  </a:lnTo>
                  <a:lnTo>
                    <a:pt x="203" y="65"/>
                  </a:lnTo>
                  <a:lnTo>
                    <a:pt x="206" y="74"/>
                  </a:lnTo>
                  <a:lnTo>
                    <a:pt x="209" y="85"/>
                  </a:lnTo>
                  <a:lnTo>
                    <a:pt x="211" y="94"/>
                  </a:lnTo>
                  <a:lnTo>
                    <a:pt x="212" y="104"/>
                  </a:lnTo>
                  <a:lnTo>
                    <a:pt x="212" y="115"/>
                  </a:lnTo>
                  <a:lnTo>
                    <a:pt x="212" y="125"/>
                  </a:lnTo>
                  <a:lnTo>
                    <a:pt x="211" y="135"/>
                  </a:lnTo>
                  <a:lnTo>
                    <a:pt x="208" y="141"/>
                  </a:lnTo>
                  <a:lnTo>
                    <a:pt x="208" y="149"/>
                  </a:lnTo>
                  <a:lnTo>
                    <a:pt x="202" y="165"/>
                  </a:lnTo>
                  <a:lnTo>
                    <a:pt x="195" y="179"/>
                  </a:lnTo>
                  <a:lnTo>
                    <a:pt x="186" y="192"/>
                  </a:lnTo>
                  <a:lnTo>
                    <a:pt x="176" y="204"/>
                  </a:lnTo>
                  <a:lnTo>
                    <a:pt x="169" y="210"/>
                  </a:lnTo>
                  <a:lnTo>
                    <a:pt x="163" y="214"/>
                  </a:lnTo>
                  <a:lnTo>
                    <a:pt x="156" y="219"/>
                  </a:lnTo>
                  <a:lnTo>
                    <a:pt x="149" y="222"/>
                  </a:lnTo>
                  <a:lnTo>
                    <a:pt x="142" y="226"/>
                  </a:lnTo>
                  <a:lnTo>
                    <a:pt x="134" y="228"/>
                  </a:lnTo>
                  <a:lnTo>
                    <a:pt x="126" y="229"/>
                  </a:lnTo>
                  <a:lnTo>
                    <a:pt x="118" y="230"/>
                  </a:lnTo>
                  <a:lnTo>
                    <a:pt x="110" y="232"/>
                  </a:lnTo>
                  <a:lnTo>
                    <a:pt x="105" y="232"/>
                  </a:lnTo>
                  <a:lnTo>
                    <a:pt x="90" y="230"/>
                  </a:lnTo>
                  <a:lnTo>
                    <a:pt x="78" y="228"/>
                  </a:lnTo>
                  <a:lnTo>
                    <a:pt x="68" y="224"/>
                  </a:lnTo>
                  <a:lnTo>
                    <a:pt x="58" y="221"/>
                  </a:lnTo>
                  <a:lnTo>
                    <a:pt x="48" y="215"/>
                  </a:lnTo>
                  <a:lnTo>
                    <a:pt x="40" y="210"/>
                  </a:lnTo>
                  <a:lnTo>
                    <a:pt x="32" y="204"/>
                  </a:lnTo>
                  <a:lnTo>
                    <a:pt x="25" y="196"/>
                  </a:lnTo>
                  <a:lnTo>
                    <a:pt x="20" y="189"/>
                  </a:lnTo>
                  <a:lnTo>
                    <a:pt x="15" y="180"/>
                  </a:lnTo>
                  <a:lnTo>
                    <a:pt x="11" y="172"/>
                  </a:lnTo>
                  <a:lnTo>
                    <a:pt x="7" y="163"/>
                  </a:lnTo>
                  <a:lnTo>
                    <a:pt x="4" y="153"/>
                  </a:lnTo>
                  <a:lnTo>
                    <a:pt x="1" y="143"/>
                  </a:lnTo>
                  <a:lnTo>
                    <a:pt x="0" y="134"/>
                  </a:lnTo>
                  <a:lnTo>
                    <a:pt x="0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3" y="94"/>
                  </a:lnTo>
                  <a:lnTo>
                    <a:pt x="4" y="84"/>
                  </a:lnTo>
                  <a:lnTo>
                    <a:pt x="7" y="74"/>
                  </a:lnTo>
                  <a:lnTo>
                    <a:pt x="11" y="65"/>
                  </a:lnTo>
                  <a:lnTo>
                    <a:pt x="15" y="56"/>
                  </a:lnTo>
                  <a:lnTo>
                    <a:pt x="20" y="48"/>
                  </a:lnTo>
                  <a:lnTo>
                    <a:pt x="25" y="40"/>
                  </a:lnTo>
                  <a:lnTo>
                    <a:pt x="31" y="32"/>
                  </a:lnTo>
                  <a:lnTo>
                    <a:pt x="38" y="25"/>
                  </a:lnTo>
                  <a:lnTo>
                    <a:pt x="46" y="18"/>
                  </a:lnTo>
                  <a:lnTo>
                    <a:pt x="54" y="14"/>
                  </a:lnTo>
                  <a:lnTo>
                    <a:pt x="62" y="8"/>
                  </a:lnTo>
                  <a:lnTo>
                    <a:pt x="72" y="5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7" y="0"/>
                  </a:lnTo>
                  <a:close/>
                  <a:moveTo>
                    <a:pt x="99" y="14"/>
                  </a:moveTo>
                  <a:lnTo>
                    <a:pt x="93" y="14"/>
                  </a:lnTo>
                  <a:lnTo>
                    <a:pt x="87" y="17"/>
                  </a:lnTo>
                  <a:lnTo>
                    <a:pt x="80" y="18"/>
                  </a:lnTo>
                  <a:lnTo>
                    <a:pt x="75" y="21"/>
                  </a:lnTo>
                  <a:lnTo>
                    <a:pt x="70" y="23"/>
                  </a:lnTo>
                  <a:lnTo>
                    <a:pt x="64" y="28"/>
                  </a:lnTo>
                  <a:lnTo>
                    <a:pt x="61" y="32"/>
                  </a:lnTo>
                  <a:lnTo>
                    <a:pt x="56" y="38"/>
                  </a:lnTo>
                  <a:lnTo>
                    <a:pt x="54" y="45"/>
                  </a:lnTo>
                  <a:lnTo>
                    <a:pt x="51" y="52"/>
                  </a:lnTo>
                  <a:lnTo>
                    <a:pt x="47" y="66"/>
                  </a:lnTo>
                  <a:lnTo>
                    <a:pt x="44" y="84"/>
                  </a:lnTo>
                  <a:lnTo>
                    <a:pt x="44" y="102"/>
                  </a:lnTo>
                  <a:lnTo>
                    <a:pt x="45" y="121"/>
                  </a:lnTo>
                  <a:lnTo>
                    <a:pt x="48" y="140"/>
                  </a:lnTo>
                  <a:lnTo>
                    <a:pt x="53" y="158"/>
                  </a:lnTo>
                  <a:lnTo>
                    <a:pt x="56" y="166"/>
                  </a:lnTo>
                  <a:lnTo>
                    <a:pt x="60" y="174"/>
                  </a:lnTo>
                  <a:lnTo>
                    <a:pt x="63" y="182"/>
                  </a:lnTo>
                  <a:lnTo>
                    <a:pt x="68" y="189"/>
                  </a:lnTo>
                  <a:lnTo>
                    <a:pt x="74" y="195"/>
                  </a:lnTo>
                  <a:lnTo>
                    <a:pt x="78" y="200"/>
                  </a:lnTo>
                  <a:lnTo>
                    <a:pt x="84" y="206"/>
                  </a:lnTo>
                  <a:lnTo>
                    <a:pt x="90" y="210"/>
                  </a:lnTo>
                  <a:lnTo>
                    <a:pt x="97" y="213"/>
                  </a:lnTo>
                  <a:lnTo>
                    <a:pt x="103" y="215"/>
                  </a:lnTo>
                  <a:lnTo>
                    <a:pt x="110" y="215"/>
                  </a:lnTo>
                  <a:lnTo>
                    <a:pt x="118" y="215"/>
                  </a:lnTo>
                  <a:lnTo>
                    <a:pt x="124" y="213"/>
                  </a:lnTo>
                  <a:lnTo>
                    <a:pt x="130" y="213"/>
                  </a:lnTo>
                  <a:lnTo>
                    <a:pt x="135" y="211"/>
                  </a:lnTo>
                  <a:lnTo>
                    <a:pt x="141" y="207"/>
                  </a:lnTo>
                  <a:lnTo>
                    <a:pt x="146" y="204"/>
                  </a:lnTo>
                  <a:lnTo>
                    <a:pt x="150" y="198"/>
                  </a:lnTo>
                  <a:lnTo>
                    <a:pt x="154" y="194"/>
                  </a:lnTo>
                  <a:lnTo>
                    <a:pt x="157" y="188"/>
                  </a:lnTo>
                  <a:lnTo>
                    <a:pt x="159" y="181"/>
                  </a:lnTo>
                  <a:lnTo>
                    <a:pt x="162" y="174"/>
                  </a:lnTo>
                  <a:lnTo>
                    <a:pt x="166" y="159"/>
                  </a:lnTo>
                  <a:lnTo>
                    <a:pt x="168" y="143"/>
                  </a:lnTo>
                  <a:lnTo>
                    <a:pt x="169" y="126"/>
                  </a:lnTo>
                  <a:lnTo>
                    <a:pt x="166" y="109"/>
                  </a:lnTo>
                  <a:lnTo>
                    <a:pt x="164" y="92"/>
                  </a:lnTo>
                  <a:lnTo>
                    <a:pt x="161" y="76"/>
                  </a:lnTo>
                  <a:lnTo>
                    <a:pt x="155" y="60"/>
                  </a:lnTo>
                  <a:lnTo>
                    <a:pt x="148" y="46"/>
                  </a:lnTo>
                  <a:lnTo>
                    <a:pt x="145" y="40"/>
                  </a:lnTo>
                  <a:lnTo>
                    <a:pt x="140" y="34"/>
                  </a:lnTo>
                  <a:lnTo>
                    <a:pt x="135" y="30"/>
                  </a:lnTo>
                  <a:lnTo>
                    <a:pt x="131" y="25"/>
                  </a:lnTo>
                  <a:lnTo>
                    <a:pt x="126" y="22"/>
                  </a:lnTo>
                  <a:lnTo>
                    <a:pt x="121" y="20"/>
                  </a:lnTo>
                  <a:lnTo>
                    <a:pt x="116" y="18"/>
                  </a:lnTo>
                  <a:lnTo>
                    <a:pt x="110" y="17"/>
                  </a:lnTo>
                  <a:lnTo>
                    <a:pt x="105" y="14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4" name="Freeform 77"/>
            <p:cNvSpPr>
              <a:spLocks noEditPoints="1"/>
            </p:cNvSpPr>
            <p:nvPr/>
          </p:nvSpPr>
          <p:spPr bwMode="auto">
            <a:xfrm>
              <a:off x="100013" y="1371601"/>
              <a:ext cx="88900" cy="112713"/>
            </a:xfrm>
            <a:custGeom>
              <a:avLst/>
              <a:gdLst>
                <a:gd name="T0" fmla="*/ 2147483647 w 338"/>
                <a:gd name="T1" fmla="*/ 2147483647 h 423"/>
                <a:gd name="T2" fmla="*/ 2147483647 w 338"/>
                <a:gd name="T3" fmla="*/ 2147483647 h 423"/>
                <a:gd name="T4" fmla="*/ 2147483647 w 338"/>
                <a:gd name="T5" fmla="*/ 2147483647 h 423"/>
                <a:gd name="T6" fmla="*/ 2147483647 w 338"/>
                <a:gd name="T7" fmla="*/ 2147483647 h 423"/>
                <a:gd name="T8" fmla="*/ 2147483647 w 338"/>
                <a:gd name="T9" fmla="*/ 2147483647 h 423"/>
                <a:gd name="T10" fmla="*/ 2147483647 w 338"/>
                <a:gd name="T11" fmla="*/ 2147483647 h 423"/>
                <a:gd name="T12" fmla="*/ 2147483647 w 338"/>
                <a:gd name="T13" fmla="*/ 2147483647 h 423"/>
                <a:gd name="T14" fmla="*/ 2147483647 w 338"/>
                <a:gd name="T15" fmla="*/ 2147483647 h 423"/>
                <a:gd name="T16" fmla="*/ 2147483647 w 338"/>
                <a:gd name="T17" fmla="*/ 2147483647 h 423"/>
                <a:gd name="T18" fmla="*/ 2147483647 w 338"/>
                <a:gd name="T19" fmla="*/ 2147483647 h 423"/>
                <a:gd name="T20" fmla="*/ 2147483647 w 338"/>
                <a:gd name="T21" fmla="*/ 2147483647 h 423"/>
                <a:gd name="T22" fmla="*/ 2147483647 w 338"/>
                <a:gd name="T23" fmla="*/ 2147483647 h 423"/>
                <a:gd name="T24" fmla="*/ 2147483647 w 338"/>
                <a:gd name="T25" fmla="*/ 2147483647 h 423"/>
                <a:gd name="T26" fmla="*/ 2147483647 w 338"/>
                <a:gd name="T27" fmla="*/ 2147483647 h 423"/>
                <a:gd name="T28" fmla="*/ 2147483647 w 338"/>
                <a:gd name="T29" fmla="*/ 2147483647 h 423"/>
                <a:gd name="T30" fmla="*/ 2147483647 w 338"/>
                <a:gd name="T31" fmla="*/ 2147483647 h 423"/>
                <a:gd name="T32" fmla="*/ 2147483647 w 338"/>
                <a:gd name="T33" fmla="*/ 2147483647 h 423"/>
                <a:gd name="T34" fmla="*/ 2147483647 w 338"/>
                <a:gd name="T35" fmla="*/ 2147483647 h 423"/>
                <a:gd name="T36" fmla="*/ 2147483647 w 338"/>
                <a:gd name="T37" fmla="*/ 2147483647 h 423"/>
                <a:gd name="T38" fmla="*/ 2147483647 w 338"/>
                <a:gd name="T39" fmla="*/ 2147483647 h 423"/>
                <a:gd name="T40" fmla="*/ 2147483647 w 338"/>
                <a:gd name="T41" fmla="*/ 2147483647 h 423"/>
                <a:gd name="T42" fmla="*/ 2147483647 w 338"/>
                <a:gd name="T43" fmla="*/ 2147483647 h 423"/>
                <a:gd name="T44" fmla="*/ 2147483647 w 338"/>
                <a:gd name="T45" fmla="*/ 2147483647 h 423"/>
                <a:gd name="T46" fmla="*/ 2147483647 w 338"/>
                <a:gd name="T47" fmla="*/ 2147483647 h 423"/>
                <a:gd name="T48" fmla="*/ 2147483647 w 338"/>
                <a:gd name="T49" fmla="*/ 2147483647 h 423"/>
                <a:gd name="T50" fmla="*/ 2147483647 w 338"/>
                <a:gd name="T51" fmla="*/ 2147483647 h 423"/>
                <a:gd name="T52" fmla="*/ 2147483647 w 338"/>
                <a:gd name="T53" fmla="*/ 2147483647 h 423"/>
                <a:gd name="T54" fmla="*/ 2147483647 w 338"/>
                <a:gd name="T55" fmla="*/ 2147483647 h 423"/>
                <a:gd name="T56" fmla="*/ 2147483647 w 338"/>
                <a:gd name="T57" fmla="*/ 2147483647 h 423"/>
                <a:gd name="T58" fmla="*/ 2147483647 w 338"/>
                <a:gd name="T59" fmla="*/ 2147483647 h 423"/>
                <a:gd name="T60" fmla="*/ 2147483647 w 338"/>
                <a:gd name="T61" fmla="*/ 0 h 423"/>
                <a:gd name="T62" fmla="*/ 2147483647 w 338"/>
                <a:gd name="T63" fmla="*/ 2147483647 h 423"/>
                <a:gd name="T64" fmla="*/ 2147483647 w 338"/>
                <a:gd name="T65" fmla="*/ 2147483647 h 423"/>
                <a:gd name="T66" fmla="*/ 2147483647 w 338"/>
                <a:gd name="T67" fmla="*/ 2147483647 h 423"/>
                <a:gd name="T68" fmla="*/ 2147483647 w 338"/>
                <a:gd name="T69" fmla="*/ 2147483647 h 423"/>
                <a:gd name="T70" fmla="*/ 2147483647 w 338"/>
                <a:gd name="T71" fmla="*/ 2147483647 h 423"/>
                <a:gd name="T72" fmla="*/ 2147483647 w 338"/>
                <a:gd name="T73" fmla="*/ 2147483647 h 423"/>
                <a:gd name="T74" fmla="*/ 2147483647 w 338"/>
                <a:gd name="T75" fmla="*/ 2147483647 h 423"/>
                <a:gd name="T76" fmla="*/ 2147483647 w 338"/>
                <a:gd name="T77" fmla="*/ 2147483647 h 423"/>
                <a:gd name="T78" fmla="*/ 2147483647 w 338"/>
                <a:gd name="T79" fmla="*/ 2147483647 h 423"/>
                <a:gd name="T80" fmla="*/ 2147483647 w 338"/>
                <a:gd name="T81" fmla="*/ 2147483647 h 423"/>
                <a:gd name="T82" fmla="*/ 2147483647 w 338"/>
                <a:gd name="T83" fmla="*/ 2147483647 h 423"/>
                <a:gd name="T84" fmla="*/ 2147483647 w 338"/>
                <a:gd name="T85" fmla="*/ 2147483647 h 423"/>
                <a:gd name="T86" fmla="*/ 2147483647 w 338"/>
                <a:gd name="T87" fmla="*/ 2147483647 h 423"/>
                <a:gd name="T88" fmla="*/ 2147483647 w 338"/>
                <a:gd name="T89" fmla="*/ 2147483647 h 423"/>
                <a:gd name="T90" fmla="*/ 2147483647 w 338"/>
                <a:gd name="T91" fmla="*/ 2147483647 h 423"/>
                <a:gd name="T92" fmla="*/ 2147483647 w 338"/>
                <a:gd name="T93" fmla="*/ 2147483647 h 4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8"/>
                <a:gd name="T142" fmla="*/ 0 h 423"/>
                <a:gd name="T143" fmla="*/ 338 w 338"/>
                <a:gd name="T144" fmla="*/ 423 h 4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8" h="423">
                  <a:moveTo>
                    <a:pt x="62" y="162"/>
                  </a:moveTo>
                  <a:lnTo>
                    <a:pt x="62" y="185"/>
                  </a:lnTo>
                  <a:lnTo>
                    <a:pt x="65" y="205"/>
                  </a:lnTo>
                  <a:lnTo>
                    <a:pt x="68" y="214"/>
                  </a:lnTo>
                  <a:lnTo>
                    <a:pt x="68" y="222"/>
                  </a:lnTo>
                  <a:lnTo>
                    <a:pt x="71" y="233"/>
                  </a:lnTo>
                  <a:lnTo>
                    <a:pt x="79" y="259"/>
                  </a:lnTo>
                  <a:lnTo>
                    <a:pt x="82" y="265"/>
                  </a:lnTo>
                  <a:lnTo>
                    <a:pt x="88" y="274"/>
                  </a:lnTo>
                  <a:lnTo>
                    <a:pt x="90" y="280"/>
                  </a:lnTo>
                  <a:lnTo>
                    <a:pt x="96" y="288"/>
                  </a:lnTo>
                  <a:lnTo>
                    <a:pt x="100" y="294"/>
                  </a:lnTo>
                  <a:lnTo>
                    <a:pt x="105" y="303"/>
                  </a:lnTo>
                  <a:lnTo>
                    <a:pt x="117" y="314"/>
                  </a:lnTo>
                  <a:lnTo>
                    <a:pt x="151" y="341"/>
                  </a:lnTo>
                  <a:lnTo>
                    <a:pt x="159" y="343"/>
                  </a:lnTo>
                  <a:lnTo>
                    <a:pt x="166" y="343"/>
                  </a:lnTo>
                  <a:lnTo>
                    <a:pt x="172" y="346"/>
                  </a:lnTo>
                  <a:lnTo>
                    <a:pt x="180" y="349"/>
                  </a:lnTo>
                  <a:lnTo>
                    <a:pt x="185" y="349"/>
                  </a:lnTo>
                  <a:lnTo>
                    <a:pt x="192" y="351"/>
                  </a:lnTo>
                  <a:lnTo>
                    <a:pt x="199" y="352"/>
                  </a:lnTo>
                  <a:lnTo>
                    <a:pt x="207" y="352"/>
                  </a:lnTo>
                  <a:lnTo>
                    <a:pt x="214" y="352"/>
                  </a:lnTo>
                  <a:lnTo>
                    <a:pt x="222" y="351"/>
                  </a:lnTo>
                  <a:lnTo>
                    <a:pt x="230" y="350"/>
                  </a:lnTo>
                  <a:lnTo>
                    <a:pt x="237" y="349"/>
                  </a:lnTo>
                  <a:lnTo>
                    <a:pt x="243" y="346"/>
                  </a:lnTo>
                  <a:lnTo>
                    <a:pt x="260" y="341"/>
                  </a:lnTo>
                  <a:lnTo>
                    <a:pt x="277" y="328"/>
                  </a:lnTo>
                  <a:lnTo>
                    <a:pt x="287" y="319"/>
                  </a:lnTo>
                  <a:lnTo>
                    <a:pt x="295" y="309"/>
                  </a:lnTo>
                  <a:lnTo>
                    <a:pt x="307" y="292"/>
                  </a:lnTo>
                  <a:lnTo>
                    <a:pt x="324" y="257"/>
                  </a:lnTo>
                  <a:lnTo>
                    <a:pt x="338" y="265"/>
                  </a:lnTo>
                  <a:lnTo>
                    <a:pt x="335" y="280"/>
                  </a:lnTo>
                  <a:lnTo>
                    <a:pt x="330" y="294"/>
                  </a:lnTo>
                  <a:lnTo>
                    <a:pt x="326" y="309"/>
                  </a:lnTo>
                  <a:lnTo>
                    <a:pt x="321" y="322"/>
                  </a:lnTo>
                  <a:lnTo>
                    <a:pt x="305" y="346"/>
                  </a:lnTo>
                  <a:lnTo>
                    <a:pt x="287" y="370"/>
                  </a:lnTo>
                  <a:lnTo>
                    <a:pt x="277" y="381"/>
                  </a:lnTo>
                  <a:lnTo>
                    <a:pt x="267" y="391"/>
                  </a:lnTo>
                  <a:lnTo>
                    <a:pt x="255" y="399"/>
                  </a:lnTo>
                  <a:lnTo>
                    <a:pt x="243" y="406"/>
                  </a:lnTo>
                  <a:lnTo>
                    <a:pt x="235" y="412"/>
                  </a:lnTo>
                  <a:lnTo>
                    <a:pt x="229" y="412"/>
                  </a:lnTo>
                  <a:lnTo>
                    <a:pt x="220" y="415"/>
                  </a:lnTo>
                  <a:lnTo>
                    <a:pt x="214" y="417"/>
                  </a:lnTo>
                  <a:lnTo>
                    <a:pt x="206" y="421"/>
                  </a:lnTo>
                  <a:lnTo>
                    <a:pt x="191" y="421"/>
                  </a:lnTo>
                  <a:lnTo>
                    <a:pt x="183" y="423"/>
                  </a:lnTo>
                  <a:lnTo>
                    <a:pt x="166" y="423"/>
                  </a:lnTo>
                  <a:lnTo>
                    <a:pt x="157" y="421"/>
                  </a:lnTo>
                  <a:lnTo>
                    <a:pt x="148" y="421"/>
                  </a:lnTo>
                  <a:lnTo>
                    <a:pt x="140" y="417"/>
                  </a:lnTo>
                  <a:lnTo>
                    <a:pt x="130" y="417"/>
                  </a:lnTo>
                  <a:lnTo>
                    <a:pt x="118" y="414"/>
                  </a:lnTo>
                  <a:lnTo>
                    <a:pt x="106" y="408"/>
                  </a:lnTo>
                  <a:lnTo>
                    <a:pt x="94" y="403"/>
                  </a:lnTo>
                  <a:lnTo>
                    <a:pt x="84" y="395"/>
                  </a:lnTo>
                  <a:lnTo>
                    <a:pt x="72" y="387"/>
                  </a:lnTo>
                  <a:lnTo>
                    <a:pt x="62" y="377"/>
                  </a:lnTo>
                  <a:lnTo>
                    <a:pt x="53" y="368"/>
                  </a:lnTo>
                  <a:lnTo>
                    <a:pt x="43" y="358"/>
                  </a:lnTo>
                  <a:lnTo>
                    <a:pt x="35" y="346"/>
                  </a:lnTo>
                  <a:lnTo>
                    <a:pt x="29" y="335"/>
                  </a:lnTo>
                  <a:lnTo>
                    <a:pt x="22" y="324"/>
                  </a:lnTo>
                  <a:lnTo>
                    <a:pt x="16" y="311"/>
                  </a:lnTo>
                  <a:lnTo>
                    <a:pt x="11" y="298"/>
                  </a:lnTo>
                  <a:lnTo>
                    <a:pt x="8" y="286"/>
                  </a:lnTo>
                  <a:lnTo>
                    <a:pt x="6" y="273"/>
                  </a:lnTo>
                  <a:lnTo>
                    <a:pt x="5" y="259"/>
                  </a:lnTo>
                  <a:lnTo>
                    <a:pt x="1" y="251"/>
                  </a:lnTo>
                  <a:lnTo>
                    <a:pt x="1" y="227"/>
                  </a:lnTo>
                  <a:lnTo>
                    <a:pt x="0" y="206"/>
                  </a:lnTo>
                  <a:lnTo>
                    <a:pt x="1" y="184"/>
                  </a:lnTo>
                  <a:lnTo>
                    <a:pt x="2" y="163"/>
                  </a:lnTo>
                  <a:lnTo>
                    <a:pt x="7" y="144"/>
                  </a:lnTo>
                  <a:lnTo>
                    <a:pt x="13" y="126"/>
                  </a:lnTo>
                  <a:lnTo>
                    <a:pt x="19" y="108"/>
                  </a:lnTo>
                  <a:lnTo>
                    <a:pt x="27" y="94"/>
                  </a:lnTo>
                  <a:lnTo>
                    <a:pt x="37" y="79"/>
                  </a:lnTo>
                  <a:lnTo>
                    <a:pt x="47" y="65"/>
                  </a:lnTo>
                  <a:lnTo>
                    <a:pt x="58" y="52"/>
                  </a:lnTo>
                  <a:lnTo>
                    <a:pt x="71" y="41"/>
                  </a:lnTo>
                  <a:lnTo>
                    <a:pt x="84" y="32"/>
                  </a:lnTo>
                  <a:lnTo>
                    <a:pt x="97" y="23"/>
                  </a:lnTo>
                  <a:lnTo>
                    <a:pt x="112" y="16"/>
                  </a:lnTo>
                  <a:lnTo>
                    <a:pt x="127" y="10"/>
                  </a:lnTo>
                  <a:lnTo>
                    <a:pt x="142" y="5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8" y="0"/>
                  </a:lnTo>
                  <a:lnTo>
                    <a:pt x="203" y="1"/>
                  </a:lnTo>
                  <a:lnTo>
                    <a:pt x="218" y="3"/>
                  </a:lnTo>
                  <a:lnTo>
                    <a:pt x="232" y="7"/>
                  </a:lnTo>
                  <a:lnTo>
                    <a:pt x="246" y="11"/>
                  </a:lnTo>
                  <a:lnTo>
                    <a:pt x="260" y="18"/>
                  </a:lnTo>
                  <a:lnTo>
                    <a:pt x="274" y="26"/>
                  </a:lnTo>
                  <a:lnTo>
                    <a:pt x="285" y="36"/>
                  </a:lnTo>
                  <a:lnTo>
                    <a:pt x="297" y="48"/>
                  </a:lnTo>
                  <a:lnTo>
                    <a:pt x="307" y="60"/>
                  </a:lnTo>
                  <a:lnTo>
                    <a:pt x="316" y="74"/>
                  </a:lnTo>
                  <a:lnTo>
                    <a:pt x="324" y="90"/>
                  </a:lnTo>
                  <a:lnTo>
                    <a:pt x="330" y="108"/>
                  </a:lnTo>
                  <a:lnTo>
                    <a:pt x="335" y="127"/>
                  </a:lnTo>
                  <a:lnTo>
                    <a:pt x="335" y="145"/>
                  </a:lnTo>
                  <a:lnTo>
                    <a:pt x="338" y="162"/>
                  </a:lnTo>
                  <a:lnTo>
                    <a:pt x="62" y="162"/>
                  </a:lnTo>
                  <a:close/>
                  <a:moveTo>
                    <a:pt x="62" y="136"/>
                  </a:moveTo>
                  <a:lnTo>
                    <a:pt x="246" y="136"/>
                  </a:lnTo>
                  <a:lnTo>
                    <a:pt x="246" y="119"/>
                  </a:lnTo>
                  <a:lnTo>
                    <a:pt x="243" y="104"/>
                  </a:lnTo>
                  <a:lnTo>
                    <a:pt x="242" y="98"/>
                  </a:lnTo>
                  <a:lnTo>
                    <a:pt x="240" y="91"/>
                  </a:lnTo>
                  <a:lnTo>
                    <a:pt x="238" y="84"/>
                  </a:lnTo>
                  <a:lnTo>
                    <a:pt x="235" y="79"/>
                  </a:lnTo>
                  <a:lnTo>
                    <a:pt x="228" y="66"/>
                  </a:lnTo>
                  <a:lnTo>
                    <a:pt x="219" y="56"/>
                  </a:lnTo>
                  <a:lnTo>
                    <a:pt x="207" y="47"/>
                  </a:lnTo>
                  <a:lnTo>
                    <a:pt x="196" y="40"/>
                  </a:lnTo>
                  <a:lnTo>
                    <a:pt x="190" y="36"/>
                  </a:lnTo>
                  <a:lnTo>
                    <a:pt x="184" y="35"/>
                  </a:lnTo>
                  <a:lnTo>
                    <a:pt x="177" y="33"/>
                  </a:lnTo>
                  <a:lnTo>
                    <a:pt x="172" y="33"/>
                  </a:lnTo>
                  <a:lnTo>
                    <a:pt x="159" y="33"/>
                  </a:lnTo>
                  <a:lnTo>
                    <a:pt x="151" y="32"/>
                  </a:lnTo>
                  <a:lnTo>
                    <a:pt x="142" y="33"/>
                  </a:lnTo>
                  <a:lnTo>
                    <a:pt x="134" y="35"/>
                  </a:lnTo>
                  <a:lnTo>
                    <a:pt x="127" y="37"/>
                  </a:lnTo>
                  <a:lnTo>
                    <a:pt x="119" y="41"/>
                  </a:lnTo>
                  <a:lnTo>
                    <a:pt x="112" y="45"/>
                  </a:lnTo>
                  <a:lnTo>
                    <a:pt x="105" y="50"/>
                  </a:lnTo>
                  <a:lnTo>
                    <a:pt x="100" y="56"/>
                  </a:lnTo>
                  <a:lnTo>
                    <a:pt x="93" y="61"/>
                  </a:lnTo>
                  <a:lnTo>
                    <a:pt x="88" y="68"/>
                  </a:lnTo>
                  <a:lnTo>
                    <a:pt x="82" y="75"/>
                  </a:lnTo>
                  <a:lnTo>
                    <a:pt x="78" y="82"/>
                  </a:lnTo>
                  <a:lnTo>
                    <a:pt x="71" y="97"/>
                  </a:lnTo>
                  <a:lnTo>
                    <a:pt x="65" y="113"/>
                  </a:lnTo>
                  <a:lnTo>
                    <a:pt x="65" y="124"/>
                  </a:lnTo>
                  <a:lnTo>
                    <a:pt x="62" y="1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auto">
            <a:xfrm>
              <a:off x="895350" y="1295401"/>
              <a:ext cx="114300" cy="163513"/>
            </a:xfrm>
            <a:custGeom>
              <a:avLst/>
              <a:gdLst>
                <a:gd name="T0" fmla="*/ 2147483647 w 432"/>
                <a:gd name="T1" fmla="*/ 2147483647 h 618"/>
                <a:gd name="T2" fmla="*/ 2147483647 w 432"/>
                <a:gd name="T3" fmla="*/ 2147483647 h 618"/>
                <a:gd name="T4" fmla="*/ 2147483647 w 432"/>
                <a:gd name="T5" fmla="*/ 2147483647 h 618"/>
                <a:gd name="T6" fmla="*/ 2147483647 w 432"/>
                <a:gd name="T7" fmla="*/ 2147483647 h 618"/>
                <a:gd name="T8" fmla="*/ 2147483647 w 432"/>
                <a:gd name="T9" fmla="*/ 2147483647 h 618"/>
                <a:gd name="T10" fmla="*/ 2147483647 w 432"/>
                <a:gd name="T11" fmla="*/ 2147483647 h 618"/>
                <a:gd name="T12" fmla="*/ 2147483647 w 432"/>
                <a:gd name="T13" fmla="*/ 2147483647 h 618"/>
                <a:gd name="T14" fmla="*/ 2147483647 w 432"/>
                <a:gd name="T15" fmla="*/ 2147483647 h 618"/>
                <a:gd name="T16" fmla="*/ 2147483647 w 432"/>
                <a:gd name="T17" fmla="*/ 2147483647 h 618"/>
                <a:gd name="T18" fmla="*/ 2147483647 w 432"/>
                <a:gd name="T19" fmla="*/ 2147483647 h 618"/>
                <a:gd name="T20" fmla="*/ 2147483647 w 432"/>
                <a:gd name="T21" fmla="*/ 2147483647 h 618"/>
                <a:gd name="T22" fmla="*/ 2147483647 w 432"/>
                <a:gd name="T23" fmla="*/ 2147483647 h 618"/>
                <a:gd name="T24" fmla="*/ 2147483647 w 432"/>
                <a:gd name="T25" fmla="*/ 2147483647 h 618"/>
                <a:gd name="T26" fmla="*/ 2147483647 w 432"/>
                <a:gd name="T27" fmla="*/ 2147483647 h 618"/>
                <a:gd name="T28" fmla="*/ 2147483647 w 432"/>
                <a:gd name="T29" fmla="*/ 2147483647 h 618"/>
                <a:gd name="T30" fmla="*/ 2147483647 w 432"/>
                <a:gd name="T31" fmla="*/ 2147483647 h 618"/>
                <a:gd name="T32" fmla="*/ 2147483647 w 432"/>
                <a:gd name="T33" fmla="*/ 2147483647 h 618"/>
                <a:gd name="T34" fmla="*/ 2147483647 w 432"/>
                <a:gd name="T35" fmla="*/ 2147483647 h 618"/>
                <a:gd name="T36" fmla="*/ 2147483647 w 432"/>
                <a:gd name="T37" fmla="*/ 2147483647 h 618"/>
                <a:gd name="T38" fmla="*/ 2147483647 w 432"/>
                <a:gd name="T39" fmla="*/ 2147483647 h 618"/>
                <a:gd name="T40" fmla="*/ 2147483647 w 432"/>
                <a:gd name="T41" fmla="*/ 2147483647 h 618"/>
                <a:gd name="T42" fmla="*/ 2147483647 w 432"/>
                <a:gd name="T43" fmla="*/ 2147483647 h 618"/>
                <a:gd name="T44" fmla="*/ 2147483647 w 432"/>
                <a:gd name="T45" fmla="*/ 2147483647 h 618"/>
                <a:gd name="T46" fmla="*/ 2147483647 w 432"/>
                <a:gd name="T47" fmla="*/ 2147483647 h 618"/>
                <a:gd name="T48" fmla="*/ 2147483647 w 432"/>
                <a:gd name="T49" fmla="*/ 2147483647 h 618"/>
                <a:gd name="T50" fmla="*/ 2147483647 w 432"/>
                <a:gd name="T51" fmla="*/ 2147483647 h 618"/>
                <a:gd name="T52" fmla="*/ 2147483647 w 432"/>
                <a:gd name="T53" fmla="*/ 2147483647 h 618"/>
                <a:gd name="T54" fmla="*/ 2147483647 w 432"/>
                <a:gd name="T55" fmla="*/ 2147483647 h 618"/>
                <a:gd name="T56" fmla="*/ 2147483647 w 432"/>
                <a:gd name="T57" fmla="*/ 2147483647 h 618"/>
                <a:gd name="T58" fmla="*/ 2147483647 w 432"/>
                <a:gd name="T59" fmla="*/ 2147483647 h 618"/>
                <a:gd name="T60" fmla="*/ 2147483647 w 432"/>
                <a:gd name="T61" fmla="*/ 2147483647 h 618"/>
                <a:gd name="T62" fmla="*/ 2147483647 w 432"/>
                <a:gd name="T63" fmla="*/ 2147483647 h 618"/>
                <a:gd name="T64" fmla="*/ 2147483647 w 432"/>
                <a:gd name="T65" fmla="*/ 2147483647 h 618"/>
                <a:gd name="T66" fmla="*/ 2147483647 w 432"/>
                <a:gd name="T67" fmla="*/ 2147483647 h 618"/>
                <a:gd name="T68" fmla="*/ 2147483647 w 432"/>
                <a:gd name="T69" fmla="*/ 2147483647 h 618"/>
                <a:gd name="T70" fmla="*/ 2147483647 w 432"/>
                <a:gd name="T71" fmla="*/ 2147483647 h 618"/>
                <a:gd name="T72" fmla="*/ 2147483647 w 432"/>
                <a:gd name="T73" fmla="*/ 2147483647 h 618"/>
                <a:gd name="T74" fmla="*/ 2147483647 w 432"/>
                <a:gd name="T75" fmla="*/ 2147483647 h 618"/>
                <a:gd name="T76" fmla="*/ 2147483647 w 432"/>
                <a:gd name="T77" fmla="*/ 2147483647 h 618"/>
                <a:gd name="T78" fmla="*/ 2147483647 w 432"/>
                <a:gd name="T79" fmla="*/ 2147483647 h 618"/>
                <a:gd name="T80" fmla="*/ 2147483647 w 432"/>
                <a:gd name="T81" fmla="*/ 2147483647 h 618"/>
                <a:gd name="T82" fmla="*/ 2147483647 w 432"/>
                <a:gd name="T83" fmla="*/ 2147483647 h 618"/>
                <a:gd name="T84" fmla="*/ 2147483647 w 432"/>
                <a:gd name="T85" fmla="*/ 2147483647 h 618"/>
                <a:gd name="T86" fmla="*/ 2147483647 w 432"/>
                <a:gd name="T87" fmla="*/ 2147483647 h 618"/>
                <a:gd name="T88" fmla="*/ 2147483647 w 432"/>
                <a:gd name="T89" fmla="*/ 2147483647 h 618"/>
                <a:gd name="T90" fmla="*/ 2147483647 w 432"/>
                <a:gd name="T91" fmla="*/ 2147483647 h 618"/>
                <a:gd name="T92" fmla="*/ 2147483647 w 432"/>
                <a:gd name="T93" fmla="*/ 2147483647 h 618"/>
                <a:gd name="T94" fmla="*/ 2147483647 w 432"/>
                <a:gd name="T95" fmla="*/ 2147483647 h 618"/>
                <a:gd name="T96" fmla="*/ 2147483647 w 432"/>
                <a:gd name="T97" fmla="*/ 2147483647 h 618"/>
                <a:gd name="T98" fmla="*/ 2147483647 w 432"/>
                <a:gd name="T99" fmla="*/ 2147483647 h 618"/>
                <a:gd name="T100" fmla="*/ 0 w 432"/>
                <a:gd name="T101" fmla="*/ 2147483647 h 618"/>
                <a:gd name="T102" fmla="*/ 2147483647 w 432"/>
                <a:gd name="T103" fmla="*/ 0 h 6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2"/>
                <a:gd name="T157" fmla="*/ 0 h 618"/>
                <a:gd name="T158" fmla="*/ 432 w 432"/>
                <a:gd name="T159" fmla="*/ 618 h 61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2" h="618">
                  <a:moveTo>
                    <a:pt x="139" y="0"/>
                  </a:moveTo>
                  <a:lnTo>
                    <a:pt x="139" y="291"/>
                  </a:lnTo>
                  <a:lnTo>
                    <a:pt x="190" y="239"/>
                  </a:lnTo>
                  <a:lnTo>
                    <a:pt x="208" y="228"/>
                  </a:lnTo>
                  <a:lnTo>
                    <a:pt x="217" y="224"/>
                  </a:lnTo>
                  <a:lnTo>
                    <a:pt x="223" y="219"/>
                  </a:lnTo>
                  <a:lnTo>
                    <a:pt x="228" y="215"/>
                  </a:lnTo>
                  <a:lnTo>
                    <a:pt x="236" y="213"/>
                  </a:lnTo>
                  <a:lnTo>
                    <a:pt x="242" y="213"/>
                  </a:lnTo>
                  <a:lnTo>
                    <a:pt x="251" y="210"/>
                  </a:lnTo>
                  <a:lnTo>
                    <a:pt x="257" y="210"/>
                  </a:lnTo>
                  <a:lnTo>
                    <a:pt x="265" y="207"/>
                  </a:lnTo>
                  <a:lnTo>
                    <a:pt x="280" y="207"/>
                  </a:lnTo>
                  <a:lnTo>
                    <a:pt x="288" y="210"/>
                  </a:lnTo>
                  <a:lnTo>
                    <a:pt x="294" y="210"/>
                  </a:lnTo>
                  <a:lnTo>
                    <a:pt x="303" y="213"/>
                  </a:lnTo>
                  <a:lnTo>
                    <a:pt x="312" y="215"/>
                  </a:lnTo>
                  <a:lnTo>
                    <a:pt x="323" y="222"/>
                  </a:lnTo>
                  <a:lnTo>
                    <a:pt x="329" y="228"/>
                  </a:lnTo>
                  <a:lnTo>
                    <a:pt x="335" y="230"/>
                  </a:lnTo>
                  <a:lnTo>
                    <a:pt x="340" y="239"/>
                  </a:lnTo>
                  <a:lnTo>
                    <a:pt x="352" y="251"/>
                  </a:lnTo>
                  <a:lnTo>
                    <a:pt x="359" y="266"/>
                  </a:lnTo>
                  <a:lnTo>
                    <a:pt x="363" y="278"/>
                  </a:lnTo>
                  <a:lnTo>
                    <a:pt x="367" y="290"/>
                  </a:lnTo>
                  <a:lnTo>
                    <a:pt x="369" y="300"/>
                  </a:lnTo>
                  <a:lnTo>
                    <a:pt x="373" y="323"/>
                  </a:lnTo>
                  <a:lnTo>
                    <a:pt x="375" y="354"/>
                  </a:lnTo>
                  <a:lnTo>
                    <a:pt x="375" y="527"/>
                  </a:lnTo>
                  <a:lnTo>
                    <a:pt x="375" y="536"/>
                  </a:lnTo>
                  <a:lnTo>
                    <a:pt x="375" y="546"/>
                  </a:lnTo>
                  <a:lnTo>
                    <a:pt x="375" y="557"/>
                  </a:lnTo>
                  <a:lnTo>
                    <a:pt x="377" y="568"/>
                  </a:lnTo>
                  <a:lnTo>
                    <a:pt x="379" y="578"/>
                  </a:lnTo>
                  <a:lnTo>
                    <a:pt x="384" y="587"/>
                  </a:lnTo>
                  <a:lnTo>
                    <a:pt x="387" y="591"/>
                  </a:lnTo>
                  <a:lnTo>
                    <a:pt x="391" y="594"/>
                  </a:lnTo>
                  <a:lnTo>
                    <a:pt x="395" y="596"/>
                  </a:lnTo>
                  <a:lnTo>
                    <a:pt x="400" y="599"/>
                  </a:lnTo>
                  <a:lnTo>
                    <a:pt x="409" y="601"/>
                  </a:lnTo>
                  <a:lnTo>
                    <a:pt x="432" y="601"/>
                  </a:lnTo>
                  <a:lnTo>
                    <a:pt x="432" y="618"/>
                  </a:lnTo>
                  <a:lnTo>
                    <a:pt x="236" y="618"/>
                  </a:lnTo>
                  <a:lnTo>
                    <a:pt x="236" y="601"/>
                  </a:lnTo>
                  <a:lnTo>
                    <a:pt x="259" y="601"/>
                  </a:lnTo>
                  <a:lnTo>
                    <a:pt x="271" y="599"/>
                  </a:lnTo>
                  <a:lnTo>
                    <a:pt x="280" y="599"/>
                  </a:lnTo>
                  <a:lnTo>
                    <a:pt x="286" y="593"/>
                  </a:lnTo>
                  <a:lnTo>
                    <a:pt x="291" y="590"/>
                  </a:lnTo>
                  <a:lnTo>
                    <a:pt x="294" y="584"/>
                  </a:lnTo>
                  <a:lnTo>
                    <a:pt x="297" y="576"/>
                  </a:lnTo>
                  <a:lnTo>
                    <a:pt x="300" y="570"/>
                  </a:lnTo>
                  <a:lnTo>
                    <a:pt x="300" y="564"/>
                  </a:lnTo>
                  <a:lnTo>
                    <a:pt x="303" y="555"/>
                  </a:lnTo>
                  <a:lnTo>
                    <a:pt x="303" y="357"/>
                  </a:lnTo>
                  <a:lnTo>
                    <a:pt x="300" y="334"/>
                  </a:lnTo>
                  <a:lnTo>
                    <a:pt x="300" y="314"/>
                  </a:lnTo>
                  <a:lnTo>
                    <a:pt x="294" y="302"/>
                  </a:lnTo>
                  <a:lnTo>
                    <a:pt x="291" y="293"/>
                  </a:lnTo>
                  <a:lnTo>
                    <a:pt x="280" y="276"/>
                  </a:lnTo>
                  <a:lnTo>
                    <a:pt x="272" y="270"/>
                  </a:lnTo>
                  <a:lnTo>
                    <a:pt x="264" y="267"/>
                  </a:lnTo>
                  <a:lnTo>
                    <a:pt x="255" y="263"/>
                  </a:lnTo>
                  <a:lnTo>
                    <a:pt x="244" y="262"/>
                  </a:lnTo>
                  <a:lnTo>
                    <a:pt x="234" y="262"/>
                  </a:lnTo>
                  <a:lnTo>
                    <a:pt x="224" y="262"/>
                  </a:lnTo>
                  <a:lnTo>
                    <a:pt x="215" y="264"/>
                  </a:lnTo>
                  <a:lnTo>
                    <a:pt x="205" y="268"/>
                  </a:lnTo>
                  <a:lnTo>
                    <a:pt x="181" y="279"/>
                  </a:lnTo>
                  <a:lnTo>
                    <a:pt x="176" y="285"/>
                  </a:lnTo>
                  <a:lnTo>
                    <a:pt x="168" y="291"/>
                  </a:lnTo>
                  <a:lnTo>
                    <a:pt x="153" y="302"/>
                  </a:lnTo>
                  <a:lnTo>
                    <a:pt x="139" y="319"/>
                  </a:lnTo>
                  <a:lnTo>
                    <a:pt x="139" y="561"/>
                  </a:lnTo>
                  <a:lnTo>
                    <a:pt x="141" y="572"/>
                  </a:lnTo>
                  <a:lnTo>
                    <a:pt x="145" y="578"/>
                  </a:lnTo>
                  <a:lnTo>
                    <a:pt x="145" y="584"/>
                  </a:lnTo>
                  <a:lnTo>
                    <a:pt x="150" y="587"/>
                  </a:lnTo>
                  <a:lnTo>
                    <a:pt x="153" y="593"/>
                  </a:lnTo>
                  <a:lnTo>
                    <a:pt x="158" y="595"/>
                  </a:lnTo>
                  <a:lnTo>
                    <a:pt x="168" y="599"/>
                  </a:lnTo>
                  <a:lnTo>
                    <a:pt x="176" y="601"/>
                  </a:lnTo>
                  <a:lnTo>
                    <a:pt x="202" y="601"/>
                  </a:lnTo>
                  <a:lnTo>
                    <a:pt x="202" y="618"/>
                  </a:lnTo>
                  <a:lnTo>
                    <a:pt x="6" y="618"/>
                  </a:lnTo>
                  <a:lnTo>
                    <a:pt x="6" y="601"/>
                  </a:lnTo>
                  <a:lnTo>
                    <a:pt x="29" y="601"/>
                  </a:lnTo>
                  <a:lnTo>
                    <a:pt x="46" y="595"/>
                  </a:lnTo>
                  <a:lnTo>
                    <a:pt x="55" y="587"/>
                  </a:lnTo>
                  <a:lnTo>
                    <a:pt x="58" y="584"/>
                  </a:lnTo>
                  <a:lnTo>
                    <a:pt x="61" y="578"/>
                  </a:lnTo>
                  <a:lnTo>
                    <a:pt x="63" y="570"/>
                  </a:lnTo>
                  <a:lnTo>
                    <a:pt x="67" y="559"/>
                  </a:lnTo>
                  <a:lnTo>
                    <a:pt x="67" y="112"/>
                  </a:lnTo>
                  <a:lnTo>
                    <a:pt x="63" y="95"/>
                  </a:lnTo>
                  <a:lnTo>
                    <a:pt x="63" y="84"/>
                  </a:lnTo>
                  <a:lnTo>
                    <a:pt x="55" y="66"/>
                  </a:lnTo>
                  <a:lnTo>
                    <a:pt x="46" y="57"/>
                  </a:lnTo>
                  <a:lnTo>
                    <a:pt x="23" y="57"/>
                  </a:lnTo>
                  <a:lnTo>
                    <a:pt x="15" y="61"/>
                  </a:lnTo>
                  <a:lnTo>
                    <a:pt x="6" y="63"/>
                  </a:lnTo>
                  <a:lnTo>
                    <a:pt x="0" y="49"/>
                  </a:lnTo>
                  <a:lnTo>
                    <a:pt x="118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6" name="Freeform 79"/>
            <p:cNvSpPr>
              <a:spLocks noEditPoints="1"/>
            </p:cNvSpPr>
            <p:nvPr/>
          </p:nvSpPr>
          <p:spPr bwMode="auto">
            <a:xfrm>
              <a:off x="1017588" y="1398588"/>
              <a:ext cx="55563" cy="61913"/>
            </a:xfrm>
            <a:custGeom>
              <a:avLst/>
              <a:gdLst>
                <a:gd name="T0" fmla="*/ 2147483647 w 211"/>
                <a:gd name="T1" fmla="*/ 2147483647 h 232"/>
                <a:gd name="T2" fmla="*/ 2147483647 w 211"/>
                <a:gd name="T3" fmla="*/ 2147483647 h 232"/>
                <a:gd name="T4" fmla="*/ 2147483647 w 211"/>
                <a:gd name="T5" fmla="*/ 2147483647 h 232"/>
                <a:gd name="T6" fmla="*/ 2147483647 w 211"/>
                <a:gd name="T7" fmla="*/ 2147483647 h 232"/>
                <a:gd name="T8" fmla="*/ 2147483647 w 211"/>
                <a:gd name="T9" fmla="*/ 2147483647 h 232"/>
                <a:gd name="T10" fmla="*/ 2147483647 w 211"/>
                <a:gd name="T11" fmla="*/ 2147483647 h 232"/>
                <a:gd name="T12" fmla="*/ 2147483647 w 211"/>
                <a:gd name="T13" fmla="*/ 2147483647 h 232"/>
                <a:gd name="T14" fmla="*/ 2147483647 w 211"/>
                <a:gd name="T15" fmla="*/ 2147483647 h 232"/>
                <a:gd name="T16" fmla="*/ 2147483647 w 211"/>
                <a:gd name="T17" fmla="*/ 2147483647 h 232"/>
                <a:gd name="T18" fmla="*/ 2147483647 w 211"/>
                <a:gd name="T19" fmla="*/ 2147483647 h 232"/>
                <a:gd name="T20" fmla="*/ 2147483647 w 211"/>
                <a:gd name="T21" fmla="*/ 2147483647 h 232"/>
                <a:gd name="T22" fmla="*/ 2147483647 w 211"/>
                <a:gd name="T23" fmla="*/ 2147483647 h 232"/>
                <a:gd name="T24" fmla="*/ 2147483647 w 211"/>
                <a:gd name="T25" fmla="*/ 2147483647 h 232"/>
                <a:gd name="T26" fmla="*/ 2147483647 w 211"/>
                <a:gd name="T27" fmla="*/ 2147483647 h 232"/>
                <a:gd name="T28" fmla="*/ 2147483647 w 211"/>
                <a:gd name="T29" fmla="*/ 2147483647 h 232"/>
                <a:gd name="T30" fmla="*/ 2147483647 w 211"/>
                <a:gd name="T31" fmla="*/ 2147483647 h 232"/>
                <a:gd name="T32" fmla="*/ 0 w 211"/>
                <a:gd name="T33" fmla="*/ 2147483647 h 232"/>
                <a:gd name="T34" fmla="*/ 2147483647 w 211"/>
                <a:gd name="T35" fmla="*/ 2147483647 h 232"/>
                <a:gd name="T36" fmla="*/ 2147483647 w 211"/>
                <a:gd name="T37" fmla="*/ 2147483647 h 232"/>
                <a:gd name="T38" fmla="*/ 2147483647 w 211"/>
                <a:gd name="T39" fmla="*/ 2147483647 h 232"/>
                <a:gd name="T40" fmla="*/ 2147483647 w 211"/>
                <a:gd name="T41" fmla="*/ 2147483647 h 232"/>
                <a:gd name="T42" fmla="*/ 2147483647 w 211"/>
                <a:gd name="T43" fmla="*/ 2147483647 h 232"/>
                <a:gd name="T44" fmla="*/ 2147483647 w 211"/>
                <a:gd name="T45" fmla="*/ 2147483647 h 232"/>
                <a:gd name="T46" fmla="*/ 2147483647 w 211"/>
                <a:gd name="T47" fmla="*/ 0 h 232"/>
                <a:gd name="T48" fmla="*/ 2147483647 w 211"/>
                <a:gd name="T49" fmla="*/ 2147483647 h 232"/>
                <a:gd name="T50" fmla="*/ 2147483647 w 211"/>
                <a:gd name="T51" fmla="*/ 2147483647 h 232"/>
                <a:gd name="T52" fmla="*/ 2147483647 w 211"/>
                <a:gd name="T53" fmla="*/ 2147483647 h 232"/>
                <a:gd name="T54" fmla="*/ 2147483647 w 211"/>
                <a:gd name="T55" fmla="*/ 2147483647 h 232"/>
                <a:gd name="T56" fmla="*/ 2147483647 w 211"/>
                <a:gd name="T57" fmla="*/ 2147483647 h 232"/>
                <a:gd name="T58" fmla="*/ 2147483647 w 211"/>
                <a:gd name="T59" fmla="*/ 2147483647 h 232"/>
                <a:gd name="T60" fmla="*/ 2147483647 w 211"/>
                <a:gd name="T61" fmla="*/ 2147483647 h 232"/>
                <a:gd name="T62" fmla="*/ 2147483647 w 211"/>
                <a:gd name="T63" fmla="*/ 2147483647 h 232"/>
                <a:gd name="T64" fmla="*/ 2147483647 w 211"/>
                <a:gd name="T65" fmla="*/ 2147483647 h 232"/>
                <a:gd name="T66" fmla="*/ 2147483647 w 211"/>
                <a:gd name="T67" fmla="*/ 2147483647 h 232"/>
                <a:gd name="T68" fmla="*/ 2147483647 w 211"/>
                <a:gd name="T69" fmla="*/ 2147483647 h 232"/>
                <a:gd name="T70" fmla="*/ 2147483647 w 211"/>
                <a:gd name="T71" fmla="*/ 2147483647 h 232"/>
                <a:gd name="T72" fmla="*/ 2147483647 w 211"/>
                <a:gd name="T73" fmla="*/ 2147483647 h 232"/>
                <a:gd name="T74" fmla="*/ 2147483647 w 211"/>
                <a:gd name="T75" fmla="*/ 2147483647 h 232"/>
                <a:gd name="T76" fmla="*/ 2147483647 w 211"/>
                <a:gd name="T77" fmla="*/ 2147483647 h 232"/>
                <a:gd name="T78" fmla="*/ 2147483647 w 211"/>
                <a:gd name="T79" fmla="*/ 2147483647 h 232"/>
                <a:gd name="T80" fmla="*/ 2147483647 w 211"/>
                <a:gd name="T81" fmla="*/ 2147483647 h 232"/>
                <a:gd name="T82" fmla="*/ 2147483647 w 211"/>
                <a:gd name="T83" fmla="*/ 2147483647 h 232"/>
                <a:gd name="T84" fmla="*/ 2147483647 w 211"/>
                <a:gd name="T85" fmla="*/ 2147483647 h 2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1"/>
                <a:gd name="T130" fmla="*/ 0 h 232"/>
                <a:gd name="T131" fmla="*/ 211 w 211"/>
                <a:gd name="T132" fmla="*/ 232 h 2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1" h="232">
                  <a:moveTo>
                    <a:pt x="107" y="0"/>
                  </a:moveTo>
                  <a:lnTo>
                    <a:pt x="119" y="0"/>
                  </a:lnTo>
                  <a:lnTo>
                    <a:pt x="130" y="2"/>
                  </a:lnTo>
                  <a:lnTo>
                    <a:pt x="142" y="5"/>
                  </a:lnTo>
                  <a:lnTo>
                    <a:pt x="152" y="10"/>
                  </a:lnTo>
                  <a:lnTo>
                    <a:pt x="161" y="14"/>
                  </a:lnTo>
                  <a:lnTo>
                    <a:pt x="170" y="20"/>
                  </a:lnTo>
                  <a:lnTo>
                    <a:pt x="177" y="27"/>
                  </a:lnTo>
                  <a:lnTo>
                    <a:pt x="184" y="34"/>
                  </a:lnTo>
                  <a:lnTo>
                    <a:pt x="191" y="42"/>
                  </a:lnTo>
                  <a:lnTo>
                    <a:pt x="195" y="50"/>
                  </a:lnTo>
                  <a:lnTo>
                    <a:pt x="200" y="58"/>
                  </a:lnTo>
                  <a:lnTo>
                    <a:pt x="203" y="67"/>
                  </a:lnTo>
                  <a:lnTo>
                    <a:pt x="207" y="77"/>
                  </a:lnTo>
                  <a:lnTo>
                    <a:pt x="209" y="87"/>
                  </a:lnTo>
                  <a:lnTo>
                    <a:pt x="210" y="97"/>
                  </a:lnTo>
                  <a:lnTo>
                    <a:pt x="211" y="106"/>
                  </a:lnTo>
                  <a:lnTo>
                    <a:pt x="211" y="116"/>
                  </a:lnTo>
                  <a:lnTo>
                    <a:pt x="210" y="127"/>
                  </a:lnTo>
                  <a:lnTo>
                    <a:pt x="209" y="137"/>
                  </a:lnTo>
                  <a:lnTo>
                    <a:pt x="207" y="146"/>
                  </a:lnTo>
                  <a:lnTo>
                    <a:pt x="203" y="156"/>
                  </a:lnTo>
                  <a:lnTo>
                    <a:pt x="200" y="165"/>
                  </a:lnTo>
                  <a:lnTo>
                    <a:pt x="197" y="175"/>
                  </a:lnTo>
                  <a:lnTo>
                    <a:pt x="192" y="183"/>
                  </a:lnTo>
                  <a:lnTo>
                    <a:pt x="186" y="191"/>
                  </a:lnTo>
                  <a:lnTo>
                    <a:pt x="181" y="199"/>
                  </a:lnTo>
                  <a:lnTo>
                    <a:pt x="174" y="206"/>
                  </a:lnTo>
                  <a:lnTo>
                    <a:pt x="166" y="212"/>
                  </a:lnTo>
                  <a:lnTo>
                    <a:pt x="159" y="218"/>
                  </a:lnTo>
                  <a:lnTo>
                    <a:pt x="150" y="223"/>
                  </a:lnTo>
                  <a:lnTo>
                    <a:pt x="140" y="226"/>
                  </a:lnTo>
                  <a:lnTo>
                    <a:pt x="131" y="230"/>
                  </a:lnTo>
                  <a:lnTo>
                    <a:pt x="121" y="232"/>
                  </a:lnTo>
                  <a:lnTo>
                    <a:pt x="111" y="232"/>
                  </a:lnTo>
                  <a:lnTo>
                    <a:pt x="90" y="232"/>
                  </a:lnTo>
                  <a:lnTo>
                    <a:pt x="79" y="230"/>
                  </a:lnTo>
                  <a:lnTo>
                    <a:pt x="68" y="227"/>
                  </a:lnTo>
                  <a:lnTo>
                    <a:pt x="59" y="224"/>
                  </a:lnTo>
                  <a:lnTo>
                    <a:pt x="50" y="218"/>
                  </a:lnTo>
                  <a:lnTo>
                    <a:pt x="42" y="212"/>
                  </a:lnTo>
                  <a:lnTo>
                    <a:pt x="34" y="206"/>
                  </a:lnTo>
                  <a:lnTo>
                    <a:pt x="28" y="199"/>
                  </a:lnTo>
                  <a:lnTo>
                    <a:pt x="21" y="191"/>
                  </a:lnTo>
                  <a:lnTo>
                    <a:pt x="16" y="182"/>
                  </a:lnTo>
                  <a:lnTo>
                    <a:pt x="11" y="172"/>
                  </a:lnTo>
                  <a:lnTo>
                    <a:pt x="8" y="162"/>
                  </a:lnTo>
                  <a:lnTo>
                    <a:pt x="4" y="153"/>
                  </a:lnTo>
                  <a:lnTo>
                    <a:pt x="2" y="143"/>
                  </a:lnTo>
                  <a:lnTo>
                    <a:pt x="1" y="132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1" y="103"/>
                  </a:lnTo>
                  <a:lnTo>
                    <a:pt x="1" y="97"/>
                  </a:lnTo>
                  <a:lnTo>
                    <a:pt x="4" y="89"/>
                  </a:lnTo>
                  <a:lnTo>
                    <a:pt x="5" y="81"/>
                  </a:lnTo>
                  <a:lnTo>
                    <a:pt x="6" y="74"/>
                  </a:lnTo>
                  <a:lnTo>
                    <a:pt x="10" y="66"/>
                  </a:lnTo>
                  <a:lnTo>
                    <a:pt x="12" y="59"/>
                  </a:lnTo>
                  <a:lnTo>
                    <a:pt x="17" y="52"/>
                  </a:lnTo>
                  <a:lnTo>
                    <a:pt x="20" y="45"/>
                  </a:lnTo>
                  <a:lnTo>
                    <a:pt x="26" y="38"/>
                  </a:lnTo>
                  <a:lnTo>
                    <a:pt x="31" y="33"/>
                  </a:lnTo>
                  <a:lnTo>
                    <a:pt x="36" y="27"/>
                  </a:lnTo>
                  <a:lnTo>
                    <a:pt x="42" y="21"/>
                  </a:lnTo>
                  <a:lnTo>
                    <a:pt x="49" y="17"/>
                  </a:lnTo>
                  <a:lnTo>
                    <a:pt x="56" y="12"/>
                  </a:lnTo>
                  <a:lnTo>
                    <a:pt x="63" y="9"/>
                  </a:lnTo>
                  <a:lnTo>
                    <a:pt x="69" y="6"/>
                  </a:lnTo>
                  <a:lnTo>
                    <a:pt x="77" y="4"/>
                  </a:lnTo>
                  <a:lnTo>
                    <a:pt x="84" y="2"/>
                  </a:lnTo>
                  <a:lnTo>
                    <a:pt x="94" y="0"/>
                  </a:lnTo>
                  <a:lnTo>
                    <a:pt x="107" y="0"/>
                  </a:lnTo>
                  <a:close/>
                  <a:moveTo>
                    <a:pt x="99" y="13"/>
                  </a:moveTo>
                  <a:lnTo>
                    <a:pt x="94" y="17"/>
                  </a:lnTo>
                  <a:lnTo>
                    <a:pt x="85" y="18"/>
                  </a:lnTo>
                  <a:lnTo>
                    <a:pt x="79" y="20"/>
                  </a:lnTo>
                  <a:lnTo>
                    <a:pt x="73" y="24"/>
                  </a:lnTo>
                  <a:lnTo>
                    <a:pt x="67" y="27"/>
                  </a:lnTo>
                  <a:lnTo>
                    <a:pt x="61" y="33"/>
                  </a:lnTo>
                  <a:lnTo>
                    <a:pt x="58" y="40"/>
                  </a:lnTo>
                  <a:lnTo>
                    <a:pt x="53" y="46"/>
                  </a:lnTo>
                  <a:lnTo>
                    <a:pt x="51" y="53"/>
                  </a:lnTo>
                  <a:lnTo>
                    <a:pt x="48" y="62"/>
                  </a:lnTo>
                  <a:lnTo>
                    <a:pt x="47" y="70"/>
                  </a:lnTo>
                  <a:lnTo>
                    <a:pt x="44" y="80"/>
                  </a:lnTo>
                  <a:lnTo>
                    <a:pt x="44" y="90"/>
                  </a:lnTo>
                  <a:lnTo>
                    <a:pt x="44" y="109"/>
                  </a:lnTo>
                  <a:lnTo>
                    <a:pt x="47" y="129"/>
                  </a:lnTo>
                  <a:lnTo>
                    <a:pt x="50" y="148"/>
                  </a:lnTo>
                  <a:lnTo>
                    <a:pt x="57" y="167"/>
                  </a:lnTo>
                  <a:lnTo>
                    <a:pt x="60" y="176"/>
                  </a:lnTo>
                  <a:lnTo>
                    <a:pt x="65" y="184"/>
                  </a:lnTo>
                  <a:lnTo>
                    <a:pt x="69" y="191"/>
                  </a:lnTo>
                  <a:lnTo>
                    <a:pt x="74" y="198"/>
                  </a:lnTo>
                  <a:lnTo>
                    <a:pt x="80" y="203"/>
                  </a:lnTo>
                  <a:lnTo>
                    <a:pt x="85" y="208"/>
                  </a:lnTo>
                  <a:lnTo>
                    <a:pt x="92" y="211"/>
                  </a:lnTo>
                  <a:lnTo>
                    <a:pt x="99" y="215"/>
                  </a:lnTo>
                  <a:lnTo>
                    <a:pt x="106" y="216"/>
                  </a:lnTo>
                  <a:lnTo>
                    <a:pt x="114" y="216"/>
                  </a:lnTo>
                  <a:lnTo>
                    <a:pt x="122" y="215"/>
                  </a:lnTo>
                  <a:lnTo>
                    <a:pt x="130" y="212"/>
                  </a:lnTo>
                  <a:lnTo>
                    <a:pt x="136" y="212"/>
                  </a:lnTo>
                  <a:lnTo>
                    <a:pt x="139" y="207"/>
                  </a:lnTo>
                  <a:lnTo>
                    <a:pt x="145" y="203"/>
                  </a:lnTo>
                  <a:lnTo>
                    <a:pt x="157" y="192"/>
                  </a:lnTo>
                  <a:lnTo>
                    <a:pt x="160" y="186"/>
                  </a:lnTo>
                  <a:lnTo>
                    <a:pt x="162" y="178"/>
                  </a:lnTo>
                  <a:lnTo>
                    <a:pt x="162" y="169"/>
                  </a:lnTo>
                  <a:lnTo>
                    <a:pt x="166" y="161"/>
                  </a:lnTo>
                  <a:lnTo>
                    <a:pt x="166" y="152"/>
                  </a:lnTo>
                  <a:lnTo>
                    <a:pt x="168" y="140"/>
                  </a:lnTo>
                  <a:lnTo>
                    <a:pt x="168" y="114"/>
                  </a:lnTo>
                  <a:lnTo>
                    <a:pt x="166" y="103"/>
                  </a:lnTo>
                  <a:lnTo>
                    <a:pt x="166" y="91"/>
                  </a:lnTo>
                  <a:lnTo>
                    <a:pt x="160" y="77"/>
                  </a:lnTo>
                  <a:lnTo>
                    <a:pt x="157" y="66"/>
                  </a:lnTo>
                  <a:lnTo>
                    <a:pt x="154" y="57"/>
                  </a:lnTo>
                  <a:lnTo>
                    <a:pt x="148" y="49"/>
                  </a:lnTo>
                  <a:lnTo>
                    <a:pt x="142" y="37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2" y="19"/>
                  </a:lnTo>
                  <a:lnTo>
                    <a:pt x="116" y="19"/>
                  </a:lnTo>
                  <a:lnTo>
                    <a:pt x="111" y="17"/>
                  </a:lnTo>
                  <a:lnTo>
                    <a:pt x="105" y="13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7" name="Freeform 84"/>
            <p:cNvSpPr>
              <a:spLocks/>
            </p:cNvSpPr>
            <p:nvPr/>
          </p:nvSpPr>
          <p:spPr bwMode="auto">
            <a:xfrm>
              <a:off x="825500" y="2366963"/>
              <a:ext cx="7938" cy="7938"/>
            </a:xfrm>
            <a:custGeom>
              <a:avLst/>
              <a:gdLst>
                <a:gd name="T0" fmla="*/ 0 w 32"/>
                <a:gd name="T1" fmla="*/ 2147483647 h 34"/>
                <a:gd name="T2" fmla="*/ 2147483647 w 32"/>
                <a:gd name="T3" fmla="*/ 2147483647 h 34"/>
                <a:gd name="T4" fmla="*/ 0 w 32"/>
                <a:gd name="T5" fmla="*/ 0 h 34"/>
                <a:gd name="T6" fmla="*/ 0 w 32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4"/>
                <a:gd name="T14" fmla="*/ 32 w 3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4">
                  <a:moveTo>
                    <a:pt x="0" y="34"/>
                  </a:moveTo>
                  <a:lnTo>
                    <a:pt x="32" y="17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8" name="Freeform 88"/>
            <p:cNvSpPr>
              <a:spLocks/>
            </p:cNvSpPr>
            <p:nvPr/>
          </p:nvSpPr>
          <p:spPr bwMode="auto">
            <a:xfrm>
              <a:off x="879475" y="2366963"/>
              <a:ext cx="7938" cy="9525"/>
            </a:xfrm>
            <a:custGeom>
              <a:avLst/>
              <a:gdLst>
                <a:gd name="T0" fmla="*/ 2147483647 w 28"/>
                <a:gd name="T1" fmla="*/ 0 h 36"/>
                <a:gd name="T2" fmla="*/ 0 w 28"/>
                <a:gd name="T3" fmla="*/ 2147483647 h 36"/>
                <a:gd name="T4" fmla="*/ 2147483647 w 28"/>
                <a:gd name="T5" fmla="*/ 2147483647 h 36"/>
                <a:gd name="T6" fmla="*/ 2147483647 w 28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36"/>
                <a:gd name="T14" fmla="*/ 28 w 2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36">
                  <a:moveTo>
                    <a:pt x="28" y="0"/>
                  </a:moveTo>
                  <a:lnTo>
                    <a:pt x="0" y="17"/>
                  </a:lnTo>
                  <a:lnTo>
                    <a:pt x="28" y="3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9" name="Freeform 96"/>
            <p:cNvSpPr>
              <a:spLocks/>
            </p:cNvSpPr>
            <p:nvPr/>
          </p:nvSpPr>
          <p:spPr bwMode="auto">
            <a:xfrm>
              <a:off x="2992438" y="2366963"/>
              <a:ext cx="7938" cy="7938"/>
            </a:xfrm>
            <a:custGeom>
              <a:avLst/>
              <a:gdLst>
                <a:gd name="T0" fmla="*/ 0 w 29"/>
                <a:gd name="T1" fmla="*/ 2147483647 h 34"/>
                <a:gd name="T2" fmla="*/ 2147483647 w 29"/>
                <a:gd name="T3" fmla="*/ 2147483647 h 34"/>
                <a:gd name="T4" fmla="*/ 0 w 29"/>
                <a:gd name="T5" fmla="*/ 0 h 34"/>
                <a:gd name="T6" fmla="*/ 0 w 29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4"/>
                <a:gd name="T14" fmla="*/ 29 w 2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4">
                  <a:moveTo>
                    <a:pt x="0" y="34"/>
                  </a:moveTo>
                  <a:lnTo>
                    <a:pt x="29" y="17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0" name="Freeform 100"/>
            <p:cNvSpPr>
              <a:spLocks/>
            </p:cNvSpPr>
            <p:nvPr/>
          </p:nvSpPr>
          <p:spPr bwMode="auto">
            <a:xfrm>
              <a:off x="3263900" y="2366963"/>
              <a:ext cx="7938" cy="9525"/>
            </a:xfrm>
            <a:custGeom>
              <a:avLst/>
              <a:gdLst>
                <a:gd name="T0" fmla="*/ 2147483647 w 29"/>
                <a:gd name="T1" fmla="*/ 0 h 36"/>
                <a:gd name="T2" fmla="*/ 0 w 29"/>
                <a:gd name="T3" fmla="*/ 2147483647 h 36"/>
                <a:gd name="T4" fmla="*/ 2147483647 w 29"/>
                <a:gd name="T5" fmla="*/ 2147483647 h 36"/>
                <a:gd name="T6" fmla="*/ 2147483647 w 2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6"/>
                <a:gd name="T14" fmla="*/ 29 w 29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6">
                  <a:moveTo>
                    <a:pt x="29" y="0"/>
                  </a:moveTo>
                  <a:lnTo>
                    <a:pt x="0" y="17"/>
                  </a:lnTo>
                  <a:lnTo>
                    <a:pt x="29" y="3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1" name="Freeform 104"/>
            <p:cNvSpPr>
              <a:spLocks/>
            </p:cNvSpPr>
            <p:nvPr/>
          </p:nvSpPr>
          <p:spPr bwMode="auto">
            <a:xfrm>
              <a:off x="1662113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2" name="Freeform 105"/>
            <p:cNvSpPr>
              <a:spLocks/>
            </p:cNvSpPr>
            <p:nvPr/>
          </p:nvSpPr>
          <p:spPr bwMode="auto">
            <a:xfrm>
              <a:off x="1662113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3" name="Freeform 106"/>
            <p:cNvSpPr>
              <a:spLocks/>
            </p:cNvSpPr>
            <p:nvPr/>
          </p:nvSpPr>
          <p:spPr bwMode="auto">
            <a:xfrm>
              <a:off x="16541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2" y="20"/>
                  </a:moveTo>
                  <a:lnTo>
                    <a:pt x="28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3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1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49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3" y="122"/>
                  </a:lnTo>
                  <a:lnTo>
                    <a:pt x="9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6" y="28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4" name="Freeform 107"/>
            <p:cNvSpPr>
              <a:spLocks/>
            </p:cNvSpPr>
            <p:nvPr/>
          </p:nvSpPr>
          <p:spPr bwMode="auto">
            <a:xfrm>
              <a:off x="16541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2" y="20"/>
                  </a:moveTo>
                  <a:lnTo>
                    <a:pt x="28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3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1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49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3" y="122"/>
                  </a:lnTo>
                  <a:lnTo>
                    <a:pt x="9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6" y="28"/>
                  </a:lnTo>
                  <a:lnTo>
                    <a:pt x="22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5" name="Freeform 108"/>
            <p:cNvSpPr>
              <a:spLocks/>
            </p:cNvSpPr>
            <p:nvPr/>
          </p:nvSpPr>
          <p:spPr bwMode="auto">
            <a:xfrm>
              <a:off x="2570163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2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9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4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5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70" y="183"/>
                  </a:lnTo>
                  <a:lnTo>
                    <a:pt x="62" y="179"/>
                  </a:lnTo>
                  <a:lnTo>
                    <a:pt x="49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3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0" y="34"/>
                  </a:lnTo>
                  <a:lnTo>
                    <a:pt x="16" y="29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6" name="Freeform 109"/>
            <p:cNvSpPr>
              <a:spLocks/>
            </p:cNvSpPr>
            <p:nvPr/>
          </p:nvSpPr>
          <p:spPr bwMode="auto">
            <a:xfrm>
              <a:off x="2570163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2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9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4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5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70" y="183"/>
                  </a:lnTo>
                  <a:lnTo>
                    <a:pt x="62" y="179"/>
                  </a:lnTo>
                  <a:lnTo>
                    <a:pt x="49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3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0" y="34"/>
                  </a:lnTo>
                  <a:lnTo>
                    <a:pt x="16" y="29"/>
                  </a:lnTo>
                  <a:lnTo>
                    <a:pt x="22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7" name="Freeform 110"/>
            <p:cNvSpPr>
              <a:spLocks/>
            </p:cNvSpPr>
            <p:nvPr/>
          </p:nvSpPr>
          <p:spPr bwMode="auto">
            <a:xfrm>
              <a:off x="2568575" y="1112838"/>
              <a:ext cx="49213" cy="52388"/>
            </a:xfrm>
            <a:custGeom>
              <a:avLst/>
              <a:gdLst>
                <a:gd name="T0" fmla="*/ 0 w 185"/>
                <a:gd name="T1" fmla="*/ 2147483647 h 198"/>
                <a:gd name="T2" fmla="*/ 2147483647 w 185"/>
                <a:gd name="T3" fmla="*/ 2147483647 h 198"/>
                <a:gd name="T4" fmla="*/ 2147483647 w 185"/>
                <a:gd name="T5" fmla="*/ 2147483647 h 198"/>
                <a:gd name="T6" fmla="*/ 2147483647 w 185"/>
                <a:gd name="T7" fmla="*/ 2147483647 h 198"/>
                <a:gd name="T8" fmla="*/ 2147483647 w 185"/>
                <a:gd name="T9" fmla="*/ 2147483647 h 198"/>
                <a:gd name="T10" fmla="*/ 2147483647 w 185"/>
                <a:gd name="T11" fmla="*/ 2147483647 h 198"/>
                <a:gd name="T12" fmla="*/ 2147483647 w 185"/>
                <a:gd name="T13" fmla="*/ 2147483647 h 198"/>
                <a:gd name="T14" fmla="*/ 2147483647 w 185"/>
                <a:gd name="T15" fmla="*/ 2147483647 h 198"/>
                <a:gd name="T16" fmla="*/ 2147483647 w 185"/>
                <a:gd name="T17" fmla="*/ 0 h 198"/>
                <a:gd name="T18" fmla="*/ 2147483647 w 185"/>
                <a:gd name="T19" fmla="*/ 0 h 198"/>
                <a:gd name="T20" fmla="*/ 2147483647 w 185"/>
                <a:gd name="T21" fmla="*/ 2147483647 h 198"/>
                <a:gd name="T22" fmla="*/ 2147483647 w 185"/>
                <a:gd name="T23" fmla="*/ 2147483647 h 198"/>
                <a:gd name="T24" fmla="*/ 2147483647 w 185"/>
                <a:gd name="T25" fmla="*/ 2147483647 h 198"/>
                <a:gd name="T26" fmla="*/ 2147483647 w 185"/>
                <a:gd name="T27" fmla="*/ 2147483647 h 198"/>
                <a:gd name="T28" fmla="*/ 2147483647 w 185"/>
                <a:gd name="T29" fmla="*/ 2147483647 h 198"/>
                <a:gd name="T30" fmla="*/ 2147483647 w 185"/>
                <a:gd name="T31" fmla="*/ 2147483647 h 198"/>
                <a:gd name="T32" fmla="*/ 2147483647 w 185"/>
                <a:gd name="T33" fmla="*/ 2147483647 h 198"/>
                <a:gd name="T34" fmla="*/ 2147483647 w 185"/>
                <a:gd name="T35" fmla="*/ 2147483647 h 198"/>
                <a:gd name="T36" fmla="*/ 2147483647 w 185"/>
                <a:gd name="T37" fmla="*/ 2147483647 h 198"/>
                <a:gd name="T38" fmla="*/ 2147483647 w 185"/>
                <a:gd name="T39" fmla="*/ 2147483647 h 198"/>
                <a:gd name="T40" fmla="*/ 2147483647 w 185"/>
                <a:gd name="T41" fmla="*/ 2147483647 h 198"/>
                <a:gd name="T42" fmla="*/ 2147483647 w 185"/>
                <a:gd name="T43" fmla="*/ 2147483647 h 198"/>
                <a:gd name="T44" fmla="*/ 2147483647 w 185"/>
                <a:gd name="T45" fmla="*/ 2147483647 h 198"/>
                <a:gd name="T46" fmla="*/ 2147483647 w 185"/>
                <a:gd name="T47" fmla="*/ 2147483647 h 198"/>
                <a:gd name="T48" fmla="*/ 2147483647 w 185"/>
                <a:gd name="T49" fmla="*/ 2147483647 h 198"/>
                <a:gd name="T50" fmla="*/ 2147483647 w 185"/>
                <a:gd name="T51" fmla="*/ 2147483647 h 198"/>
                <a:gd name="T52" fmla="*/ 2147483647 w 185"/>
                <a:gd name="T53" fmla="*/ 2147483647 h 198"/>
                <a:gd name="T54" fmla="*/ 2147483647 w 185"/>
                <a:gd name="T55" fmla="*/ 2147483647 h 198"/>
                <a:gd name="T56" fmla="*/ 2147483647 w 185"/>
                <a:gd name="T57" fmla="*/ 2147483647 h 198"/>
                <a:gd name="T58" fmla="*/ 2147483647 w 185"/>
                <a:gd name="T59" fmla="*/ 2147483647 h 198"/>
                <a:gd name="T60" fmla="*/ 2147483647 w 185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5"/>
                <a:gd name="T94" fmla="*/ 0 h 198"/>
                <a:gd name="T95" fmla="*/ 185 w 185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5" h="198">
                  <a:moveTo>
                    <a:pt x="0" y="46"/>
                  </a:moveTo>
                  <a:lnTo>
                    <a:pt x="18" y="29"/>
                  </a:lnTo>
                  <a:lnTo>
                    <a:pt x="29" y="20"/>
                  </a:lnTo>
                  <a:lnTo>
                    <a:pt x="36" y="14"/>
                  </a:lnTo>
                  <a:lnTo>
                    <a:pt x="41" y="9"/>
                  </a:lnTo>
                  <a:lnTo>
                    <a:pt x="45" y="6"/>
                  </a:lnTo>
                  <a:lnTo>
                    <a:pt x="49" y="5"/>
                  </a:lnTo>
                  <a:lnTo>
                    <a:pt x="57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3" y="7"/>
                  </a:lnTo>
                  <a:lnTo>
                    <a:pt x="123" y="13"/>
                  </a:lnTo>
                  <a:lnTo>
                    <a:pt x="139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7" y="76"/>
                  </a:lnTo>
                  <a:lnTo>
                    <a:pt x="181" y="87"/>
                  </a:lnTo>
                  <a:lnTo>
                    <a:pt x="185" y="101"/>
                  </a:lnTo>
                  <a:lnTo>
                    <a:pt x="185" y="118"/>
                  </a:lnTo>
                  <a:lnTo>
                    <a:pt x="185" y="125"/>
                  </a:lnTo>
                  <a:lnTo>
                    <a:pt x="185" y="132"/>
                  </a:lnTo>
                  <a:lnTo>
                    <a:pt x="184" y="139"/>
                  </a:lnTo>
                  <a:lnTo>
                    <a:pt x="181" y="147"/>
                  </a:lnTo>
                  <a:lnTo>
                    <a:pt x="178" y="154"/>
                  </a:lnTo>
                  <a:lnTo>
                    <a:pt x="175" y="159"/>
                  </a:lnTo>
                  <a:lnTo>
                    <a:pt x="170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8" name="Freeform 111"/>
            <p:cNvSpPr>
              <a:spLocks/>
            </p:cNvSpPr>
            <p:nvPr/>
          </p:nvSpPr>
          <p:spPr bwMode="auto">
            <a:xfrm>
              <a:off x="138747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50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9" name="Freeform 112"/>
            <p:cNvSpPr>
              <a:spLocks/>
            </p:cNvSpPr>
            <p:nvPr/>
          </p:nvSpPr>
          <p:spPr bwMode="auto">
            <a:xfrm>
              <a:off x="138747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50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0" name="Freeform 113"/>
            <p:cNvSpPr>
              <a:spLocks/>
            </p:cNvSpPr>
            <p:nvPr/>
          </p:nvSpPr>
          <p:spPr bwMode="auto">
            <a:xfrm>
              <a:off x="1379538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0 w 179"/>
                <a:gd name="T93" fmla="*/ 2147483647 h 191"/>
                <a:gd name="T94" fmla="*/ 2147483647 w 179"/>
                <a:gd name="T95" fmla="*/ 2147483647 h 191"/>
                <a:gd name="T96" fmla="*/ 2147483647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191"/>
                <a:gd name="T164" fmla="*/ 179 w 179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3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69" y="182"/>
                  </a:lnTo>
                  <a:lnTo>
                    <a:pt x="61" y="177"/>
                  </a:lnTo>
                  <a:lnTo>
                    <a:pt x="49" y="168"/>
                  </a:lnTo>
                  <a:lnTo>
                    <a:pt x="36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1" name="Freeform 114"/>
            <p:cNvSpPr>
              <a:spLocks/>
            </p:cNvSpPr>
            <p:nvPr/>
          </p:nvSpPr>
          <p:spPr bwMode="auto">
            <a:xfrm>
              <a:off x="1379538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0 w 179"/>
                <a:gd name="T93" fmla="*/ 2147483647 h 191"/>
                <a:gd name="T94" fmla="*/ 2147483647 w 179"/>
                <a:gd name="T95" fmla="*/ 2147483647 h 191"/>
                <a:gd name="T96" fmla="*/ 2147483647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191"/>
                <a:gd name="T164" fmla="*/ 179 w 179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3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69" y="182"/>
                  </a:lnTo>
                  <a:lnTo>
                    <a:pt x="61" y="177"/>
                  </a:lnTo>
                  <a:lnTo>
                    <a:pt x="49" y="168"/>
                  </a:lnTo>
                  <a:lnTo>
                    <a:pt x="36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2" name="Freeform 115"/>
            <p:cNvSpPr>
              <a:spLocks/>
            </p:cNvSpPr>
            <p:nvPr/>
          </p:nvSpPr>
          <p:spPr bwMode="auto">
            <a:xfrm>
              <a:off x="229552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9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4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4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1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3" name="Freeform 116"/>
            <p:cNvSpPr>
              <a:spLocks/>
            </p:cNvSpPr>
            <p:nvPr/>
          </p:nvSpPr>
          <p:spPr bwMode="auto">
            <a:xfrm>
              <a:off x="229552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9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4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4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1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4" name="Freeform 117"/>
            <p:cNvSpPr>
              <a:spLocks/>
            </p:cNvSpPr>
            <p:nvPr/>
          </p:nvSpPr>
          <p:spPr bwMode="auto">
            <a:xfrm>
              <a:off x="2293938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2" y="7"/>
                  </a:lnTo>
                  <a:lnTo>
                    <a:pt x="123" y="13"/>
                  </a:lnTo>
                  <a:lnTo>
                    <a:pt x="139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2" y="139"/>
                  </a:lnTo>
                  <a:lnTo>
                    <a:pt x="181" y="147"/>
                  </a:lnTo>
                  <a:lnTo>
                    <a:pt x="177" y="154"/>
                  </a:lnTo>
                  <a:lnTo>
                    <a:pt x="174" y="159"/>
                  </a:lnTo>
                  <a:lnTo>
                    <a:pt x="169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5" name="Freeform 118"/>
            <p:cNvSpPr>
              <a:spLocks/>
            </p:cNvSpPr>
            <p:nvPr/>
          </p:nvSpPr>
          <p:spPr bwMode="auto">
            <a:xfrm>
              <a:off x="11144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6" name="Freeform 119"/>
            <p:cNvSpPr>
              <a:spLocks/>
            </p:cNvSpPr>
            <p:nvPr/>
          </p:nvSpPr>
          <p:spPr bwMode="auto">
            <a:xfrm>
              <a:off x="11144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7" name="Freeform 120"/>
            <p:cNvSpPr>
              <a:spLocks/>
            </p:cNvSpPr>
            <p:nvPr/>
          </p:nvSpPr>
          <p:spPr bwMode="auto">
            <a:xfrm>
              <a:off x="11064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7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8" name="Freeform 121"/>
            <p:cNvSpPr>
              <a:spLocks/>
            </p:cNvSpPr>
            <p:nvPr/>
          </p:nvSpPr>
          <p:spPr bwMode="auto">
            <a:xfrm>
              <a:off x="11064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7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9" name="Freeform 122"/>
            <p:cNvSpPr>
              <a:spLocks/>
            </p:cNvSpPr>
            <p:nvPr/>
          </p:nvSpPr>
          <p:spPr bwMode="auto">
            <a:xfrm>
              <a:off x="202247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1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0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30" y="190"/>
                  </a:lnTo>
                  <a:lnTo>
                    <a:pt x="122" y="191"/>
                  </a:lnTo>
                  <a:lnTo>
                    <a:pt x="113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0" name="Freeform 123"/>
            <p:cNvSpPr>
              <a:spLocks/>
            </p:cNvSpPr>
            <p:nvPr/>
          </p:nvSpPr>
          <p:spPr bwMode="auto">
            <a:xfrm>
              <a:off x="202247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1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0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30" y="190"/>
                  </a:lnTo>
                  <a:lnTo>
                    <a:pt x="122" y="191"/>
                  </a:lnTo>
                  <a:lnTo>
                    <a:pt x="113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1" name="Freeform 124"/>
            <p:cNvSpPr>
              <a:spLocks/>
            </p:cNvSpPr>
            <p:nvPr/>
          </p:nvSpPr>
          <p:spPr bwMode="auto">
            <a:xfrm>
              <a:off x="2020888" y="1112838"/>
              <a:ext cx="47625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8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83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2" y="13"/>
                  </a:lnTo>
                  <a:lnTo>
                    <a:pt x="137" y="23"/>
                  </a:lnTo>
                  <a:lnTo>
                    <a:pt x="158" y="43"/>
                  </a:lnTo>
                  <a:lnTo>
                    <a:pt x="163" y="52"/>
                  </a:lnTo>
                  <a:lnTo>
                    <a:pt x="170" y="63"/>
                  </a:lnTo>
                  <a:lnTo>
                    <a:pt x="176" y="76"/>
                  </a:lnTo>
                  <a:lnTo>
                    <a:pt x="180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2" y="139"/>
                  </a:lnTo>
                  <a:lnTo>
                    <a:pt x="179" y="147"/>
                  </a:lnTo>
                  <a:lnTo>
                    <a:pt x="177" y="154"/>
                  </a:lnTo>
                  <a:lnTo>
                    <a:pt x="172" y="159"/>
                  </a:lnTo>
                  <a:lnTo>
                    <a:pt x="169" y="165"/>
                  </a:lnTo>
                  <a:lnTo>
                    <a:pt x="163" y="170"/>
                  </a:lnTo>
                  <a:lnTo>
                    <a:pt x="155" y="181"/>
                  </a:lnTo>
                  <a:lnTo>
                    <a:pt x="137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2" name="Freeform 125"/>
            <p:cNvSpPr>
              <a:spLocks/>
            </p:cNvSpPr>
            <p:nvPr/>
          </p:nvSpPr>
          <p:spPr bwMode="auto">
            <a:xfrm>
              <a:off x="741363" y="1100138"/>
              <a:ext cx="3890963" cy="873125"/>
            </a:xfrm>
            <a:custGeom>
              <a:avLst/>
              <a:gdLst>
                <a:gd name="T0" fmla="*/ 0 w 14704"/>
                <a:gd name="T1" fmla="*/ 2147483647 h 3301"/>
                <a:gd name="T2" fmla="*/ 2147483647 w 14704"/>
                <a:gd name="T3" fmla="*/ 2147483647 h 3301"/>
                <a:gd name="T4" fmla="*/ 2147483647 w 14704"/>
                <a:gd name="T5" fmla="*/ 0 h 3301"/>
                <a:gd name="T6" fmla="*/ 0 60000 65536"/>
                <a:gd name="T7" fmla="*/ 0 60000 65536"/>
                <a:gd name="T8" fmla="*/ 0 60000 65536"/>
                <a:gd name="T9" fmla="*/ 0 w 14704"/>
                <a:gd name="T10" fmla="*/ 0 h 3301"/>
                <a:gd name="T11" fmla="*/ 14704 w 14704"/>
                <a:gd name="T12" fmla="*/ 3301 h 33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04" h="3301">
                  <a:moveTo>
                    <a:pt x="0" y="3301"/>
                  </a:moveTo>
                  <a:lnTo>
                    <a:pt x="11414" y="3301"/>
                  </a:lnTo>
                  <a:lnTo>
                    <a:pt x="1470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3" name="108 CuadroTexto"/>
            <p:cNvSpPr txBox="1">
              <a:spLocks noChangeArrowheads="1"/>
            </p:cNvSpPr>
            <p:nvPr/>
          </p:nvSpPr>
          <p:spPr bwMode="auto">
            <a:xfrm>
              <a:off x="2339752" y="332656"/>
              <a:ext cx="462982" cy="166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s-ES" sz="3600">
                <a:cs typeface="Arial" pitchFamily="34" charset="0"/>
              </a:endParaRPr>
            </a:p>
          </p:txBody>
        </p:sp>
      </p:grpSp>
      <p:sp>
        <p:nvSpPr>
          <p:cNvPr id="254" name="TextBox 29"/>
          <p:cNvSpPr txBox="1">
            <a:spLocks noChangeArrowheads="1"/>
          </p:cNvSpPr>
          <p:nvPr/>
        </p:nvSpPr>
        <p:spPr bwMode="auto">
          <a:xfrm>
            <a:off x="1908175" y="0"/>
            <a:ext cx="5524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i="1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en-GB" sz="4100" b="1" i="1">
                <a:solidFill>
                  <a:srgbClr val="0000CC"/>
                </a:solidFill>
                <a:cs typeface="Times New Roman" pitchFamily="18" charset="0"/>
              </a:rPr>
              <a:t>Composite structures    </a:t>
            </a:r>
          </a:p>
        </p:txBody>
      </p:sp>
      <p:sp>
        <p:nvSpPr>
          <p:cNvPr id="255" name="TextBox 77"/>
          <p:cNvSpPr txBox="1">
            <a:spLocks noChangeArrowheads="1"/>
          </p:cNvSpPr>
          <p:nvPr/>
        </p:nvSpPr>
        <p:spPr bwMode="auto">
          <a:xfrm>
            <a:off x="3540125" y="494665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s-ES" b="1" i="1">
                <a:solidFill>
                  <a:srgbClr val="C00000"/>
                </a:solidFill>
              </a:rPr>
              <a:t>Polymeric matrix</a:t>
            </a:r>
          </a:p>
        </p:txBody>
      </p:sp>
      <p:sp>
        <p:nvSpPr>
          <p:cNvPr id="256" name="256 Rectángulo"/>
          <p:cNvSpPr>
            <a:spLocks noChangeArrowheads="1"/>
          </p:cNvSpPr>
          <p:nvPr/>
        </p:nvSpPr>
        <p:spPr bwMode="auto">
          <a:xfrm>
            <a:off x="287338" y="5445125"/>
            <a:ext cx="3960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488">
              <a:spcBef>
                <a:spcPct val="20000"/>
              </a:spcBef>
            </a:pPr>
            <a:r>
              <a:rPr lang="es-ES" altLang="es-ES" b="1" i="1">
                <a:solidFill>
                  <a:srgbClr val="0000CC"/>
                </a:solidFill>
              </a:rPr>
              <a:t>FRC</a:t>
            </a:r>
            <a:r>
              <a:rPr lang="es-ES" altLang="es-ES" sz="2400" b="1" i="1">
                <a:solidFill>
                  <a:srgbClr val="0000CC"/>
                </a:solidFill>
              </a:rPr>
              <a:t>: </a:t>
            </a:r>
            <a:r>
              <a:rPr lang="es-ES" altLang="es-ES" b="1" i="1">
                <a:solidFill>
                  <a:srgbClr val="0000CC"/>
                </a:solidFill>
              </a:rPr>
              <a:t>Fiber Reinforced Composite</a:t>
            </a:r>
          </a:p>
          <a:p>
            <a:pPr algn="ctr" defTabSz="344488">
              <a:spcBef>
                <a:spcPct val="20000"/>
              </a:spcBef>
            </a:pPr>
            <a:endParaRPr lang="es-ES" altLang="es-ES" i="1">
              <a:solidFill>
                <a:schemeClr val="accent2"/>
              </a:solidFill>
            </a:endParaRPr>
          </a:p>
        </p:txBody>
      </p:sp>
      <p:sp>
        <p:nvSpPr>
          <p:cNvPr id="257" name="256 Rectángulo"/>
          <p:cNvSpPr/>
          <p:nvPr/>
        </p:nvSpPr>
        <p:spPr>
          <a:xfrm>
            <a:off x="3101975" y="4230688"/>
            <a:ext cx="27717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4488">
              <a:spcBef>
                <a:spcPct val="20000"/>
              </a:spcBef>
              <a:defRPr/>
            </a:pPr>
            <a:r>
              <a:rPr lang="es-ES" alt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Embedded</a:t>
            </a:r>
            <a:r>
              <a:rPr lang="es-ES" altLang="es-E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</a:t>
            </a:r>
            <a:r>
              <a:rPr lang="es-ES" alt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microwires</a:t>
            </a:r>
            <a:endParaRPr lang="es-ES" altLang="es-ES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58" name="258 Rectángulo"/>
          <p:cNvSpPr>
            <a:spLocks noChangeArrowheads="1"/>
          </p:cNvSpPr>
          <p:nvPr/>
        </p:nvSpPr>
        <p:spPr bwMode="auto">
          <a:xfrm>
            <a:off x="179388" y="908050"/>
            <a:ext cx="424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488">
              <a:spcBef>
                <a:spcPct val="20000"/>
              </a:spcBef>
            </a:pPr>
            <a:r>
              <a:rPr lang="es-ES" altLang="es-ES" b="1" i="1">
                <a:solidFill>
                  <a:srgbClr val="0000CC"/>
                </a:solidFill>
              </a:rPr>
              <a:t>Microwires linear array</a:t>
            </a:r>
          </a:p>
        </p:txBody>
      </p:sp>
      <p:sp>
        <p:nvSpPr>
          <p:cNvPr id="259" name="259 Rectángulo"/>
          <p:cNvSpPr>
            <a:spLocks noChangeArrowheads="1"/>
          </p:cNvSpPr>
          <p:nvPr/>
        </p:nvSpPr>
        <p:spPr bwMode="auto">
          <a:xfrm>
            <a:off x="3492500" y="2205038"/>
            <a:ext cx="27765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488">
              <a:spcBef>
                <a:spcPct val="20000"/>
              </a:spcBef>
            </a:pPr>
            <a:r>
              <a:rPr lang="es-ES" altLang="es-ES" b="1" i="1">
                <a:solidFill>
                  <a:srgbClr val="C00000"/>
                </a:solidFill>
              </a:rPr>
              <a:t>Solidifying </a:t>
            </a:r>
          </a:p>
          <a:p>
            <a:pPr algn="ctr" defTabSz="344488">
              <a:spcBef>
                <a:spcPct val="20000"/>
              </a:spcBef>
            </a:pPr>
            <a:r>
              <a:rPr lang="es-ES" altLang="es-ES" b="1" i="1">
                <a:solidFill>
                  <a:srgbClr val="C00000"/>
                </a:solidFill>
              </a:rPr>
              <a:t>composite</a:t>
            </a:r>
          </a:p>
          <a:p>
            <a:pPr algn="ctr" defTabSz="344488">
              <a:spcBef>
                <a:spcPct val="20000"/>
              </a:spcBef>
            </a:pPr>
            <a:endParaRPr lang="es-ES" altLang="es-ES" sz="2800" i="1">
              <a:solidFill>
                <a:schemeClr val="accent2"/>
              </a:solidFill>
            </a:endParaRPr>
          </a:p>
        </p:txBody>
      </p:sp>
      <p:sp>
        <p:nvSpPr>
          <p:cNvPr id="260" name="260 Rectángulo"/>
          <p:cNvSpPr>
            <a:spLocks noChangeArrowheads="1"/>
          </p:cNvSpPr>
          <p:nvPr/>
        </p:nvSpPr>
        <p:spPr bwMode="auto">
          <a:xfrm>
            <a:off x="3635375" y="3357563"/>
            <a:ext cx="2520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488">
              <a:spcBef>
                <a:spcPct val="20000"/>
              </a:spcBef>
            </a:pPr>
            <a:r>
              <a:rPr lang="es-ES" altLang="es-ES" b="1" i="1">
                <a:solidFill>
                  <a:srgbClr val="C00000"/>
                </a:solidFill>
              </a:rPr>
              <a:t>Glass tube</a:t>
            </a:r>
          </a:p>
          <a:p>
            <a:pPr algn="ctr" defTabSz="344488">
              <a:spcBef>
                <a:spcPct val="20000"/>
              </a:spcBef>
            </a:pPr>
            <a:endParaRPr lang="es-ES" altLang="es-ES" sz="2800" b="1" i="1">
              <a:solidFill>
                <a:srgbClr val="C00000"/>
              </a:solidFill>
            </a:endParaRPr>
          </a:p>
        </p:txBody>
      </p:sp>
      <p:cxnSp>
        <p:nvCxnSpPr>
          <p:cNvPr id="261" name="260 Conector recto de flecha"/>
          <p:cNvCxnSpPr/>
          <p:nvPr/>
        </p:nvCxnSpPr>
        <p:spPr>
          <a:xfrm flipH="1">
            <a:off x="2700338" y="4437063"/>
            <a:ext cx="431800" cy="396875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261 Conector recto de flecha"/>
          <p:cNvCxnSpPr/>
          <p:nvPr/>
        </p:nvCxnSpPr>
        <p:spPr>
          <a:xfrm flipH="1" flipV="1">
            <a:off x="3614738" y="4865688"/>
            <a:ext cx="298450" cy="15716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262 Conector recto de flecha"/>
          <p:cNvCxnSpPr/>
          <p:nvPr/>
        </p:nvCxnSpPr>
        <p:spPr>
          <a:xfrm flipH="1">
            <a:off x="3132138" y="2492375"/>
            <a:ext cx="935037" cy="2159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263 Flecha derecha"/>
          <p:cNvSpPr/>
          <p:nvPr/>
        </p:nvSpPr>
        <p:spPr>
          <a:xfrm>
            <a:off x="5795963" y="2060575"/>
            <a:ext cx="720725" cy="647700"/>
          </a:xfrm>
          <a:prstGeom prst="rightArrow">
            <a:avLst>
              <a:gd name="adj1" fmla="val 45288"/>
              <a:gd name="adj2" fmla="val 60603"/>
            </a:avLst>
          </a:prstGeom>
          <a:solidFill>
            <a:srgbClr val="238E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5" name="264 Flecha derecha"/>
          <p:cNvSpPr/>
          <p:nvPr/>
        </p:nvSpPr>
        <p:spPr>
          <a:xfrm>
            <a:off x="5795963" y="4581525"/>
            <a:ext cx="720725" cy="647700"/>
          </a:xfrm>
          <a:prstGeom prst="rightArrow">
            <a:avLst>
              <a:gd name="adj1" fmla="val 45288"/>
              <a:gd name="adj2" fmla="val 60603"/>
            </a:avLst>
          </a:prstGeom>
          <a:solidFill>
            <a:srgbClr val="238E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" name="265 Rectángulo redondeado"/>
          <p:cNvSpPr/>
          <p:nvPr/>
        </p:nvSpPr>
        <p:spPr>
          <a:xfrm>
            <a:off x="251520" y="764704"/>
            <a:ext cx="5472608" cy="3168352"/>
          </a:xfrm>
          <a:prstGeom prst="roundRect">
            <a:avLst>
              <a:gd name="adj" fmla="val 6446"/>
            </a:avLst>
          </a:prstGeom>
          <a:noFill/>
          <a:ln w="127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outerShdw blurRad="50800" dist="38100" dir="27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7" name="TextBox 29"/>
          <p:cNvSpPr txBox="1">
            <a:spLocks noChangeArrowheads="1"/>
          </p:cNvSpPr>
          <p:nvPr/>
        </p:nvSpPr>
        <p:spPr bwMode="auto">
          <a:xfrm>
            <a:off x="6550025" y="1916113"/>
            <a:ext cx="2246313" cy="8318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b="1" i="1" dirty="0">
                <a:solidFill>
                  <a:srgbClr val="00D25F"/>
                </a:solidFill>
                <a:latin typeface="Arial" charset="0"/>
                <a:cs typeface="Arial" charset="0"/>
              </a:rPr>
              <a:t>Hysteresis loops</a:t>
            </a: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Measurements </a:t>
            </a:r>
          </a:p>
        </p:txBody>
      </p:sp>
      <p:sp>
        <p:nvSpPr>
          <p:cNvPr id="268" name="TextBox 29"/>
          <p:cNvSpPr txBox="1">
            <a:spLocks noChangeArrowheads="1"/>
          </p:cNvSpPr>
          <p:nvPr/>
        </p:nvSpPr>
        <p:spPr bwMode="auto">
          <a:xfrm>
            <a:off x="6551613" y="4508500"/>
            <a:ext cx="2363787" cy="8318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i="1" dirty="0">
                <a:solidFill>
                  <a:srgbClr val="092DC5"/>
                </a:solidFill>
                <a:latin typeface="Arial" charset="0"/>
                <a:cs typeface="Arial" charset="0"/>
              </a:rPr>
              <a:t>Free-space</a:t>
            </a: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Measurements </a:t>
            </a:r>
          </a:p>
        </p:txBody>
      </p:sp>
      <p:sp>
        <p:nvSpPr>
          <p:cNvPr id="269" name="268 Rectángulo redondeado"/>
          <p:cNvSpPr/>
          <p:nvPr/>
        </p:nvSpPr>
        <p:spPr>
          <a:xfrm>
            <a:off x="251520" y="4068000"/>
            <a:ext cx="5472608" cy="1980000"/>
          </a:xfrm>
          <a:prstGeom prst="roundRect">
            <a:avLst>
              <a:gd name="adj" fmla="val 10354"/>
            </a:avLst>
          </a:prstGeom>
          <a:noFill/>
          <a:ln w="127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outerShdw blurRad="50800" dist="38100" dir="27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70" name="TextBox 77"/>
          <p:cNvSpPr txBox="1">
            <a:spLocks noChangeArrowheads="1"/>
          </p:cNvSpPr>
          <p:nvPr/>
        </p:nvSpPr>
        <p:spPr bwMode="auto">
          <a:xfrm>
            <a:off x="5965825" y="3830638"/>
            <a:ext cx="3429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s-ES" b="1" i="1"/>
              <a:t>Composite during polymerization</a:t>
            </a:r>
          </a:p>
          <a:p>
            <a:pPr algn="ctr"/>
            <a:endParaRPr lang="en-GB" altLang="es-ES" b="1" i="1"/>
          </a:p>
        </p:txBody>
      </p:sp>
      <p:sp>
        <p:nvSpPr>
          <p:cNvPr id="271" name="TextBox 77"/>
          <p:cNvSpPr txBox="1">
            <a:spLocks noChangeArrowheads="1"/>
          </p:cNvSpPr>
          <p:nvPr/>
        </p:nvSpPr>
        <p:spPr bwMode="auto">
          <a:xfrm>
            <a:off x="4659313" y="766763"/>
            <a:ext cx="60293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s-ES" b="1" i="1"/>
              <a:t>Microwires in </a:t>
            </a:r>
          </a:p>
          <a:p>
            <a:pPr algn="ctr"/>
            <a:r>
              <a:rPr lang="en-GB" altLang="es-ES" b="1" i="1"/>
              <a:t>a thermoset matrix </a:t>
            </a:r>
          </a:p>
          <a:p>
            <a:pPr algn="ctr"/>
            <a:r>
              <a:rPr lang="en-GB" altLang="es-ES" b="1" i="1"/>
              <a:t>during polymerization</a:t>
            </a:r>
          </a:p>
        </p:txBody>
      </p:sp>
      <p:sp>
        <p:nvSpPr>
          <p:cNvPr id="272" name="TextBox 77"/>
          <p:cNvSpPr txBox="1">
            <a:spLocks noChangeArrowheads="1"/>
          </p:cNvSpPr>
          <p:nvPr/>
        </p:nvSpPr>
        <p:spPr bwMode="auto">
          <a:xfrm>
            <a:off x="3363913" y="5180013"/>
            <a:ext cx="4098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altLang="es-ES" b="1" i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Epoxy vinyl </a:t>
            </a:r>
            <a:r>
              <a:rPr lang="en-GB" altLang="es-ES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ester resin</a:t>
            </a:r>
          </a:p>
        </p:txBody>
      </p:sp>
      <p:cxnSp>
        <p:nvCxnSpPr>
          <p:cNvPr id="273" name="272 Conector recto de flecha"/>
          <p:cNvCxnSpPr/>
          <p:nvPr/>
        </p:nvCxnSpPr>
        <p:spPr>
          <a:xfrm>
            <a:off x="1476375" y="1341438"/>
            <a:ext cx="719138" cy="1223962"/>
          </a:xfrm>
          <a:prstGeom prst="straightConnector1">
            <a:avLst/>
          </a:prstGeom>
          <a:ln w="317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273 Conector recto de flecha"/>
          <p:cNvCxnSpPr/>
          <p:nvPr/>
        </p:nvCxnSpPr>
        <p:spPr>
          <a:xfrm flipH="1" flipV="1">
            <a:off x="3276600" y="2708275"/>
            <a:ext cx="1008063" cy="79216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182 CuadroTexto"/>
          <p:cNvSpPr txBox="1">
            <a:spLocks noChangeArrowheads="1"/>
          </p:cNvSpPr>
          <p:nvPr/>
        </p:nvSpPr>
        <p:spPr bwMode="auto">
          <a:xfrm>
            <a:off x="4140200" y="1557338"/>
            <a:ext cx="908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/>
              <a:t>Solenoid</a:t>
            </a:r>
          </a:p>
        </p:txBody>
      </p:sp>
      <p:sp>
        <p:nvSpPr>
          <p:cNvPr id="276" name="Text Box 112"/>
          <p:cNvSpPr txBox="1">
            <a:spLocks noChangeArrowheads="1"/>
          </p:cNvSpPr>
          <p:nvPr/>
        </p:nvSpPr>
        <p:spPr bwMode="auto">
          <a:xfrm>
            <a:off x="2411413" y="1341438"/>
            <a:ext cx="1246187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Detection coil</a:t>
            </a:r>
          </a:p>
        </p:txBody>
      </p:sp>
      <p:cxnSp>
        <p:nvCxnSpPr>
          <p:cNvPr id="277" name="276 Conector recto de flecha"/>
          <p:cNvCxnSpPr/>
          <p:nvPr/>
        </p:nvCxnSpPr>
        <p:spPr bwMode="auto">
          <a:xfrm flipH="1">
            <a:off x="3810000" y="1843088"/>
            <a:ext cx="279400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277 Grupo"/>
          <p:cNvGrpSpPr/>
          <p:nvPr/>
        </p:nvGrpSpPr>
        <p:grpSpPr>
          <a:xfrm>
            <a:off x="8153400" y="2438400"/>
            <a:ext cx="4114799" cy="3609975"/>
            <a:chOff x="366713" y="1581150"/>
            <a:chExt cx="7000875" cy="5000625"/>
          </a:xfrm>
        </p:grpSpPr>
        <p:cxnSp>
          <p:nvCxnSpPr>
            <p:cNvPr id="279" name="Straight Arrow Connector 171"/>
            <p:cNvCxnSpPr/>
            <p:nvPr/>
          </p:nvCxnSpPr>
          <p:spPr>
            <a:xfrm rot="5400000" flipH="1" flipV="1">
              <a:off x="2760663" y="5116513"/>
              <a:ext cx="1500187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AutoShape 9"/>
            <p:cNvSpPr>
              <a:spLocks noChangeArrowheads="1"/>
            </p:cNvSpPr>
            <p:nvPr/>
          </p:nvSpPr>
          <p:spPr bwMode="auto">
            <a:xfrm>
              <a:off x="2438400" y="3438525"/>
              <a:ext cx="4572000" cy="1285875"/>
            </a:xfrm>
            <a:prstGeom prst="cube">
              <a:avLst>
                <a:gd name="adj" fmla="val 77255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281" name="Striped Right Arrow 149"/>
            <p:cNvSpPr/>
            <p:nvPr/>
          </p:nvSpPr>
          <p:spPr>
            <a:xfrm rot="5400000">
              <a:off x="4295775" y="2490788"/>
              <a:ext cx="857250" cy="895350"/>
            </a:xfrm>
            <a:prstGeom prst="stripedRightArrow">
              <a:avLst>
                <a:gd name="adj1" fmla="val 56583"/>
                <a:gd name="adj2" fmla="val 384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282" name="Striped Right Arrow 150"/>
            <p:cNvSpPr/>
            <p:nvPr/>
          </p:nvSpPr>
          <p:spPr>
            <a:xfrm rot="5400000">
              <a:off x="4402932" y="4864894"/>
              <a:ext cx="642937" cy="447675"/>
            </a:xfrm>
            <a:prstGeom prst="stripedRightArrow">
              <a:avLst>
                <a:gd name="adj1" fmla="val 56583"/>
                <a:gd name="adj2" fmla="val 38479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283" name="Trapezoid 151"/>
            <p:cNvSpPr/>
            <p:nvPr/>
          </p:nvSpPr>
          <p:spPr>
            <a:xfrm rot="10800000">
              <a:off x="4352925" y="5867400"/>
              <a:ext cx="742950" cy="714375"/>
            </a:xfrm>
            <a:prstGeom prst="trapezoid">
              <a:avLst>
                <a:gd name="adj" fmla="val 3629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284" name="Striped Right Arrow 152"/>
            <p:cNvSpPr/>
            <p:nvPr/>
          </p:nvSpPr>
          <p:spPr>
            <a:xfrm rot="16200000">
              <a:off x="4393407" y="3679031"/>
              <a:ext cx="642938" cy="447675"/>
            </a:xfrm>
            <a:prstGeom prst="stripedRightArrow">
              <a:avLst>
                <a:gd name="adj1" fmla="val 56583"/>
                <a:gd name="adj2" fmla="val 38479"/>
              </a:avLst>
            </a:prstGeom>
            <a:solidFill>
              <a:srgbClr val="FF66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285" name="TextBox 155"/>
            <p:cNvSpPr txBox="1">
              <a:spLocks noChangeArrowheads="1"/>
            </p:cNvSpPr>
            <p:nvPr/>
          </p:nvSpPr>
          <p:spPr bwMode="auto">
            <a:xfrm flipH="1">
              <a:off x="5081588" y="6069013"/>
              <a:ext cx="22860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800" b="1" u="sng">
                  <a:cs typeface="Arial" pitchFamily="34" charset="0"/>
                </a:rPr>
                <a:t>Receiving antenna</a:t>
              </a:r>
            </a:p>
          </p:txBody>
        </p:sp>
        <p:sp>
          <p:nvSpPr>
            <p:cNvPr id="286" name="TextBox 156"/>
            <p:cNvSpPr txBox="1">
              <a:spLocks noChangeArrowheads="1"/>
            </p:cNvSpPr>
            <p:nvPr/>
          </p:nvSpPr>
          <p:spPr bwMode="auto">
            <a:xfrm flipH="1">
              <a:off x="5653088" y="2438400"/>
              <a:ext cx="157162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800" b="1">
                  <a:cs typeface="Arial" pitchFamily="34" charset="0"/>
                </a:rPr>
                <a:t>Microwaves (1</a:t>
              </a:r>
              <a:r>
                <a:rPr lang="en-GB" sz="1800" b="1">
                  <a:cs typeface="Arial" pitchFamily="34" charset="0"/>
                  <a:sym typeface="Symbol" pitchFamily="18" charset="2"/>
                </a:rPr>
                <a:t>17 GHz</a:t>
              </a:r>
              <a:r>
                <a:rPr lang="en-GB" sz="1800" b="1">
                  <a:cs typeface="Arial" pitchFamily="34" charset="0"/>
                </a:rPr>
                <a:t>)</a:t>
              </a:r>
            </a:p>
          </p:txBody>
        </p:sp>
        <p:cxnSp>
          <p:nvCxnSpPr>
            <p:cNvPr id="287" name="Straight Arrow Connector 158"/>
            <p:cNvCxnSpPr>
              <a:stCxn id="286" idx="3"/>
            </p:cNvCxnSpPr>
            <p:nvPr/>
          </p:nvCxnSpPr>
          <p:spPr>
            <a:xfrm rot="10800000" flipV="1">
              <a:off x="5081588" y="2762250"/>
              <a:ext cx="571500" cy="1762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Arrow Connector 160"/>
            <p:cNvCxnSpPr>
              <a:stCxn id="286" idx="3"/>
            </p:cNvCxnSpPr>
            <p:nvPr/>
          </p:nvCxnSpPr>
          <p:spPr>
            <a:xfrm rot="10800000" flipV="1">
              <a:off x="4938713" y="2762250"/>
              <a:ext cx="714375" cy="11763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Arrow Connector 162"/>
            <p:cNvCxnSpPr>
              <a:stCxn id="286" idx="3"/>
            </p:cNvCxnSpPr>
            <p:nvPr/>
          </p:nvCxnSpPr>
          <p:spPr>
            <a:xfrm rot="10800000" flipV="1">
              <a:off x="4938713" y="2762250"/>
              <a:ext cx="714375" cy="2533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TextBox 163"/>
            <p:cNvSpPr txBox="1">
              <a:spLocks noChangeArrowheads="1"/>
            </p:cNvSpPr>
            <p:nvPr/>
          </p:nvSpPr>
          <p:spPr bwMode="auto">
            <a:xfrm flipH="1">
              <a:off x="366713" y="2854325"/>
              <a:ext cx="30718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800" b="1">
                  <a:cs typeface="Arial" pitchFamily="34" charset="0"/>
                </a:rPr>
                <a:t>Radiative near- or far-field</a:t>
              </a:r>
            </a:p>
          </p:txBody>
        </p:sp>
        <p:cxnSp>
          <p:nvCxnSpPr>
            <p:cNvPr id="291" name="Straight Connector 165"/>
            <p:cNvCxnSpPr/>
            <p:nvPr/>
          </p:nvCxnSpPr>
          <p:spPr>
            <a:xfrm>
              <a:off x="3152775" y="2295525"/>
              <a:ext cx="1143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Arrow Connector 167"/>
            <p:cNvCxnSpPr/>
            <p:nvPr/>
          </p:nvCxnSpPr>
          <p:spPr>
            <a:xfrm rot="5400000" flipH="1" flipV="1">
              <a:off x="2758281" y="3045619"/>
              <a:ext cx="1501775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170"/>
            <p:cNvCxnSpPr/>
            <p:nvPr/>
          </p:nvCxnSpPr>
          <p:spPr>
            <a:xfrm>
              <a:off x="3152775" y="5867400"/>
              <a:ext cx="1143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4"/>
            <p:cNvCxnSpPr/>
            <p:nvPr/>
          </p:nvCxnSpPr>
          <p:spPr>
            <a:xfrm rot="16200000" flipV="1">
              <a:off x="6438900" y="4152901"/>
              <a:ext cx="642937" cy="785812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Trapezoid 146"/>
            <p:cNvSpPr/>
            <p:nvPr/>
          </p:nvSpPr>
          <p:spPr>
            <a:xfrm>
              <a:off x="4338638" y="1581150"/>
              <a:ext cx="742950" cy="714375"/>
            </a:xfrm>
            <a:prstGeom prst="trapezoid">
              <a:avLst>
                <a:gd name="adj" fmla="val 3629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96" name="TextBox 153"/>
          <p:cNvSpPr txBox="1">
            <a:spLocks noChangeArrowheads="1"/>
          </p:cNvSpPr>
          <p:nvPr/>
        </p:nvSpPr>
        <p:spPr bwMode="auto">
          <a:xfrm flipH="1">
            <a:off x="9677400" y="1905000"/>
            <a:ext cx="364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 u="sng" dirty="0">
                <a:cs typeface="Arial" pitchFamily="34" charset="0"/>
              </a:rPr>
              <a:t>Transmitting-receiving antenna</a:t>
            </a:r>
          </a:p>
        </p:txBody>
      </p:sp>
      <p:pic>
        <p:nvPicPr>
          <p:cNvPr id="297" name="~PP2822.WAV">
            <a:hlinkClick r:id="" action="ppaction://media"/>
          </p:cNvPr>
          <p:cNvPicPr>
            <a:picLocks noRot="1" noChangeAspect="1"/>
          </p:cNvPicPr>
          <p:nvPr>
            <a:wavAudioFile r:embed="rId1" name="~PP2822.WAV"/>
          </p:nvPr>
        </p:nvPicPr>
        <p:blipFill>
          <a:blip r:embed="rId4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48</a:t>
            </a:fld>
            <a:endParaRPr lang="es-ES_tradnl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09600" y="1371600"/>
          <a:ext cx="8686800" cy="1389888"/>
        </p:xfrm>
        <a:graphic>
          <a:graphicData uri="http://schemas.openxmlformats.org/drawingml/2006/table">
            <a:tbl>
              <a:tblPr/>
              <a:tblGrid>
                <a:gridCol w="86868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Calibri"/>
                          <a:cs typeface="Times New Roman"/>
                        </a:rPr>
                        <a:t>The </a:t>
                      </a:r>
                      <a:r>
                        <a:rPr lang="en-GB" sz="2400" dirty="0">
                          <a:latin typeface="Times New Roman"/>
                          <a:ea typeface="Calibri"/>
                          <a:cs typeface="Times New Roman"/>
                        </a:rPr>
                        <a:t>Transmission, T (a) and </a:t>
                      </a:r>
                      <a:r>
                        <a:rPr lang="en-GB" sz="2400" dirty="0" err="1">
                          <a:latin typeface="Times New Roman"/>
                          <a:ea typeface="Calibri"/>
                          <a:cs typeface="Times New Roman"/>
                        </a:rPr>
                        <a:t>reflection,R</a:t>
                      </a:r>
                      <a:r>
                        <a:rPr lang="en-GB" sz="2400" dirty="0">
                          <a:latin typeface="Times New Roman"/>
                          <a:ea typeface="Calibri"/>
                          <a:cs typeface="Times New Roman"/>
                        </a:rPr>
                        <a:t> (a) parameters measured using free-space system during the composite solidification.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935" marR="1149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52400" y="2590800"/>
          <a:ext cx="4267200" cy="3214688"/>
        </p:xfrm>
        <a:graphic>
          <a:graphicData uri="http://schemas.openxmlformats.org/presentationml/2006/ole">
            <p:oleObj spid="_x0000_s62466" name="Graph" r:id="rId4" imgW="4155034" imgH="2902915" progId="Origin50.Graph">
              <p:embed/>
            </p:oleObj>
          </a:graphicData>
        </a:graphic>
      </p:graphicFrame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4800600" y="2667000"/>
          <a:ext cx="3962400" cy="3011488"/>
        </p:xfrm>
        <a:graphic>
          <a:graphicData uri="http://schemas.openxmlformats.org/presentationml/2006/ole">
            <p:oleObj spid="_x0000_s62467" name="Graph" r:id="rId5" imgW="4155034" imgH="2902915" progId="Origin50.Graph">
              <p:embed/>
            </p:oleObj>
          </a:graphicData>
        </a:graphic>
      </p:graphicFrame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609600" y="609600"/>
            <a:ext cx="1036320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800" b="1" dirty="0" err="1"/>
              <a:t>Electromagnetic</a:t>
            </a:r>
            <a:r>
              <a:rPr lang="es-ES" sz="2800" b="1" dirty="0"/>
              <a:t> </a:t>
            </a:r>
            <a:r>
              <a:rPr lang="es-ES" sz="2800" b="1" dirty="0" err="1"/>
              <a:t>properties</a:t>
            </a:r>
            <a:r>
              <a:rPr lang="es-ES" sz="2800" b="1" dirty="0"/>
              <a:t> of </a:t>
            </a:r>
            <a:r>
              <a:rPr lang="es-ES" sz="2800" b="1" dirty="0" err="1"/>
              <a:t>composites</a:t>
            </a:r>
            <a:r>
              <a:rPr lang="es-ES" sz="2800" b="1" dirty="0"/>
              <a:t>  </a:t>
            </a:r>
            <a:r>
              <a:rPr lang="es-ES" sz="2800" b="1" dirty="0" err="1" smtClean="0"/>
              <a:t>with</a:t>
            </a:r>
            <a:r>
              <a:rPr lang="es-ES" sz="2800" b="1" smtClean="0"/>
              <a:t>  glass-coated</a:t>
            </a:r>
            <a:r>
              <a:rPr lang="es-ES" sz="2800" b="1" dirty="0" smtClean="0"/>
              <a:t> </a:t>
            </a:r>
            <a:r>
              <a:rPr lang="es-ES" sz="2800" b="1" dirty="0"/>
              <a:t>microwire </a:t>
            </a:r>
            <a:r>
              <a:rPr lang="es-ES" sz="2800" b="1" dirty="0" err="1"/>
              <a:t>inclusions</a:t>
            </a:r>
            <a:endParaRPr lang="es-ES" sz="2800" b="1" dirty="0"/>
          </a:p>
        </p:txBody>
      </p:sp>
      <p:grpSp>
        <p:nvGrpSpPr>
          <p:cNvPr id="7" name="5 Grupo"/>
          <p:cNvGrpSpPr>
            <a:grpSpLocks/>
          </p:cNvGrpSpPr>
          <p:nvPr/>
        </p:nvGrpSpPr>
        <p:grpSpPr bwMode="auto">
          <a:xfrm>
            <a:off x="5181600" y="5715000"/>
            <a:ext cx="3200400" cy="1295400"/>
            <a:chOff x="100013" y="332656"/>
            <a:chExt cx="6975299" cy="2664395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1520" y="476672"/>
              <a:ext cx="6823792" cy="2520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41363" y="1095376"/>
              <a:ext cx="3890963" cy="1028700"/>
            </a:xfrm>
            <a:custGeom>
              <a:avLst/>
              <a:gdLst>
                <a:gd name="T0" fmla="*/ 2147483647 w 14704"/>
                <a:gd name="T1" fmla="*/ 0 h 3885"/>
                <a:gd name="T2" fmla="*/ 0 w 14704"/>
                <a:gd name="T3" fmla="*/ 2147483647 h 3885"/>
                <a:gd name="T4" fmla="*/ 0 w 14704"/>
                <a:gd name="T5" fmla="*/ 2147483647 h 3885"/>
                <a:gd name="T6" fmla="*/ 2147483647 w 14704"/>
                <a:gd name="T7" fmla="*/ 2147483647 h 3885"/>
                <a:gd name="T8" fmla="*/ 2147483647 w 14704"/>
                <a:gd name="T9" fmla="*/ 2147483647 h 3885"/>
                <a:gd name="T10" fmla="*/ 2147483647 w 14704"/>
                <a:gd name="T11" fmla="*/ 2147483647 h 3885"/>
                <a:gd name="T12" fmla="*/ 2147483647 w 14704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04"/>
                <a:gd name="T22" fmla="*/ 0 h 3885"/>
                <a:gd name="T23" fmla="*/ 14704 w 14704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04" h="3885">
                  <a:moveTo>
                    <a:pt x="3332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14" y="3885"/>
                  </a:lnTo>
                  <a:lnTo>
                    <a:pt x="14704" y="584"/>
                  </a:lnTo>
                  <a:lnTo>
                    <a:pt x="14704" y="17"/>
                  </a:lnTo>
                  <a:lnTo>
                    <a:pt x="3332" y="0"/>
                  </a:lnTo>
                  <a:close/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736600" y="1095376"/>
              <a:ext cx="3895725" cy="1028700"/>
            </a:xfrm>
            <a:custGeom>
              <a:avLst/>
              <a:gdLst>
                <a:gd name="T0" fmla="*/ 2147483647 w 14721"/>
                <a:gd name="T1" fmla="*/ 0 h 3885"/>
                <a:gd name="T2" fmla="*/ 0 w 14721"/>
                <a:gd name="T3" fmla="*/ 2147483647 h 3885"/>
                <a:gd name="T4" fmla="*/ 0 w 14721"/>
                <a:gd name="T5" fmla="*/ 2147483647 h 3885"/>
                <a:gd name="T6" fmla="*/ 2147483647 w 14721"/>
                <a:gd name="T7" fmla="*/ 2147483647 h 3885"/>
                <a:gd name="T8" fmla="*/ 2147483647 w 14721"/>
                <a:gd name="T9" fmla="*/ 2147483647 h 3885"/>
                <a:gd name="T10" fmla="*/ 2147483647 w 14721"/>
                <a:gd name="T11" fmla="*/ 2147483647 h 3885"/>
                <a:gd name="T12" fmla="*/ 2147483647 w 14721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1"/>
                <a:gd name="T22" fmla="*/ 0 h 3885"/>
                <a:gd name="T23" fmla="*/ 14721 w 14721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1" h="3885">
                  <a:moveTo>
                    <a:pt x="3349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31" y="3885"/>
                  </a:lnTo>
                  <a:lnTo>
                    <a:pt x="14721" y="584"/>
                  </a:lnTo>
                  <a:lnTo>
                    <a:pt x="14721" y="17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rgbClr val="DEDE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736600" y="1095376"/>
              <a:ext cx="3895725" cy="1028700"/>
            </a:xfrm>
            <a:custGeom>
              <a:avLst/>
              <a:gdLst>
                <a:gd name="T0" fmla="*/ 2147483647 w 14721"/>
                <a:gd name="T1" fmla="*/ 0 h 3885"/>
                <a:gd name="T2" fmla="*/ 0 w 14721"/>
                <a:gd name="T3" fmla="*/ 2147483647 h 3885"/>
                <a:gd name="T4" fmla="*/ 0 w 14721"/>
                <a:gd name="T5" fmla="*/ 2147483647 h 3885"/>
                <a:gd name="T6" fmla="*/ 2147483647 w 14721"/>
                <a:gd name="T7" fmla="*/ 2147483647 h 3885"/>
                <a:gd name="T8" fmla="*/ 2147483647 w 14721"/>
                <a:gd name="T9" fmla="*/ 2147483647 h 3885"/>
                <a:gd name="T10" fmla="*/ 2147483647 w 14721"/>
                <a:gd name="T11" fmla="*/ 2147483647 h 3885"/>
                <a:gd name="T12" fmla="*/ 2147483647 w 14721"/>
                <a:gd name="T13" fmla="*/ 0 h 3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1"/>
                <a:gd name="T22" fmla="*/ 0 h 3885"/>
                <a:gd name="T23" fmla="*/ 14721 w 14721"/>
                <a:gd name="T24" fmla="*/ 3885 h 3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1" h="3885">
                  <a:moveTo>
                    <a:pt x="3349" y="0"/>
                  </a:moveTo>
                  <a:lnTo>
                    <a:pt x="0" y="3318"/>
                  </a:lnTo>
                  <a:lnTo>
                    <a:pt x="0" y="3885"/>
                  </a:lnTo>
                  <a:lnTo>
                    <a:pt x="11431" y="3885"/>
                  </a:lnTo>
                  <a:lnTo>
                    <a:pt x="14721" y="584"/>
                  </a:lnTo>
                  <a:lnTo>
                    <a:pt x="14721" y="17"/>
                  </a:lnTo>
                  <a:lnTo>
                    <a:pt x="3349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738188" y="1095376"/>
              <a:ext cx="3894138" cy="877888"/>
            </a:xfrm>
            <a:custGeom>
              <a:avLst/>
              <a:gdLst>
                <a:gd name="T0" fmla="*/ 0 w 14717"/>
                <a:gd name="T1" fmla="*/ 2147483647 h 3318"/>
                <a:gd name="T2" fmla="*/ 2147483647 w 14717"/>
                <a:gd name="T3" fmla="*/ 2147483647 h 3318"/>
                <a:gd name="T4" fmla="*/ 2147483647 w 14717"/>
                <a:gd name="T5" fmla="*/ 2147483647 h 3318"/>
                <a:gd name="T6" fmla="*/ 2147483647 w 14717"/>
                <a:gd name="T7" fmla="*/ 0 h 3318"/>
                <a:gd name="T8" fmla="*/ 0 w 14717"/>
                <a:gd name="T9" fmla="*/ 2147483647 h 3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7"/>
                <a:gd name="T16" fmla="*/ 0 h 3318"/>
                <a:gd name="T17" fmla="*/ 14717 w 14717"/>
                <a:gd name="T18" fmla="*/ 3318 h 3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7" h="3318">
                  <a:moveTo>
                    <a:pt x="0" y="3315"/>
                  </a:moveTo>
                  <a:lnTo>
                    <a:pt x="11427" y="3318"/>
                  </a:lnTo>
                  <a:lnTo>
                    <a:pt x="14717" y="17"/>
                  </a:lnTo>
                  <a:lnTo>
                    <a:pt x="3345" y="0"/>
                  </a:lnTo>
                  <a:lnTo>
                    <a:pt x="0" y="3315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738188" y="1095376"/>
              <a:ext cx="3894138" cy="877888"/>
            </a:xfrm>
            <a:custGeom>
              <a:avLst/>
              <a:gdLst>
                <a:gd name="T0" fmla="*/ 0 w 14717"/>
                <a:gd name="T1" fmla="*/ 2147483647 h 3318"/>
                <a:gd name="T2" fmla="*/ 2147483647 w 14717"/>
                <a:gd name="T3" fmla="*/ 2147483647 h 3318"/>
                <a:gd name="T4" fmla="*/ 2147483647 w 14717"/>
                <a:gd name="T5" fmla="*/ 2147483647 h 3318"/>
                <a:gd name="T6" fmla="*/ 2147483647 w 14717"/>
                <a:gd name="T7" fmla="*/ 0 h 3318"/>
                <a:gd name="T8" fmla="*/ 0 w 14717"/>
                <a:gd name="T9" fmla="*/ 2147483647 h 3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7"/>
                <a:gd name="T16" fmla="*/ 0 h 3318"/>
                <a:gd name="T17" fmla="*/ 14717 w 14717"/>
                <a:gd name="T18" fmla="*/ 3318 h 3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7" h="3318">
                  <a:moveTo>
                    <a:pt x="0" y="3315"/>
                  </a:moveTo>
                  <a:lnTo>
                    <a:pt x="11427" y="3318"/>
                  </a:lnTo>
                  <a:lnTo>
                    <a:pt x="14717" y="17"/>
                  </a:lnTo>
                  <a:lnTo>
                    <a:pt x="3345" y="0"/>
                  </a:lnTo>
                  <a:lnTo>
                    <a:pt x="0" y="331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760788" y="1100138"/>
              <a:ext cx="871538" cy="1023938"/>
            </a:xfrm>
            <a:custGeom>
              <a:avLst/>
              <a:gdLst>
                <a:gd name="T0" fmla="*/ 0 w 3290"/>
                <a:gd name="T1" fmla="*/ 2147483647 h 3868"/>
                <a:gd name="T2" fmla="*/ 2147483647 w 3290"/>
                <a:gd name="T3" fmla="*/ 0 h 3868"/>
                <a:gd name="T4" fmla="*/ 2147483647 w 3290"/>
                <a:gd name="T5" fmla="*/ 2147483647 h 3868"/>
                <a:gd name="T6" fmla="*/ 0 w 3290"/>
                <a:gd name="T7" fmla="*/ 2147483647 h 3868"/>
                <a:gd name="T8" fmla="*/ 0 w 3290"/>
                <a:gd name="T9" fmla="*/ 2147483647 h 3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0"/>
                <a:gd name="T16" fmla="*/ 0 h 3868"/>
                <a:gd name="T17" fmla="*/ 3290 w 3290"/>
                <a:gd name="T18" fmla="*/ 3868 h 3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0" h="3868">
                  <a:moveTo>
                    <a:pt x="0" y="3301"/>
                  </a:moveTo>
                  <a:lnTo>
                    <a:pt x="3290" y="0"/>
                  </a:lnTo>
                  <a:lnTo>
                    <a:pt x="3290" y="567"/>
                  </a:lnTo>
                  <a:lnTo>
                    <a:pt x="0" y="3868"/>
                  </a:lnTo>
                  <a:lnTo>
                    <a:pt x="0" y="3301"/>
                  </a:ln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760788" y="1100138"/>
              <a:ext cx="871538" cy="1023938"/>
            </a:xfrm>
            <a:custGeom>
              <a:avLst/>
              <a:gdLst>
                <a:gd name="T0" fmla="*/ 0 w 3290"/>
                <a:gd name="T1" fmla="*/ 2147483647 h 3868"/>
                <a:gd name="T2" fmla="*/ 2147483647 w 3290"/>
                <a:gd name="T3" fmla="*/ 0 h 3868"/>
                <a:gd name="T4" fmla="*/ 2147483647 w 3290"/>
                <a:gd name="T5" fmla="*/ 2147483647 h 3868"/>
                <a:gd name="T6" fmla="*/ 0 w 3290"/>
                <a:gd name="T7" fmla="*/ 2147483647 h 3868"/>
                <a:gd name="T8" fmla="*/ 0 w 3290"/>
                <a:gd name="T9" fmla="*/ 2147483647 h 3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90"/>
                <a:gd name="T16" fmla="*/ 0 h 3868"/>
                <a:gd name="T17" fmla="*/ 3290 w 3290"/>
                <a:gd name="T18" fmla="*/ 3868 h 3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90" h="3868">
                  <a:moveTo>
                    <a:pt x="0" y="3301"/>
                  </a:moveTo>
                  <a:lnTo>
                    <a:pt x="3290" y="0"/>
                  </a:lnTo>
                  <a:lnTo>
                    <a:pt x="3290" y="567"/>
                  </a:lnTo>
                  <a:lnTo>
                    <a:pt x="0" y="3868"/>
                  </a:lnTo>
                  <a:lnTo>
                    <a:pt x="0" y="330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3760788" y="1973263"/>
              <a:ext cx="1588" cy="1508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927225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9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927225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9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2833688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0 w 180"/>
                <a:gd name="T83" fmla="*/ 2147483647 h 192"/>
                <a:gd name="T84" fmla="*/ 0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0"/>
                <a:gd name="T151" fmla="*/ 0 h 192"/>
                <a:gd name="T152" fmla="*/ 180 w 180"/>
                <a:gd name="T153" fmla="*/ 192 h 1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0" h="192">
                  <a:moveTo>
                    <a:pt x="20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4"/>
                  </a:lnTo>
                  <a:lnTo>
                    <a:pt x="105" y="8"/>
                  </a:lnTo>
                  <a:lnTo>
                    <a:pt x="117" y="14"/>
                  </a:lnTo>
                  <a:lnTo>
                    <a:pt x="129" y="21"/>
                  </a:lnTo>
                  <a:lnTo>
                    <a:pt x="140" y="29"/>
                  </a:lnTo>
                  <a:lnTo>
                    <a:pt x="146" y="37"/>
                  </a:lnTo>
                  <a:lnTo>
                    <a:pt x="155" y="43"/>
                  </a:lnTo>
                  <a:lnTo>
                    <a:pt x="163" y="55"/>
                  </a:lnTo>
                  <a:lnTo>
                    <a:pt x="170" y="69"/>
                  </a:lnTo>
                  <a:lnTo>
                    <a:pt x="176" y="84"/>
                  </a:lnTo>
                  <a:lnTo>
                    <a:pt x="179" y="99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9" y="136"/>
                  </a:lnTo>
                  <a:lnTo>
                    <a:pt x="177" y="143"/>
                  </a:lnTo>
                  <a:lnTo>
                    <a:pt x="175" y="151"/>
                  </a:lnTo>
                  <a:lnTo>
                    <a:pt x="172" y="158"/>
                  </a:lnTo>
                  <a:lnTo>
                    <a:pt x="152" y="179"/>
                  </a:lnTo>
                  <a:lnTo>
                    <a:pt x="144" y="184"/>
                  </a:lnTo>
                  <a:lnTo>
                    <a:pt x="135" y="187"/>
                  </a:lnTo>
                  <a:lnTo>
                    <a:pt x="127" y="192"/>
                  </a:lnTo>
                  <a:lnTo>
                    <a:pt x="97" y="192"/>
                  </a:lnTo>
                  <a:lnTo>
                    <a:pt x="72" y="184"/>
                  </a:lnTo>
                  <a:lnTo>
                    <a:pt x="54" y="173"/>
                  </a:lnTo>
                  <a:lnTo>
                    <a:pt x="45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5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3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2833688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0 w 180"/>
                <a:gd name="T83" fmla="*/ 2147483647 h 192"/>
                <a:gd name="T84" fmla="*/ 0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0"/>
                <a:gd name="T151" fmla="*/ 0 h 192"/>
                <a:gd name="T152" fmla="*/ 180 w 180"/>
                <a:gd name="T153" fmla="*/ 192 h 1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0" h="192">
                  <a:moveTo>
                    <a:pt x="20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4"/>
                  </a:lnTo>
                  <a:lnTo>
                    <a:pt x="105" y="8"/>
                  </a:lnTo>
                  <a:lnTo>
                    <a:pt x="117" y="14"/>
                  </a:lnTo>
                  <a:lnTo>
                    <a:pt x="129" y="21"/>
                  </a:lnTo>
                  <a:lnTo>
                    <a:pt x="140" y="29"/>
                  </a:lnTo>
                  <a:lnTo>
                    <a:pt x="146" y="37"/>
                  </a:lnTo>
                  <a:lnTo>
                    <a:pt x="155" y="43"/>
                  </a:lnTo>
                  <a:lnTo>
                    <a:pt x="163" y="55"/>
                  </a:lnTo>
                  <a:lnTo>
                    <a:pt x="170" y="69"/>
                  </a:lnTo>
                  <a:lnTo>
                    <a:pt x="176" y="84"/>
                  </a:lnTo>
                  <a:lnTo>
                    <a:pt x="179" y="99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9" y="136"/>
                  </a:lnTo>
                  <a:lnTo>
                    <a:pt x="177" y="143"/>
                  </a:lnTo>
                  <a:lnTo>
                    <a:pt x="175" y="151"/>
                  </a:lnTo>
                  <a:lnTo>
                    <a:pt x="172" y="158"/>
                  </a:lnTo>
                  <a:lnTo>
                    <a:pt x="152" y="179"/>
                  </a:lnTo>
                  <a:lnTo>
                    <a:pt x="144" y="184"/>
                  </a:lnTo>
                  <a:lnTo>
                    <a:pt x="135" y="187"/>
                  </a:lnTo>
                  <a:lnTo>
                    <a:pt x="127" y="192"/>
                  </a:lnTo>
                  <a:lnTo>
                    <a:pt x="97" y="192"/>
                  </a:lnTo>
                  <a:lnTo>
                    <a:pt x="72" y="184"/>
                  </a:lnTo>
                  <a:lnTo>
                    <a:pt x="54" y="173"/>
                  </a:lnTo>
                  <a:lnTo>
                    <a:pt x="45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5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3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2833688" y="1112838"/>
              <a:ext cx="49213" cy="52388"/>
            </a:xfrm>
            <a:custGeom>
              <a:avLst/>
              <a:gdLst>
                <a:gd name="T0" fmla="*/ 0 w 186"/>
                <a:gd name="T1" fmla="*/ 2147483647 h 198"/>
                <a:gd name="T2" fmla="*/ 2147483647 w 186"/>
                <a:gd name="T3" fmla="*/ 2147483647 h 198"/>
                <a:gd name="T4" fmla="*/ 2147483647 w 186"/>
                <a:gd name="T5" fmla="*/ 2147483647 h 198"/>
                <a:gd name="T6" fmla="*/ 2147483647 w 186"/>
                <a:gd name="T7" fmla="*/ 2147483647 h 198"/>
                <a:gd name="T8" fmla="*/ 2147483647 w 186"/>
                <a:gd name="T9" fmla="*/ 2147483647 h 198"/>
                <a:gd name="T10" fmla="*/ 2147483647 w 186"/>
                <a:gd name="T11" fmla="*/ 2147483647 h 198"/>
                <a:gd name="T12" fmla="*/ 2147483647 w 186"/>
                <a:gd name="T13" fmla="*/ 2147483647 h 198"/>
                <a:gd name="T14" fmla="*/ 2147483647 w 186"/>
                <a:gd name="T15" fmla="*/ 2147483647 h 198"/>
                <a:gd name="T16" fmla="*/ 2147483647 w 186"/>
                <a:gd name="T17" fmla="*/ 0 h 198"/>
                <a:gd name="T18" fmla="*/ 2147483647 w 186"/>
                <a:gd name="T19" fmla="*/ 0 h 198"/>
                <a:gd name="T20" fmla="*/ 2147483647 w 186"/>
                <a:gd name="T21" fmla="*/ 2147483647 h 198"/>
                <a:gd name="T22" fmla="*/ 2147483647 w 186"/>
                <a:gd name="T23" fmla="*/ 2147483647 h 198"/>
                <a:gd name="T24" fmla="*/ 2147483647 w 186"/>
                <a:gd name="T25" fmla="*/ 2147483647 h 198"/>
                <a:gd name="T26" fmla="*/ 2147483647 w 186"/>
                <a:gd name="T27" fmla="*/ 2147483647 h 198"/>
                <a:gd name="T28" fmla="*/ 2147483647 w 186"/>
                <a:gd name="T29" fmla="*/ 2147483647 h 198"/>
                <a:gd name="T30" fmla="*/ 2147483647 w 186"/>
                <a:gd name="T31" fmla="*/ 2147483647 h 198"/>
                <a:gd name="T32" fmla="*/ 2147483647 w 186"/>
                <a:gd name="T33" fmla="*/ 2147483647 h 198"/>
                <a:gd name="T34" fmla="*/ 2147483647 w 186"/>
                <a:gd name="T35" fmla="*/ 2147483647 h 198"/>
                <a:gd name="T36" fmla="*/ 2147483647 w 186"/>
                <a:gd name="T37" fmla="*/ 2147483647 h 198"/>
                <a:gd name="T38" fmla="*/ 2147483647 w 186"/>
                <a:gd name="T39" fmla="*/ 2147483647 h 198"/>
                <a:gd name="T40" fmla="*/ 2147483647 w 186"/>
                <a:gd name="T41" fmla="*/ 2147483647 h 198"/>
                <a:gd name="T42" fmla="*/ 2147483647 w 186"/>
                <a:gd name="T43" fmla="*/ 2147483647 h 198"/>
                <a:gd name="T44" fmla="*/ 2147483647 w 186"/>
                <a:gd name="T45" fmla="*/ 2147483647 h 198"/>
                <a:gd name="T46" fmla="*/ 2147483647 w 186"/>
                <a:gd name="T47" fmla="*/ 2147483647 h 198"/>
                <a:gd name="T48" fmla="*/ 2147483647 w 186"/>
                <a:gd name="T49" fmla="*/ 2147483647 h 198"/>
                <a:gd name="T50" fmla="*/ 2147483647 w 186"/>
                <a:gd name="T51" fmla="*/ 2147483647 h 198"/>
                <a:gd name="T52" fmla="*/ 2147483647 w 186"/>
                <a:gd name="T53" fmla="*/ 2147483647 h 198"/>
                <a:gd name="T54" fmla="*/ 2147483647 w 186"/>
                <a:gd name="T55" fmla="*/ 2147483647 h 198"/>
                <a:gd name="T56" fmla="*/ 2147483647 w 186"/>
                <a:gd name="T57" fmla="*/ 2147483647 h 198"/>
                <a:gd name="T58" fmla="*/ 2147483647 w 186"/>
                <a:gd name="T59" fmla="*/ 2147483647 h 198"/>
                <a:gd name="T60" fmla="*/ 2147483647 w 186"/>
                <a:gd name="T61" fmla="*/ 2147483647 h 198"/>
                <a:gd name="T62" fmla="*/ 2147483647 w 186"/>
                <a:gd name="T63" fmla="*/ 2147483647 h 1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6"/>
                <a:gd name="T97" fmla="*/ 0 h 198"/>
                <a:gd name="T98" fmla="*/ 186 w 186"/>
                <a:gd name="T99" fmla="*/ 198 h 1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6" h="198">
                  <a:moveTo>
                    <a:pt x="0" y="46"/>
                  </a:moveTo>
                  <a:lnTo>
                    <a:pt x="17" y="29"/>
                  </a:lnTo>
                  <a:lnTo>
                    <a:pt x="30" y="20"/>
                  </a:lnTo>
                  <a:lnTo>
                    <a:pt x="37" y="13"/>
                  </a:lnTo>
                  <a:lnTo>
                    <a:pt x="41" y="8"/>
                  </a:lnTo>
                  <a:lnTo>
                    <a:pt x="46" y="6"/>
                  </a:lnTo>
                  <a:lnTo>
                    <a:pt x="49" y="4"/>
                  </a:lnTo>
                  <a:lnTo>
                    <a:pt x="57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6" y="23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9" y="43"/>
                  </a:lnTo>
                  <a:lnTo>
                    <a:pt x="170" y="61"/>
                  </a:lnTo>
                  <a:lnTo>
                    <a:pt x="178" y="78"/>
                  </a:lnTo>
                  <a:lnTo>
                    <a:pt x="181" y="87"/>
                  </a:lnTo>
                  <a:lnTo>
                    <a:pt x="183" y="96"/>
                  </a:lnTo>
                  <a:lnTo>
                    <a:pt x="184" y="104"/>
                  </a:lnTo>
                  <a:lnTo>
                    <a:pt x="186" y="113"/>
                  </a:lnTo>
                  <a:lnTo>
                    <a:pt x="186" y="121"/>
                  </a:lnTo>
                  <a:lnTo>
                    <a:pt x="184" y="131"/>
                  </a:lnTo>
                  <a:lnTo>
                    <a:pt x="182" y="139"/>
                  </a:lnTo>
                  <a:lnTo>
                    <a:pt x="179" y="148"/>
                  </a:lnTo>
                  <a:lnTo>
                    <a:pt x="175" y="156"/>
                  </a:lnTo>
                  <a:lnTo>
                    <a:pt x="170" y="164"/>
                  </a:lnTo>
                  <a:lnTo>
                    <a:pt x="164" y="173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2190750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6" y="0"/>
                  </a:lnTo>
                  <a:lnTo>
                    <a:pt x="3594" y="147"/>
                  </a:lnTo>
                  <a:lnTo>
                    <a:pt x="145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190750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6" y="0"/>
                  </a:lnTo>
                  <a:lnTo>
                    <a:pt x="3594" y="147"/>
                  </a:lnTo>
                  <a:lnTo>
                    <a:pt x="145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098800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0 h 192"/>
                <a:gd name="T12" fmla="*/ 2147483647 w 180"/>
                <a:gd name="T13" fmla="*/ 2147483647 h 192"/>
                <a:gd name="T14" fmla="*/ 2147483647 w 180"/>
                <a:gd name="T15" fmla="*/ 2147483647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0 w 180"/>
                <a:gd name="T85" fmla="*/ 2147483647 h 192"/>
                <a:gd name="T86" fmla="*/ 0 w 180"/>
                <a:gd name="T87" fmla="*/ 2147483647 h 192"/>
                <a:gd name="T88" fmla="*/ 0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"/>
                <a:gd name="T154" fmla="*/ 0 h 192"/>
                <a:gd name="T155" fmla="*/ 180 w 180"/>
                <a:gd name="T156" fmla="*/ 192 h 1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" h="192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2" y="4"/>
                  </a:lnTo>
                  <a:lnTo>
                    <a:pt x="105" y="7"/>
                  </a:lnTo>
                  <a:lnTo>
                    <a:pt x="116" y="13"/>
                  </a:lnTo>
                  <a:lnTo>
                    <a:pt x="127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1" y="54"/>
                  </a:lnTo>
                  <a:lnTo>
                    <a:pt x="169" y="68"/>
                  </a:lnTo>
                  <a:lnTo>
                    <a:pt x="174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0" y="115"/>
                  </a:lnTo>
                  <a:lnTo>
                    <a:pt x="180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3" y="151"/>
                  </a:lnTo>
                  <a:lnTo>
                    <a:pt x="170" y="158"/>
                  </a:lnTo>
                  <a:lnTo>
                    <a:pt x="166" y="164"/>
                  </a:lnTo>
                  <a:lnTo>
                    <a:pt x="153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8" y="192"/>
                  </a:lnTo>
                  <a:lnTo>
                    <a:pt x="80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6" y="131"/>
                  </a:lnTo>
                  <a:lnTo>
                    <a:pt x="12" y="119"/>
                  </a:lnTo>
                  <a:lnTo>
                    <a:pt x="6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098800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0 h 192"/>
                <a:gd name="T12" fmla="*/ 2147483647 w 180"/>
                <a:gd name="T13" fmla="*/ 2147483647 h 192"/>
                <a:gd name="T14" fmla="*/ 2147483647 w 180"/>
                <a:gd name="T15" fmla="*/ 2147483647 h 192"/>
                <a:gd name="T16" fmla="*/ 2147483647 w 180"/>
                <a:gd name="T17" fmla="*/ 2147483647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0 w 180"/>
                <a:gd name="T85" fmla="*/ 2147483647 h 192"/>
                <a:gd name="T86" fmla="*/ 0 w 180"/>
                <a:gd name="T87" fmla="*/ 2147483647 h 192"/>
                <a:gd name="T88" fmla="*/ 0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"/>
                <a:gd name="T154" fmla="*/ 0 h 192"/>
                <a:gd name="T155" fmla="*/ 180 w 180"/>
                <a:gd name="T156" fmla="*/ 192 h 1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" h="192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2" y="4"/>
                  </a:lnTo>
                  <a:lnTo>
                    <a:pt x="105" y="7"/>
                  </a:lnTo>
                  <a:lnTo>
                    <a:pt x="116" y="13"/>
                  </a:lnTo>
                  <a:lnTo>
                    <a:pt x="127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1" y="54"/>
                  </a:lnTo>
                  <a:lnTo>
                    <a:pt x="169" y="68"/>
                  </a:lnTo>
                  <a:lnTo>
                    <a:pt x="174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0" y="115"/>
                  </a:lnTo>
                  <a:lnTo>
                    <a:pt x="180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3" y="151"/>
                  </a:lnTo>
                  <a:lnTo>
                    <a:pt x="170" y="158"/>
                  </a:lnTo>
                  <a:lnTo>
                    <a:pt x="166" y="164"/>
                  </a:lnTo>
                  <a:lnTo>
                    <a:pt x="153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8" y="192"/>
                  </a:lnTo>
                  <a:lnTo>
                    <a:pt x="80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7" y="158"/>
                  </a:lnTo>
                  <a:lnTo>
                    <a:pt x="28" y="149"/>
                  </a:lnTo>
                  <a:lnTo>
                    <a:pt x="22" y="141"/>
                  </a:lnTo>
                  <a:lnTo>
                    <a:pt x="16" y="131"/>
                  </a:lnTo>
                  <a:lnTo>
                    <a:pt x="12" y="119"/>
                  </a:lnTo>
                  <a:lnTo>
                    <a:pt x="6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97213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2147483647 h 198"/>
                <a:gd name="T18" fmla="*/ 2147483647 w 184"/>
                <a:gd name="T19" fmla="*/ 0 h 198"/>
                <a:gd name="T20" fmla="*/ 2147483647 w 184"/>
                <a:gd name="T21" fmla="*/ 0 h 198"/>
                <a:gd name="T22" fmla="*/ 2147483647 w 184"/>
                <a:gd name="T23" fmla="*/ 0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2147483647 w 184"/>
                <a:gd name="T63" fmla="*/ 2147483647 h 198"/>
                <a:gd name="T64" fmla="*/ 2147483647 w 184"/>
                <a:gd name="T65" fmla="*/ 2147483647 h 198"/>
                <a:gd name="T66" fmla="*/ 2147483647 w 184"/>
                <a:gd name="T67" fmla="*/ 2147483647 h 198"/>
                <a:gd name="T68" fmla="*/ 2147483647 w 184"/>
                <a:gd name="T69" fmla="*/ 2147483647 h 198"/>
                <a:gd name="T70" fmla="*/ 2147483647 w 184"/>
                <a:gd name="T71" fmla="*/ 2147483647 h 198"/>
                <a:gd name="T72" fmla="*/ 2147483647 w 184"/>
                <a:gd name="T73" fmla="*/ 2147483647 h 198"/>
                <a:gd name="T74" fmla="*/ 2147483647 w 184"/>
                <a:gd name="T75" fmla="*/ 2147483647 h 198"/>
                <a:gd name="T76" fmla="*/ 2147483647 w 184"/>
                <a:gd name="T77" fmla="*/ 2147483647 h 1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"/>
                <a:gd name="T118" fmla="*/ 0 h 198"/>
                <a:gd name="T119" fmla="*/ 184 w 184"/>
                <a:gd name="T120" fmla="*/ 198 h 1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" h="198">
                  <a:moveTo>
                    <a:pt x="0" y="46"/>
                  </a:moveTo>
                  <a:lnTo>
                    <a:pt x="6" y="40"/>
                  </a:lnTo>
                  <a:lnTo>
                    <a:pt x="14" y="29"/>
                  </a:lnTo>
                  <a:lnTo>
                    <a:pt x="22" y="21"/>
                  </a:lnTo>
                  <a:lnTo>
                    <a:pt x="30" y="15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5"/>
                  </a:lnTo>
                  <a:lnTo>
                    <a:pt x="111" y="8"/>
                  </a:lnTo>
                  <a:lnTo>
                    <a:pt x="119" y="12"/>
                  </a:lnTo>
                  <a:lnTo>
                    <a:pt x="127" y="17"/>
                  </a:lnTo>
                  <a:lnTo>
                    <a:pt x="135" y="22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6" y="43"/>
                  </a:lnTo>
                  <a:lnTo>
                    <a:pt x="161" y="51"/>
                  </a:lnTo>
                  <a:lnTo>
                    <a:pt x="167" y="60"/>
                  </a:lnTo>
                  <a:lnTo>
                    <a:pt x="172" y="68"/>
                  </a:lnTo>
                  <a:lnTo>
                    <a:pt x="176" y="77"/>
                  </a:lnTo>
                  <a:lnTo>
                    <a:pt x="179" y="86"/>
                  </a:lnTo>
                  <a:lnTo>
                    <a:pt x="182" y="95"/>
                  </a:lnTo>
                  <a:lnTo>
                    <a:pt x="183" y="104"/>
                  </a:lnTo>
                  <a:lnTo>
                    <a:pt x="184" y="113"/>
                  </a:lnTo>
                  <a:lnTo>
                    <a:pt x="183" y="123"/>
                  </a:lnTo>
                  <a:lnTo>
                    <a:pt x="182" y="132"/>
                  </a:lnTo>
                  <a:lnTo>
                    <a:pt x="180" y="141"/>
                  </a:lnTo>
                  <a:lnTo>
                    <a:pt x="177" y="150"/>
                  </a:lnTo>
                  <a:lnTo>
                    <a:pt x="173" y="158"/>
                  </a:lnTo>
                  <a:lnTo>
                    <a:pt x="167" y="166"/>
                  </a:lnTo>
                  <a:lnTo>
                    <a:pt x="160" y="174"/>
                  </a:lnTo>
                  <a:lnTo>
                    <a:pt x="152" y="181"/>
                  </a:lnTo>
                  <a:lnTo>
                    <a:pt x="141" y="192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454275" y="1119188"/>
              <a:ext cx="952500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49" y="0"/>
                  </a:lnTo>
                  <a:lnTo>
                    <a:pt x="3596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2454275" y="1119188"/>
              <a:ext cx="952500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49" y="0"/>
                  </a:lnTo>
                  <a:lnTo>
                    <a:pt x="3596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839788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839788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8318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5"/>
                  </a:lnTo>
                  <a:lnTo>
                    <a:pt x="113" y="11"/>
                  </a:lnTo>
                  <a:lnTo>
                    <a:pt x="126" y="19"/>
                  </a:lnTo>
                  <a:lnTo>
                    <a:pt x="138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80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1" y="169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6" y="185"/>
                  </a:lnTo>
                  <a:lnTo>
                    <a:pt x="68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318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5"/>
                  </a:lnTo>
                  <a:lnTo>
                    <a:pt x="113" y="11"/>
                  </a:lnTo>
                  <a:lnTo>
                    <a:pt x="126" y="19"/>
                  </a:lnTo>
                  <a:lnTo>
                    <a:pt x="138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80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1" y="169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6" y="185"/>
                  </a:lnTo>
                  <a:lnTo>
                    <a:pt x="68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1747838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8" y="190"/>
                  </a:lnTo>
                  <a:lnTo>
                    <a:pt x="121" y="191"/>
                  </a:lnTo>
                  <a:lnTo>
                    <a:pt x="113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5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1747838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8" y="190"/>
                  </a:lnTo>
                  <a:lnTo>
                    <a:pt x="121" y="191"/>
                  </a:lnTo>
                  <a:lnTo>
                    <a:pt x="113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5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1746250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4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8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3" y="132"/>
                  </a:lnTo>
                  <a:lnTo>
                    <a:pt x="182" y="139"/>
                  </a:lnTo>
                  <a:lnTo>
                    <a:pt x="180" y="147"/>
                  </a:lnTo>
                  <a:lnTo>
                    <a:pt x="178" y="154"/>
                  </a:lnTo>
                  <a:lnTo>
                    <a:pt x="173" y="159"/>
                  </a:lnTo>
                  <a:lnTo>
                    <a:pt x="168" y="165"/>
                  </a:lnTo>
                  <a:lnTo>
                    <a:pt x="164" y="170"/>
                  </a:lnTo>
                  <a:lnTo>
                    <a:pt x="155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1919288" y="2027238"/>
              <a:ext cx="47625" cy="50800"/>
            </a:xfrm>
            <a:custGeom>
              <a:avLst/>
              <a:gdLst>
                <a:gd name="T0" fmla="*/ 2147483647 w 181"/>
                <a:gd name="T1" fmla="*/ 2147483647 h 191"/>
                <a:gd name="T2" fmla="*/ 2147483647 w 181"/>
                <a:gd name="T3" fmla="*/ 2147483647 h 191"/>
                <a:gd name="T4" fmla="*/ 2147483647 w 181"/>
                <a:gd name="T5" fmla="*/ 2147483647 h 191"/>
                <a:gd name="T6" fmla="*/ 2147483647 w 181"/>
                <a:gd name="T7" fmla="*/ 2147483647 h 191"/>
                <a:gd name="T8" fmla="*/ 2147483647 w 181"/>
                <a:gd name="T9" fmla="*/ 2147483647 h 191"/>
                <a:gd name="T10" fmla="*/ 2147483647 w 181"/>
                <a:gd name="T11" fmla="*/ 0 h 191"/>
                <a:gd name="T12" fmla="*/ 2147483647 w 181"/>
                <a:gd name="T13" fmla="*/ 0 h 191"/>
                <a:gd name="T14" fmla="*/ 2147483647 w 181"/>
                <a:gd name="T15" fmla="*/ 2147483647 h 191"/>
                <a:gd name="T16" fmla="*/ 2147483647 w 181"/>
                <a:gd name="T17" fmla="*/ 2147483647 h 191"/>
                <a:gd name="T18" fmla="*/ 2147483647 w 181"/>
                <a:gd name="T19" fmla="*/ 2147483647 h 191"/>
                <a:gd name="T20" fmla="*/ 2147483647 w 181"/>
                <a:gd name="T21" fmla="*/ 2147483647 h 191"/>
                <a:gd name="T22" fmla="*/ 2147483647 w 181"/>
                <a:gd name="T23" fmla="*/ 2147483647 h 191"/>
                <a:gd name="T24" fmla="*/ 2147483647 w 181"/>
                <a:gd name="T25" fmla="*/ 2147483647 h 191"/>
                <a:gd name="T26" fmla="*/ 2147483647 w 181"/>
                <a:gd name="T27" fmla="*/ 2147483647 h 191"/>
                <a:gd name="T28" fmla="*/ 2147483647 w 181"/>
                <a:gd name="T29" fmla="*/ 2147483647 h 191"/>
                <a:gd name="T30" fmla="*/ 2147483647 w 181"/>
                <a:gd name="T31" fmla="*/ 2147483647 h 191"/>
                <a:gd name="T32" fmla="*/ 2147483647 w 181"/>
                <a:gd name="T33" fmla="*/ 2147483647 h 191"/>
                <a:gd name="T34" fmla="*/ 2147483647 w 181"/>
                <a:gd name="T35" fmla="*/ 2147483647 h 191"/>
                <a:gd name="T36" fmla="*/ 2147483647 w 181"/>
                <a:gd name="T37" fmla="*/ 2147483647 h 191"/>
                <a:gd name="T38" fmla="*/ 2147483647 w 181"/>
                <a:gd name="T39" fmla="*/ 2147483647 h 191"/>
                <a:gd name="T40" fmla="*/ 2147483647 w 181"/>
                <a:gd name="T41" fmla="*/ 2147483647 h 191"/>
                <a:gd name="T42" fmla="*/ 2147483647 w 181"/>
                <a:gd name="T43" fmla="*/ 2147483647 h 191"/>
                <a:gd name="T44" fmla="*/ 2147483647 w 181"/>
                <a:gd name="T45" fmla="*/ 2147483647 h 191"/>
                <a:gd name="T46" fmla="*/ 2147483647 w 181"/>
                <a:gd name="T47" fmla="*/ 2147483647 h 191"/>
                <a:gd name="T48" fmla="*/ 2147483647 w 181"/>
                <a:gd name="T49" fmla="*/ 2147483647 h 191"/>
                <a:gd name="T50" fmla="*/ 2147483647 w 181"/>
                <a:gd name="T51" fmla="*/ 2147483647 h 191"/>
                <a:gd name="T52" fmla="*/ 2147483647 w 181"/>
                <a:gd name="T53" fmla="*/ 2147483647 h 191"/>
                <a:gd name="T54" fmla="*/ 2147483647 w 181"/>
                <a:gd name="T55" fmla="*/ 2147483647 h 191"/>
                <a:gd name="T56" fmla="*/ 2147483647 w 181"/>
                <a:gd name="T57" fmla="*/ 2147483647 h 191"/>
                <a:gd name="T58" fmla="*/ 2147483647 w 181"/>
                <a:gd name="T59" fmla="*/ 2147483647 h 191"/>
                <a:gd name="T60" fmla="*/ 2147483647 w 181"/>
                <a:gd name="T61" fmla="*/ 2147483647 h 191"/>
                <a:gd name="T62" fmla="*/ 2147483647 w 181"/>
                <a:gd name="T63" fmla="*/ 2147483647 h 191"/>
                <a:gd name="T64" fmla="*/ 2147483647 w 181"/>
                <a:gd name="T65" fmla="*/ 2147483647 h 191"/>
                <a:gd name="T66" fmla="*/ 2147483647 w 181"/>
                <a:gd name="T67" fmla="*/ 2147483647 h 191"/>
                <a:gd name="T68" fmla="*/ 2147483647 w 181"/>
                <a:gd name="T69" fmla="*/ 2147483647 h 191"/>
                <a:gd name="T70" fmla="*/ 2147483647 w 181"/>
                <a:gd name="T71" fmla="*/ 2147483647 h 191"/>
                <a:gd name="T72" fmla="*/ 2147483647 w 181"/>
                <a:gd name="T73" fmla="*/ 2147483647 h 191"/>
                <a:gd name="T74" fmla="*/ 2147483647 w 181"/>
                <a:gd name="T75" fmla="*/ 2147483647 h 191"/>
                <a:gd name="T76" fmla="*/ 2147483647 w 181"/>
                <a:gd name="T77" fmla="*/ 2147483647 h 191"/>
                <a:gd name="T78" fmla="*/ 2147483647 w 181"/>
                <a:gd name="T79" fmla="*/ 2147483647 h 191"/>
                <a:gd name="T80" fmla="*/ 2147483647 w 181"/>
                <a:gd name="T81" fmla="*/ 2147483647 h 191"/>
                <a:gd name="T82" fmla="*/ 2147483647 w 181"/>
                <a:gd name="T83" fmla="*/ 2147483647 h 191"/>
                <a:gd name="T84" fmla="*/ 2147483647 w 181"/>
                <a:gd name="T85" fmla="*/ 2147483647 h 191"/>
                <a:gd name="T86" fmla="*/ 2147483647 w 181"/>
                <a:gd name="T87" fmla="*/ 2147483647 h 191"/>
                <a:gd name="T88" fmla="*/ 2147483647 w 181"/>
                <a:gd name="T89" fmla="*/ 2147483647 h 191"/>
                <a:gd name="T90" fmla="*/ 2147483647 w 181"/>
                <a:gd name="T91" fmla="*/ 2147483647 h 191"/>
                <a:gd name="T92" fmla="*/ 2147483647 w 181"/>
                <a:gd name="T93" fmla="*/ 2147483647 h 191"/>
                <a:gd name="T94" fmla="*/ 0 w 181"/>
                <a:gd name="T95" fmla="*/ 2147483647 h 191"/>
                <a:gd name="T96" fmla="*/ 2147483647 w 181"/>
                <a:gd name="T97" fmla="*/ 2147483647 h 191"/>
                <a:gd name="T98" fmla="*/ 2147483647 w 181"/>
                <a:gd name="T99" fmla="*/ 2147483647 h 191"/>
                <a:gd name="T100" fmla="*/ 2147483647 w 181"/>
                <a:gd name="T101" fmla="*/ 2147483647 h 191"/>
                <a:gd name="T102" fmla="*/ 2147483647 w 181"/>
                <a:gd name="T103" fmla="*/ 2147483647 h 191"/>
                <a:gd name="T104" fmla="*/ 2147483647 w 181"/>
                <a:gd name="T105" fmla="*/ 2147483647 h 191"/>
                <a:gd name="T106" fmla="*/ 2147483647 w 181"/>
                <a:gd name="T107" fmla="*/ 2147483647 h 191"/>
                <a:gd name="T108" fmla="*/ 2147483647 w 181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1"/>
                <a:gd name="T166" fmla="*/ 0 h 191"/>
                <a:gd name="T167" fmla="*/ 181 w 181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1" h="191">
                  <a:moveTo>
                    <a:pt x="21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45" y="37"/>
                  </a:lnTo>
                  <a:lnTo>
                    <a:pt x="154" y="43"/>
                  </a:lnTo>
                  <a:lnTo>
                    <a:pt x="163" y="57"/>
                  </a:lnTo>
                  <a:lnTo>
                    <a:pt x="170" y="71"/>
                  </a:lnTo>
                  <a:lnTo>
                    <a:pt x="176" y="84"/>
                  </a:lnTo>
                  <a:lnTo>
                    <a:pt x="180" y="98"/>
                  </a:lnTo>
                  <a:lnTo>
                    <a:pt x="181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2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9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1919288" y="2027238"/>
              <a:ext cx="47625" cy="50800"/>
            </a:xfrm>
            <a:custGeom>
              <a:avLst/>
              <a:gdLst>
                <a:gd name="T0" fmla="*/ 2147483647 w 181"/>
                <a:gd name="T1" fmla="*/ 2147483647 h 191"/>
                <a:gd name="T2" fmla="*/ 2147483647 w 181"/>
                <a:gd name="T3" fmla="*/ 2147483647 h 191"/>
                <a:gd name="T4" fmla="*/ 2147483647 w 181"/>
                <a:gd name="T5" fmla="*/ 2147483647 h 191"/>
                <a:gd name="T6" fmla="*/ 2147483647 w 181"/>
                <a:gd name="T7" fmla="*/ 2147483647 h 191"/>
                <a:gd name="T8" fmla="*/ 2147483647 w 181"/>
                <a:gd name="T9" fmla="*/ 2147483647 h 191"/>
                <a:gd name="T10" fmla="*/ 2147483647 w 181"/>
                <a:gd name="T11" fmla="*/ 0 h 191"/>
                <a:gd name="T12" fmla="*/ 2147483647 w 181"/>
                <a:gd name="T13" fmla="*/ 0 h 191"/>
                <a:gd name="T14" fmla="*/ 2147483647 w 181"/>
                <a:gd name="T15" fmla="*/ 2147483647 h 191"/>
                <a:gd name="T16" fmla="*/ 2147483647 w 181"/>
                <a:gd name="T17" fmla="*/ 2147483647 h 191"/>
                <a:gd name="T18" fmla="*/ 2147483647 w 181"/>
                <a:gd name="T19" fmla="*/ 2147483647 h 191"/>
                <a:gd name="T20" fmla="*/ 2147483647 w 181"/>
                <a:gd name="T21" fmla="*/ 2147483647 h 191"/>
                <a:gd name="T22" fmla="*/ 2147483647 w 181"/>
                <a:gd name="T23" fmla="*/ 2147483647 h 191"/>
                <a:gd name="T24" fmla="*/ 2147483647 w 181"/>
                <a:gd name="T25" fmla="*/ 2147483647 h 191"/>
                <a:gd name="T26" fmla="*/ 2147483647 w 181"/>
                <a:gd name="T27" fmla="*/ 2147483647 h 191"/>
                <a:gd name="T28" fmla="*/ 2147483647 w 181"/>
                <a:gd name="T29" fmla="*/ 2147483647 h 191"/>
                <a:gd name="T30" fmla="*/ 2147483647 w 181"/>
                <a:gd name="T31" fmla="*/ 2147483647 h 191"/>
                <a:gd name="T32" fmla="*/ 2147483647 w 181"/>
                <a:gd name="T33" fmla="*/ 2147483647 h 191"/>
                <a:gd name="T34" fmla="*/ 2147483647 w 181"/>
                <a:gd name="T35" fmla="*/ 2147483647 h 191"/>
                <a:gd name="T36" fmla="*/ 2147483647 w 181"/>
                <a:gd name="T37" fmla="*/ 2147483647 h 191"/>
                <a:gd name="T38" fmla="*/ 2147483647 w 181"/>
                <a:gd name="T39" fmla="*/ 2147483647 h 191"/>
                <a:gd name="T40" fmla="*/ 2147483647 w 181"/>
                <a:gd name="T41" fmla="*/ 2147483647 h 191"/>
                <a:gd name="T42" fmla="*/ 2147483647 w 181"/>
                <a:gd name="T43" fmla="*/ 2147483647 h 191"/>
                <a:gd name="T44" fmla="*/ 2147483647 w 181"/>
                <a:gd name="T45" fmla="*/ 2147483647 h 191"/>
                <a:gd name="T46" fmla="*/ 2147483647 w 181"/>
                <a:gd name="T47" fmla="*/ 2147483647 h 191"/>
                <a:gd name="T48" fmla="*/ 2147483647 w 181"/>
                <a:gd name="T49" fmla="*/ 2147483647 h 191"/>
                <a:gd name="T50" fmla="*/ 2147483647 w 181"/>
                <a:gd name="T51" fmla="*/ 2147483647 h 191"/>
                <a:gd name="T52" fmla="*/ 2147483647 w 181"/>
                <a:gd name="T53" fmla="*/ 2147483647 h 191"/>
                <a:gd name="T54" fmla="*/ 2147483647 w 181"/>
                <a:gd name="T55" fmla="*/ 2147483647 h 191"/>
                <a:gd name="T56" fmla="*/ 2147483647 w 181"/>
                <a:gd name="T57" fmla="*/ 2147483647 h 191"/>
                <a:gd name="T58" fmla="*/ 2147483647 w 181"/>
                <a:gd name="T59" fmla="*/ 2147483647 h 191"/>
                <a:gd name="T60" fmla="*/ 2147483647 w 181"/>
                <a:gd name="T61" fmla="*/ 2147483647 h 191"/>
                <a:gd name="T62" fmla="*/ 2147483647 w 181"/>
                <a:gd name="T63" fmla="*/ 2147483647 h 191"/>
                <a:gd name="T64" fmla="*/ 2147483647 w 181"/>
                <a:gd name="T65" fmla="*/ 2147483647 h 191"/>
                <a:gd name="T66" fmla="*/ 2147483647 w 181"/>
                <a:gd name="T67" fmla="*/ 2147483647 h 191"/>
                <a:gd name="T68" fmla="*/ 2147483647 w 181"/>
                <a:gd name="T69" fmla="*/ 2147483647 h 191"/>
                <a:gd name="T70" fmla="*/ 2147483647 w 181"/>
                <a:gd name="T71" fmla="*/ 2147483647 h 191"/>
                <a:gd name="T72" fmla="*/ 2147483647 w 181"/>
                <a:gd name="T73" fmla="*/ 2147483647 h 191"/>
                <a:gd name="T74" fmla="*/ 2147483647 w 181"/>
                <a:gd name="T75" fmla="*/ 2147483647 h 191"/>
                <a:gd name="T76" fmla="*/ 2147483647 w 181"/>
                <a:gd name="T77" fmla="*/ 2147483647 h 191"/>
                <a:gd name="T78" fmla="*/ 2147483647 w 181"/>
                <a:gd name="T79" fmla="*/ 2147483647 h 191"/>
                <a:gd name="T80" fmla="*/ 2147483647 w 181"/>
                <a:gd name="T81" fmla="*/ 2147483647 h 191"/>
                <a:gd name="T82" fmla="*/ 2147483647 w 181"/>
                <a:gd name="T83" fmla="*/ 2147483647 h 191"/>
                <a:gd name="T84" fmla="*/ 2147483647 w 181"/>
                <a:gd name="T85" fmla="*/ 2147483647 h 191"/>
                <a:gd name="T86" fmla="*/ 2147483647 w 181"/>
                <a:gd name="T87" fmla="*/ 2147483647 h 191"/>
                <a:gd name="T88" fmla="*/ 2147483647 w 181"/>
                <a:gd name="T89" fmla="*/ 2147483647 h 191"/>
                <a:gd name="T90" fmla="*/ 2147483647 w 181"/>
                <a:gd name="T91" fmla="*/ 2147483647 h 191"/>
                <a:gd name="T92" fmla="*/ 2147483647 w 181"/>
                <a:gd name="T93" fmla="*/ 2147483647 h 191"/>
                <a:gd name="T94" fmla="*/ 0 w 181"/>
                <a:gd name="T95" fmla="*/ 2147483647 h 191"/>
                <a:gd name="T96" fmla="*/ 2147483647 w 181"/>
                <a:gd name="T97" fmla="*/ 2147483647 h 191"/>
                <a:gd name="T98" fmla="*/ 2147483647 w 181"/>
                <a:gd name="T99" fmla="*/ 2147483647 h 191"/>
                <a:gd name="T100" fmla="*/ 2147483647 w 181"/>
                <a:gd name="T101" fmla="*/ 2147483647 h 191"/>
                <a:gd name="T102" fmla="*/ 2147483647 w 181"/>
                <a:gd name="T103" fmla="*/ 2147483647 h 191"/>
                <a:gd name="T104" fmla="*/ 2147483647 w 181"/>
                <a:gd name="T105" fmla="*/ 2147483647 h 191"/>
                <a:gd name="T106" fmla="*/ 2147483647 w 181"/>
                <a:gd name="T107" fmla="*/ 2147483647 h 191"/>
                <a:gd name="T108" fmla="*/ 2147483647 w 181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1"/>
                <a:gd name="T166" fmla="*/ 0 h 191"/>
                <a:gd name="T167" fmla="*/ 181 w 181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1" h="191">
                  <a:moveTo>
                    <a:pt x="21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45" y="37"/>
                  </a:lnTo>
                  <a:lnTo>
                    <a:pt x="154" y="43"/>
                  </a:lnTo>
                  <a:lnTo>
                    <a:pt x="163" y="57"/>
                  </a:lnTo>
                  <a:lnTo>
                    <a:pt x="170" y="71"/>
                  </a:lnTo>
                  <a:lnTo>
                    <a:pt x="176" y="84"/>
                  </a:lnTo>
                  <a:lnTo>
                    <a:pt x="180" y="98"/>
                  </a:lnTo>
                  <a:lnTo>
                    <a:pt x="181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2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9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2182813" y="2027238"/>
              <a:ext cx="47625" cy="50800"/>
            </a:xfrm>
            <a:custGeom>
              <a:avLst/>
              <a:gdLst>
                <a:gd name="T0" fmla="*/ 2147483647 w 178"/>
                <a:gd name="T1" fmla="*/ 2147483647 h 191"/>
                <a:gd name="T2" fmla="*/ 2147483647 w 178"/>
                <a:gd name="T3" fmla="*/ 2147483647 h 191"/>
                <a:gd name="T4" fmla="*/ 2147483647 w 178"/>
                <a:gd name="T5" fmla="*/ 2147483647 h 191"/>
                <a:gd name="T6" fmla="*/ 2147483647 w 178"/>
                <a:gd name="T7" fmla="*/ 2147483647 h 191"/>
                <a:gd name="T8" fmla="*/ 2147483647 w 178"/>
                <a:gd name="T9" fmla="*/ 2147483647 h 191"/>
                <a:gd name="T10" fmla="*/ 2147483647 w 178"/>
                <a:gd name="T11" fmla="*/ 0 h 191"/>
                <a:gd name="T12" fmla="*/ 2147483647 w 178"/>
                <a:gd name="T13" fmla="*/ 0 h 191"/>
                <a:gd name="T14" fmla="*/ 2147483647 w 178"/>
                <a:gd name="T15" fmla="*/ 2147483647 h 191"/>
                <a:gd name="T16" fmla="*/ 2147483647 w 178"/>
                <a:gd name="T17" fmla="*/ 2147483647 h 191"/>
                <a:gd name="T18" fmla="*/ 2147483647 w 178"/>
                <a:gd name="T19" fmla="*/ 2147483647 h 191"/>
                <a:gd name="T20" fmla="*/ 2147483647 w 178"/>
                <a:gd name="T21" fmla="*/ 2147483647 h 191"/>
                <a:gd name="T22" fmla="*/ 2147483647 w 178"/>
                <a:gd name="T23" fmla="*/ 2147483647 h 191"/>
                <a:gd name="T24" fmla="*/ 2147483647 w 178"/>
                <a:gd name="T25" fmla="*/ 2147483647 h 191"/>
                <a:gd name="T26" fmla="*/ 2147483647 w 178"/>
                <a:gd name="T27" fmla="*/ 2147483647 h 191"/>
                <a:gd name="T28" fmla="*/ 2147483647 w 178"/>
                <a:gd name="T29" fmla="*/ 2147483647 h 191"/>
                <a:gd name="T30" fmla="*/ 2147483647 w 178"/>
                <a:gd name="T31" fmla="*/ 2147483647 h 191"/>
                <a:gd name="T32" fmla="*/ 2147483647 w 178"/>
                <a:gd name="T33" fmla="*/ 2147483647 h 191"/>
                <a:gd name="T34" fmla="*/ 2147483647 w 178"/>
                <a:gd name="T35" fmla="*/ 2147483647 h 191"/>
                <a:gd name="T36" fmla="*/ 2147483647 w 178"/>
                <a:gd name="T37" fmla="*/ 2147483647 h 191"/>
                <a:gd name="T38" fmla="*/ 2147483647 w 178"/>
                <a:gd name="T39" fmla="*/ 2147483647 h 191"/>
                <a:gd name="T40" fmla="*/ 2147483647 w 178"/>
                <a:gd name="T41" fmla="*/ 2147483647 h 191"/>
                <a:gd name="T42" fmla="*/ 2147483647 w 178"/>
                <a:gd name="T43" fmla="*/ 2147483647 h 191"/>
                <a:gd name="T44" fmla="*/ 2147483647 w 178"/>
                <a:gd name="T45" fmla="*/ 2147483647 h 191"/>
                <a:gd name="T46" fmla="*/ 2147483647 w 178"/>
                <a:gd name="T47" fmla="*/ 2147483647 h 191"/>
                <a:gd name="T48" fmla="*/ 2147483647 w 178"/>
                <a:gd name="T49" fmla="*/ 2147483647 h 191"/>
                <a:gd name="T50" fmla="*/ 2147483647 w 178"/>
                <a:gd name="T51" fmla="*/ 2147483647 h 191"/>
                <a:gd name="T52" fmla="*/ 2147483647 w 178"/>
                <a:gd name="T53" fmla="*/ 2147483647 h 191"/>
                <a:gd name="T54" fmla="*/ 2147483647 w 178"/>
                <a:gd name="T55" fmla="*/ 2147483647 h 191"/>
                <a:gd name="T56" fmla="*/ 2147483647 w 178"/>
                <a:gd name="T57" fmla="*/ 2147483647 h 191"/>
                <a:gd name="T58" fmla="*/ 2147483647 w 178"/>
                <a:gd name="T59" fmla="*/ 2147483647 h 191"/>
                <a:gd name="T60" fmla="*/ 2147483647 w 178"/>
                <a:gd name="T61" fmla="*/ 2147483647 h 191"/>
                <a:gd name="T62" fmla="*/ 2147483647 w 178"/>
                <a:gd name="T63" fmla="*/ 2147483647 h 191"/>
                <a:gd name="T64" fmla="*/ 2147483647 w 178"/>
                <a:gd name="T65" fmla="*/ 2147483647 h 191"/>
                <a:gd name="T66" fmla="*/ 2147483647 w 178"/>
                <a:gd name="T67" fmla="*/ 2147483647 h 191"/>
                <a:gd name="T68" fmla="*/ 2147483647 w 178"/>
                <a:gd name="T69" fmla="*/ 2147483647 h 191"/>
                <a:gd name="T70" fmla="*/ 2147483647 w 178"/>
                <a:gd name="T71" fmla="*/ 2147483647 h 191"/>
                <a:gd name="T72" fmla="*/ 2147483647 w 178"/>
                <a:gd name="T73" fmla="*/ 2147483647 h 191"/>
                <a:gd name="T74" fmla="*/ 2147483647 w 178"/>
                <a:gd name="T75" fmla="*/ 2147483647 h 191"/>
                <a:gd name="T76" fmla="*/ 2147483647 w 178"/>
                <a:gd name="T77" fmla="*/ 2147483647 h 191"/>
                <a:gd name="T78" fmla="*/ 2147483647 w 178"/>
                <a:gd name="T79" fmla="*/ 2147483647 h 191"/>
                <a:gd name="T80" fmla="*/ 2147483647 w 178"/>
                <a:gd name="T81" fmla="*/ 2147483647 h 191"/>
                <a:gd name="T82" fmla="*/ 2147483647 w 178"/>
                <a:gd name="T83" fmla="*/ 2147483647 h 191"/>
                <a:gd name="T84" fmla="*/ 2147483647 w 178"/>
                <a:gd name="T85" fmla="*/ 2147483647 h 191"/>
                <a:gd name="T86" fmla="*/ 2147483647 w 178"/>
                <a:gd name="T87" fmla="*/ 2147483647 h 191"/>
                <a:gd name="T88" fmla="*/ 2147483647 w 178"/>
                <a:gd name="T89" fmla="*/ 2147483647 h 191"/>
                <a:gd name="T90" fmla="*/ 2147483647 w 178"/>
                <a:gd name="T91" fmla="*/ 2147483647 h 191"/>
                <a:gd name="T92" fmla="*/ 2147483647 w 178"/>
                <a:gd name="T93" fmla="*/ 2147483647 h 191"/>
                <a:gd name="T94" fmla="*/ 2147483647 w 178"/>
                <a:gd name="T95" fmla="*/ 2147483647 h 191"/>
                <a:gd name="T96" fmla="*/ 0 w 178"/>
                <a:gd name="T97" fmla="*/ 2147483647 h 191"/>
                <a:gd name="T98" fmla="*/ 0 w 178"/>
                <a:gd name="T99" fmla="*/ 2147483647 h 191"/>
                <a:gd name="T100" fmla="*/ 0 w 178"/>
                <a:gd name="T101" fmla="*/ 2147483647 h 191"/>
                <a:gd name="T102" fmla="*/ 2147483647 w 178"/>
                <a:gd name="T103" fmla="*/ 2147483647 h 191"/>
                <a:gd name="T104" fmla="*/ 2147483647 w 178"/>
                <a:gd name="T105" fmla="*/ 2147483647 h 191"/>
                <a:gd name="T106" fmla="*/ 2147483647 w 178"/>
                <a:gd name="T107" fmla="*/ 2147483647 h 191"/>
                <a:gd name="T108" fmla="*/ 2147483647 w 178"/>
                <a:gd name="T109" fmla="*/ 2147483647 h 191"/>
                <a:gd name="T110" fmla="*/ 2147483647 w 178"/>
                <a:gd name="T111" fmla="*/ 2147483647 h 191"/>
                <a:gd name="T112" fmla="*/ 2147483647 w 178"/>
                <a:gd name="T113" fmla="*/ 2147483647 h 1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"/>
                <a:gd name="T172" fmla="*/ 0 h 191"/>
                <a:gd name="T173" fmla="*/ 178 w 178"/>
                <a:gd name="T174" fmla="*/ 191 h 1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" h="191">
                  <a:moveTo>
                    <a:pt x="18" y="20"/>
                  </a:moveTo>
                  <a:lnTo>
                    <a:pt x="24" y="15"/>
                  </a:lnTo>
                  <a:lnTo>
                    <a:pt x="32" y="11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51" y="43"/>
                  </a:lnTo>
                  <a:lnTo>
                    <a:pt x="155" y="49"/>
                  </a:lnTo>
                  <a:lnTo>
                    <a:pt x="160" y="55"/>
                  </a:lnTo>
                  <a:lnTo>
                    <a:pt x="164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7" y="97"/>
                  </a:lnTo>
                  <a:lnTo>
                    <a:pt x="178" y="113"/>
                  </a:lnTo>
                  <a:lnTo>
                    <a:pt x="178" y="128"/>
                  </a:lnTo>
                  <a:lnTo>
                    <a:pt x="175" y="144"/>
                  </a:lnTo>
                  <a:lnTo>
                    <a:pt x="170" y="158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5" y="185"/>
                  </a:lnTo>
                  <a:lnTo>
                    <a:pt x="68" y="182"/>
                  </a:lnTo>
                  <a:lnTo>
                    <a:pt x="61" y="178"/>
                  </a:lnTo>
                  <a:lnTo>
                    <a:pt x="54" y="174"/>
                  </a:lnTo>
                  <a:lnTo>
                    <a:pt x="48" y="169"/>
                  </a:lnTo>
                  <a:lnTo>
                    <a:pt x="41" y="163"/>
                  </a:lnTo>
                  <a:lnTo>
                    <a:pt x="35" y="158"/>
                  </a:lnTo>
                  <a:lnTo>
                    <a:pt x="24" y="144"/>
                  </a:lnTo>
                  <a:lnTo>
                    <a:pt x="14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4" y="107"/>
                  </a:lnTo>
                  <a:lnTo>
                    <a:pt x="2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4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182813" y="2027238"/>
              <a:ext cx="47625" cy="50800"/>
            </a:xfrm>
            <a:custGeom>
              <a:avLst/>
              <a:gdLst>
                <a:gd name="T0" fmla="*/ 2147483647 w 178"/>
                <a:gd name="T1" fmla="*/ 2147483647 h 191"/>
                <a:gd name="T2" fmla="*/ 2147483647 w 178"/>
                <a:gd name="T3" fmla="*/ 2147483647 h 191"/>
                <a:gd name="T4" fmla="*/ 2147483647 w 178"/>
                <a:gd name="T5" fmla="*/ 2147483647 h 191"/>
                <a:gd name="T6" fmla="*/ 2147483647 w 178"/>
                <a:gd name="T7" fmla="*/ 2147483647 h 191"/>
                <a:gd name="T8" fmla="*/ 2147483647 w 178"/>
                <a:gd name="T9" fmla="*/ 2147483647 h 191"/>
                <a:gd name="T10" fmla="*/ 2147483647 w 178"/>
                <a:gd name="T11" fmla="*/ 0 h 191"/>
                <a:gd name="T12" fmla="*/ 2147483647 w 178"/>
                <a:gd name="T13" fmla="*/ 0 h 191"/>
                <a:gd name="T14" fmla="*/ 2147483647 w 178"/>
                <a:gd name="T15" fmla="*/ 2147483647 h 191"/>
                <a:gd name="T16" fmla="*/ 2147483647 w 178"/>
                <a:gd name="T17" fmla="*/ 2147483647 h 191"/>
                <a:gd name="T18" fmla="*/ 2147483647 w 178"/>
                <a:gd name="T19" fmla="*/ 2147483647 h 191"/>
                <a:gd name="T20" fmla="*/ 2147483647 w 178"/>
                <a:gd name="T21" fmla="*/ 2147483647 h 191"/>
                <a:gd name="T22" fmla="*/ 2147483647 w 178"/>
                <a:gd name="T23" fmla="*/ 2147483647 h 191"/>
                <a:gd name="T24" fmla="*/ 2147483647 w 178"/>
                <a:gd name="T25" fmla="*/ 2147483647 h 191"/>
                <a:gd name="T26" fmla="*/ 2147483647 w 178"/>
                <a:gd name="T27" fmla="*/ 2147483647 h 191"/>
                <a:gd name="T28" fmla="*/ 2147483647 w 178"/>
                <a:gd name="T29" fmla="*/ 2147483647 h 191"/>
                <a:gd name="T30" fmla="*/ 2147483647 w 178"/>
                <a:gd name="T31" fmla="*/ 2147483647 h 191"/>
                <a:gd name="T32" fmla="*/ 2147483647 w 178"/>
                <a:gd name="T33" fmla="*/ 2147483647 h 191"/>
                <a:gd name="T34" fmla="*/ 2147483647 w 178"/>
                <a:gd name="T35" fmla="*/ 2147483647 h 191"/>
                <a:gd name="T36" fmla="*/ 2147483647 w 178"/>
                <a:gd name="T37" fmla="*/ 2147483647 h 191"/>
                <a:gd name="T38" fmla="*/ 2147483647 w 178"/>
                <a:gd name="T39" fmla="*/ 2147483647 h 191"/>
                <a:gd name="T40" fmla="*/ 2147483647 w 178"/>
                <a:gd name="T41" fmla="*/ 2147483647 h 191"/>
                <a:gd name="T42" fmla="*/ 2147483647 w 178"/>
                <a:gd name="T43" fmla="*/ 2147483647 h 191"/>
                <a:gd name="T44" fmla="*/ 2147483647 w 178"/>
                <a:gd name="T45" fmla="*/ 2147483647 h 191"/>
                <a:gd name="T46" fmla="*/ 2147483647 w 178"/>
                <a:gd name="T47" fmla="*/ 2147483647 h 191"/>
                <a:gd name="T48" fmla="*/ 2147483647 w 178"/>
                <a:gd name="T49" fmla="*/ 2147483647 h 191"/>
                <a:gd name="T50" fmla="*/ 2147483647 w 178"/>
                <a:gd name="T51" fmla="*/ 2147483647 h 191"/>
                <a:gd name="T52" fmla="*/ 2147483647 w 178"/>
                <a:gd name="T53" fmla="*/ 2147483647 h 191"/>
                <a:gd name="T54" fmla="*/ 2147483647 w 178"/>
                <a:gd name="T55" fmla="*/ 2147483647 h 191"/>
                <a:gd name="T56" fmla="*/ 2147483647 w 178"/>
                <a:gd name="T57" fmla="*/ 2147483647 h 191"/>
                <a:gd name="T58" fmla="*/ 2147483647 w 178"/>
                <a:gd name="T59" fmla="*/ 2147483647 h 191"/>
                <a:gd name="T60" fmla="*/ 2147483647 w 178"/>
                <a:gd name="T61" fmla="*/ 2147483647 h 191"/>
                <a:gd name="T62" fmla="*/ 2147483647 w 178"/>
                <a:gd name="T63" fmla="*/ 2147483647 h 191"/>
                <a:gd name="T64" fmla="*/ 2147483647 w 178"/>
                <a:gd name="T65" fmla="*/ 2147483647 h 191"/>
                <a:gd name="T66" fmla="*/ 2147483647 w 178"/>
                <a:gd name="T67" fmla="*/ 2147483647 h 191"/>
                <a:gd name="T68" fmla="*/ 2147483647 w 178"/>
                <a:gd name="T69" fmla="*/ 2147483647 h 191"/>
                <a:gd name="T70" fmla="*/ 2147483647 w 178"/>
                <a:gd name="T71" fmla="*/ 2147483647 h 191"/>
                <a:gd name="T72" fmla="*/ 2147483647 w 178"/>
                <a:gd name="T73" fmla="*/ 2147483647 h 191"/>
                <a:gd name="T74" fmla="*/ 2147483647 w 178"/>
                <a:gd name="T75" fmla="*/ 2147483647 h 191"/>
                <a:gd name="T76" fmla="*/ 2147483647 w 178"/>
                <a:gd name="T77" fmla="*/ 2147483647 h 191"/>
                <a:gd name="T78" fmla="*/ 2147483647 w 178"/>
                <a:gd name="T79" fmla="*/ 2147483647 h 191"/>
                <a:gd name="T80" fmla="*/ 2147483647 w 178"/>
                <a:gd name="T81" fmla="*/ 2147483647 h 191"/>
                <a:gd name="T82" fmla="*/ 2147483647 w 178"/>
                <a:gd name="T83" fmla="*/ 2147483647 h 191"/>
                <a:gd name="T84" fmla="*/ 2147483647 w 178"/>
                <a:gd name="T85" fmla="*/ 2147483647 h 191"/>
                <a:gd name="T86" fmla="*/ 2147483647 w 178"/>
                <a:gd name="T87" fmla="*/ 2147483647 h 191"/>
                <a:gd name="T88" fmla="*/ 2147483647 w 178"/>
                <a:gd name="T89" fmla="*/ 2147483647 h 191"/>
                <a:gd name="T90" fmla="*/ 2147483647 w 178"/>
                <a:gd name="T91" fmla="*/ 2147483647 h 191"/>
                <a:gd name="T92" fmla="*/ 2147483647 w 178"/>
                <a:gd name="T93" fmla="*/ 2147483647 h 191"/>
                <a:gd name="T94" fmla="*/ 2147483647 w 178"/>
                <a:gd name="T95" fmla="*/ 2147483647 h 191"/>
                <a:gd name="T96" fmla="*/ 0 w 178"/>
                <a:gd name="T97" fmla="*/ 2147483647 h 191"/>
                <a:gd name="T98" fmla="*/ 0 w 178"/>
                <a:gd name="T99" fmla="*/ 2147483647 h 191"/>
                <a:gd name="T100" fmla="*/ 0 w 178"/>
                <a:gd name="T101" fmla="*/ 2147483647 h 191"/>
                <a:gd name="T102" fmla="*/ 2147483647 w 178"/>
                <a:gd name="T103" fmla="*/ 2147483647 h 191"/>
                <a:gd name="T104" fmla="*/ 2147483647 w 178"/>
                <a:gd name="T105" fmla="*/ 2147483647 h 191"/>
                <a:gd name="T106" fmla="*/ 2147483647 w 178"/>
                <a:gd name="T107" fmla="*/ 2147483647 h 191"/>
                <a:gd name="T108" fmla="*/ 2147483647 w 178"/>
                <a:gd name="T109" fmla="*/ 2147483647 h 191"/>
                <a:gd name="T110" fmla="*/ 2147483647 w 178"/>
                <a:gd name="T111" fmla="*/ 2147483647 h 191"/>
                <a:gd name="T112" fmla="*/ 2147483647 w 178"/>
                <a:gd name="T113" fmla="*/ 2147483647 h 1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"/>
                <a:gd name="T172" fmla="*/ 0 h 191"/>
                <a:gd name="T173" fmla="*/ 178 w 178"/>
                <a:gd name="T174" fmla="*/ 191 h 1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" h="191">
                  <a:moveTo>
                    <a:pt x="18" y="20"/>
                  </a:moveTo>
                  <a:lnTo>
                    <a:pt x="24" y="15"/>
                  </a:lnTo>
                  <a:lnTo>
                    <a:pt x="32" y="11"/>
                  </a:lnTo>
                  <a:lnTo>
                    <a:pt x="37" y="5"/>
                  </a:lnTo>
                  <a:lnTo>
                    <a:pt x="53" y="2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51" y="43"/>
                  </a:lnTo>
                  <a:lnTo>
                    <a:pt x="155" y="49"/>
                  </a:lnTo>
                  <a:lnTo>
                    <a:pt x="160" y="55"/>
                  </a:lnTo>
                  <a:lnTo>
                    <a:pt x="164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7" y="97"/>
                  </a:lnTo>
                  <a:lnTo>
                    <a:pt x="178" y="113"/>
                  </a:lnTo>
                  <a:lnTo>
                    <a:pt x="178" y="128"/>
                  </a:lnTo>
                  <a:lnTo>
                    <a:pt x="175" y="144"/>
                  </a:lnTo>
                  <a:lnTo>
                    <a:pt x="170" y="158"/>
                  </a:lnTo>
                  <a:lnTo>
                    <a:pt x="153" y="175"/>
                  </a:lnTo>
                  <a:lnTo>
                    <a:pt x="145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1" y="190"/>
                  </a:lnTo>
                  <a:lnTo>
                    <a:pt x="83" y="187"/>
                  </a:lnTo>
                  <a:lnTo>
                    <a:pt x="75" y="185"/>
                  </a:lnTo>
                  <a:lnTo>
                    <a:pt x="68" y="182"/>
                  </a:lnTo>
                  <a:lnTo>
                    <a:pt x="61" y="178"/>
                  </a:lnTo>
                  <a:lnTo>
                    <a:pt x="54" y="174"/>
                  </a:lnTo>
                  <a:lnTo>
                    <a:pt x="48" y="169"/>
                  </a:lnTo>
                  <a:lnTo>
                    <a:pt x="41" y="163"/>
                  </a:lnTo>
                  <a:lnTo>
                    <a:pt x="35" y="158"/>
                  </a:lnTo>
                  <a:lnTo>
                    <a:pt x="24" y="144"/>
                  </a:lnTo>
                  <a:lnTo>
                    <a:pt x="14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4" y="107"/>
                  </a:lnTo>
                  <a:lnTo>
                    <a:pt x="2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4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2447925" y="2027238"/>
              <a:ext cx="46038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2147483647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0 w 180"/>
                <a:gd name="T105" fmla="*/ 2147483647 h 191"/>
                <a:gd name="T106" fmla="*/ 0 w 180"/>
                <a:gd name="T107" fmla="*/ 2147483647 h 191"/>
                <a:gd name="T108" fmla="*/ 2147483647 w 180"/>
                <a:gd name="T109" fmla="*/ 2147483647 h 191"/>
                <a:gd name="T110" fmla="*/ 2147483647 w 180"/>
                <a:gd name="T111" fmla="*/ 2147483647 h 191"/>
                <a:gd name="T112" fmla="*/ 2147483647 w 180"/>
                <a:gd name="T113" fmla="*/ 2147483647 h 191"/>
                <a:gd name="T114" fmla="*/ 2147483647 w 180"/>
                <a:gd name="T115" fmla="*/ 2147483647 h 191"/>
                <a:gd name="T116" fmla="*/ 2147483647 w 180"/>
                <a:gd name="T117" fmla="*/ 2147483647 h 191"/>
                <a:gd name="T118" fmla="*/ 2147483647 w 180"/>
                <a:gd name="T119" fmla="*/ 2147483647 h 191"/>
                <a:gd name="T120" fmla="*/ 2147483647 w 180"/>
                <a:gd name="T121" fmla="*/ 2147483647 h 1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0"/>
                <a:gd name="T184" fmla="*/ 0 h 191"/>
                <a:gd name="T185" fmla="*/ 180 w 180"/>
                <a:gd name="T186" fmla="*/ 191 h 1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0" h="191">
                  <a:moveTo>
                    <a:pt x="20" y="20"/>
                  </a:moveTo>
                  <a:lnTo>
                    <a:pt x="25" y="15"/>
                  </a:lnTo>
                  <a:lnTo>
                    <a:pt x="34" y="11"/>
                  </a:lnTo>
                  <a:lnTo>
                    <a:pt x="40" y="5"/>
                  </a:lnTo>
                  <a:lnTo>
                    <a:pt x="54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6" y="12"/>
                  </a:lnTo>
                  <a:lnTo>
                    <a:pt x="127" y="19"/>
                  </a:lnTo>
                  <a:lnTo>
                    <a:pt x="137" y="28"/>
                  </a:lnTo>
                  <a:lnTo>
                    <a:pt x="152" y="43"/>
                  </a:lnTo>
                  <a:lnTo>
                    <a:pt x="157" y="48"/>
                  </a:lnTo>
                  <a:lnTo>
                    <a:pt x="162" y="55"/>
                  </a:lnTo>
                  <a:lnTo>
                    <a:pt x="165" y="60"/>
                  </a:lnTo>
                  <a:lnTo>
                    <a:pt x="168" y="67"/>
                  </a:lnTo>
                  <a:lnTo>
                    <a:pt x="174" y="83"/>
                  </a:lnTo>
                  <a:lnTo>
                    <a:pt x="178" y="98"/>
                  </a:lnTo>
                  <a:lnTo>
                    <a:pt x="179" y="106"/>
                  </a:lnTo>
                  <a:lnTo>
                    <a:pt x="180" y="114"/>
                  </a:lnTo>
                  <a:lnTo>
                    <a:pt x="180" y="122"/>
                  </a:lnTo>
                  <a:lnTo>
                    <a:pt x="179" y="130"/>
                  </a:lnTo>
                  <a:lnTo>
                    <a:pt x="178" y="138"/>
                  </a:lnTo>
                  <a:lnTo>
                    <a:pt x="175" y="145"/>
                  </a:lnTo>
                  <a:lnTo>
                    <a:pt x="173" y="152"/>
                  </a:lnTo>
                  <a:lnTo>
                    <a:pt x="170" y="158"/>
                  </a:lnTo>
                  <a:lnTo>
                    <a:pt x="167" y="163"/>
                  </a:lnTo>
                  <a:lnTo>
                    <a:pt x="155" y="175"/>
                  </a:lnTo>
                  <a:lnTo>
                    <a:pt x="148" y="181"/>
                  </a:lnTo>
                  <a:lnTo>
                    <a:pt x="140" y="184"/>
                  </a:lnTo>
                  <a:lnTo>
                    <a:pt x="132" y="187"/>
                  </a:lnTo>
                  <a:lnTo>
                    <a:pt x="124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3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55" y="173"/>
                  </a:lnTo>
                  <a:lnTo>
                    <a:pt x="48" y="168"/>
                  </a:lnTo>
                  <a:lnTo>
                    <a:pt x="42" y="162"/>
                  </a:lnTo>
                  <a:lnTo>
                    <a:pt x="36" y="157"/>
                  </a:lnTo>
                  <a:lnTo>
                    <a:pt x="25" y="143"/>
                  </a:lnTo>
                  <a:lnTo>
                    <a:pt x="15" y="129"/>
                  </a:lnTo>
                  <a:lnTo>
                    <a:pt x="11" y="121"/>
                  </a:lnTo>
                  <a:lnTo>
                    <a:pt x="8" y="113"/>
                  </a:lnTo>
                  <a:lnTo>
                    <a:pt x="5" y="105"/>
                  </a:lnTo>
                  <a:lnTo>
                    <a:pt x="3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5" y="49"/>
                  </a:lnTo>
                  <a:lnTo>
                    <a:pt x="7" y="42"/>
                  </a:lnTo>
                  <a:lnTo>
                    <a:pt x="11" y="34"/>
                  </a:lnTo>
                  <a:lnTo>
                    <a:pt x="14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2447925" y="2027238"/>
              <a:ext cx="46038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2147483647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0 w 180"/>
                <a:gd name="T105" fmla="*/ 2147483647 h 191"/>
                <a:gd name="T106" fmla="*/ 0 w 180"/>
                <a:gd name="T107" fmla="*/ 2147483647 h 191"/>
                <a:gd name="T108" fmla="*/ 2147483647 w 180"/>
                <a:gd name="T109" fmla="*/ 2147483647 h 191"/>
                <a:gd name="T110" fmla="*/ 2147483647 w 180"/>
                <a:gd name="T111" fmla="*/ 2147483647 h 191"/>
                <a:gd name="T112" fmla="*/ 2147483647 w 180"/>
                <a:gd name="T113" fmla="*/ 2147483647 h 191"/>
                <a:gd name="T114" fmla="*/ 2147483647 w 180"/>
                <a:gd name="T115" fmla="*/ 2147483647 h 191"/>
                <a:gd name="T116" fmla="*/ 2147483647 w 180"/>
                <a:gd name="T117" fmla="*/ 2147483647 h 191"/>
                <a:gd name="T118" fmla="*/ 2147483647 w 180"/>
                <a:gd name="T119" fmla="*/ 2147483647 h 191"/>
                <a:gd name="T120" fmla="*/ 2147483647 w 180"/>
                <a:gd name="T121" fmla="*/ 2147483647 h 1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0"/>
                <a:gd name="T184" fmla="*/ 0 h 191"/>
                <a:gd name="T185" fmla="*/ 180 w 180"/>
                <a:gd name="T186" fmla="*/ 191 h 1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0" h="191">
                  <a:moveTo>
                    <a:pt x="20" y="20"/>
                  </a:moveTo>
                  <a:lnTo>
                    <a:pt x="25" y="15"/>
                  </a:lnTo>
                  <a:lnTo>
                    <a:pt x="34" y="11"/>
                  </a:lnTo>
                  <a:lnTo>
                    <a:pt x="40" y="5"/>
                  </a:lnTo>
                  <a:lnTo>
                    <a:pt x="54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6" y="12"/>
                  </a:lnTo>
                  <a:lnTo>
                    <a:pt x="127" y="19"/>
                  </a:lnTo>
                  <a:lnTo>
                    <a:pt x="137" y="28"/>
                  </a:lnTo>
                  <a:lnTo>
                    <a:pt x="152" y="43"/>
                  </a:lnTo>
                  <a:lnTo>
                    <a:pt x="157" y="48"/>
                  </a:lnTo>
                  <a:lnTo>
                    <a:pt x="162" y="55"/>
                  </a:lnTo>
                  <a:lnTo>
                    <a:pt x="165" y="60"/>
                  </a:lnTo>
                  <a:lnTo>
                    <a:pt x="168" y="67"/>
                  </a:lnTo>
                  <a:lnTo>
                    <a:pt x="174" y="83"/>
                  </a:lnTo>
                  <a:lnTo>
                    <a:pt x="178" y="98"/>
                  </a:lnTo>
                  <a:lnTo>
                    <a:pt x="179" y="106"/>
                  </a:lnTo>
                  <a:lnTo>
                    <a:pt x="180" y="114"/>
                  </a:lnTo>
                  <a:lnTo>
                    <a:pt x="180" y="122"/>
                  </a:lnTo>
                  <a:lnTo>
                    <a:pt x="179" y="130"/>
                  </a:lnTo>
                  <a:lnTo>
                    <a:pt x="178" y="138"/>
                  </a:lnTo>
                  <a:lnTo>
                    <a:pt x="175" y="145"/>
                  </a:lnTo>
                  <a:lnTo>
                    <a:pt x="173" y="152"/>
                  </a:lnTo>
                  <a:lnTo>
                    <a:pt x="170" y="158"/>
                  </a:lnTo>
                  <a:lnTo>
                    <a:pt x="167" y="163"/>
                  </a:lnTo>
                  <a:lnTo>
                    <a:pt x="155" y="175"/>
                  </a:lnTo>
                  <a:lnTo>
                    <a:pt x="148" y="181"/>
                  </a:lnTo>
                  <a:lnTo>
                    <a:pt x="140" y="184"/>
                  </a:lnTo>
                  <a:lnTo>
                    <a:pt x="132" y="187"/>
                  </a:lnTo>
                  <a:lnTo>
                    <a:pt x="124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3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55" y="173"/>
                  </a:lnTo>
                  <a:lnTo>
                    <a:pt x="48" y="168"/>
                  </a:lnTo>
                  <a:lnTo>
                    <a:pt x="42" y="162"/>
                  </a:lnTo>
                  <a:lnTo>
                    <a:pt x="36" y="157"/>
                  </a:lnTo>
                  <a:lnTo>
                    <a:pt x="25" y="143"/>
                  </a:lnTo>
                  <a:lnTo>
                    <a:pt x="15" y="129"/>
                  </a:lnTo>
                  <a:lnTo>
                    <a:pt x="11" y="121"/>
                  </a:lnTo>
                  <a:lnTo>
                    <a:pt x="8" y="113"/>
                  </a:lnTo>
                  <a:lnTo>
                    <a:pt x="5" y="105"/>
                  </a:lnTo>
                  <a:lnTo>
                    <a:pt x="3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5" y="49"/>
                  </a:lnTo>
                  <a:lnTo>
                    <a:pt x="7" y="42"/>
                  </a:lnTo>
                  <a:lnTo>
                    <a:pt x="11" y="34"/>
                  </a:lnTo>
                  <a:lnTo>
                    <a:pt x="14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3362325" y="1112838"/>
              <a:ext cx="47625" cy="52388"/>
            </a:xfrm>
            <a:custGeom>
              <a:avLst/>
              <a:gdLst>
                <a:gd name="T0" fmla="*/ 2147483647 w 182"/>
                <a:gd name="T1" fmla="*/ 2147483647 h 194"/>
                <a:gd name="T2" fmla="*/ 2147483647 w 182"/>
                <a:gd name="T3" fmla="*/ 2147483647 h 194"/>
                <a:gd name="T4" fmla="*/ 2147483647 w 182"/>
                <a:gd name="T5" fmla="*/ 2147483647 h 194"/>
                <a:gd name="T6" fmla="*/ 2147483647 w 182"/>
                <a:gd name="T7" fmla="*/ 2147483647 h 194"/>
                <a:gd name="T8" fmla="*/ 2147483647 w 182"/>
                <a:gd name="T9" fmla="*/ 2147483647 h 194"/>
                <a:gd name="T10" fmla="*/ 2147483647 w 182"/>
                <a:gd name="T11" fmla="*/ 0 h 194"/>
                <a:gd name="T12" fmla="*/ 2147483647 w 182"/>
                <a:gd name="T13" fmla="*/ 0 h 194"/>
                <a:gd name="T14" fmla="*/ 2147483647 w 182"/>
                <a:gd name="T15" fmla="*/ 2147483647 h 194"/>
                <a:gd name="T16" fmla="*/ 2147483647 w 182"/>
                <a:gd name="T17" fmla="*/ 2147483647 h 194"/>
                <a:gd name="T18" fmla="*/ 2147483647 w 182"/>
                <a:gd name="T19" fmla="*/ 2147483647 h 194"/>
                <a:gd name="T20" fmla="*/ 2147483647 w 182"/>
                <a:gd name="T21" fmla="*/ 2147483647 h 194"/>
                <a:gd name="T22" fmla="*/ 2147483647 w 182"/>
                <a:gd name="T23" fmla="*/ 2147483647 h 194"/>
                <a:gd name="T24" fmla="*/ 2147483647 w 182"/>
                <a:gd name="T25" fmla="*/ 2147483647 h 194"/>
                <a:gd name="T26" fmla="*/ 2147483647 w 182"/>
                <a:gd name="T27" fmla="*/ 2147483647 h 194"/>
                <a:gd name="T28" fmla="*/ 2147483647 w 182"/>
                <a:gd name="T29" fmla="*/ 2147483647 h 194"/>
                <a:gd name="T30" fmla="*/ 2147483647 w 182"/>
                <a:gd name="T31" fmla="*/ 2147483647 h 194"/>
                <a:gd name="T32" fmla="*/ 2147483647 w 182"/>
                <a:gd name="T33" fmla="*/ 2147483647 h 194"/>
                <a:gd name="T34" fmla="*/ 2147483647 w 182"/>
                <a:gd name="T35" fmla="*/ 2147483647 h 194"/>
                <a:gd name="T36" fmla="*/ 2147483647 w 182"/>
                <a:gd name="T37" fmla="*/ 2147483647 h 194"/>
                <a:gd name="T38" fmla="*/ 2147483647 w 182"/>
                <a:gd name="T39" fmla="*/ 2147483647 h 194"/>
                <a:gd name="T40" fmla="*/ 2147483647 w 182"/>
                <a:gd name="T41" fmla="*/ 2147483647 h 194"/>
                <a:gd name="T42" fmla="*/ 2147483647 w 182"/>
                <a:gd name="T43" fmla="*/ 2147483647 h 194"/>
                <a:gd name="T44" fmla="*/ 2147483647 w 182"/>
                <a:gd name="T45" fmla="*/ 2147483647 h 194"/>
                <a:gd name="T46" fmla="*/ 2147483647 w 182"/>
                <a:gd name="T47" fmla="*/ 2147483647 h 194"/>
                <a:gd name="T48" fmla="*/ 2147483647 w 182"/>
                <a:gd name="T49" fmla="*/ 2147483647 h 194"/>
                <a:gd name="T50" fmla="*/ 2147483647 w 182"/>
                <a:gd name="T51" fmla="*/ 2147483647 h 194"/>
                <a:gd name="T52" fmla="*/ 2147483647 w 182"/>
                <a:gd name="T53" fmla="*/ 2147483647 h 194"/>
                <a:gd name="T54" fmla="*/ 2147483647 w 182"/>
                <a:gd name="T55" fmla="*/ 2147483647 h 194"/>
                <a:gd name="T56" fmla="*/ 2147483647 w 182"/>
                <a:gd name="T57" fmla="*/ 2147483647 h 194"/>
                <a:gd name="T58" fmla="*/ 2147483647 w 182"/>
                <a:gd name="T59" fmla="*/ 2147483647 h 194"/>
                <a:gd name="T60" fmla="*/ 2147483647 w 182"/>
                <a:gd name="T61" fmla="*/ 2147483647 h 194"/>
                <a:gd name="T62" fmla="*/ 2147483647 w 182"/>
                <a:gd name="T63" fmla="*/ 2147483647 h 194"/>
                <a:gd name="T64" fmla="*/ 2147483647 w 182"/>
                <a:gd name="T65" fmla="*/ 2147483647 h 194"/>
                <a:gd name="T66" fmla="*/ 2147483647 w 182"/>
                <a:gd name="T67" fmla="*/ 2147483647 h 194"/>
                <a:gd name="T68" fmla="*/ 2147483647 w 182"/>
                <a:gd name="T69" fmla="*/ 2147483647 h 194"/>
                <a:gd name="T70" fmla="*/ 2147483647 w 182"/>
                <a:gd name="T71" fmla="*/ 2147483647 h 194"/>
                <a:gd name="T72" fmla="*/ 2147483647 w 182"/>
                <a:gd name="T73" fmla="*/ 2147483647 h 194"/>
                <a:gd name="T74" fmla="*/ 2147483647 w 182"/>
                <a:gd name="T75" fmla="*/ 2147483647 h 194"/>
                <a:gd name="T76" fmla="*/ 2147483647 w 182"/>
                <a:gd name="T77" fmla="*/ 2147483647 h 194"/>
                <a:gd name="T78" fmla="*/ 2147483647 w 182"/>
                <a:gd name="T79" fmla="*/ 2147483647 h 194"/>
                <a:gd name="T80" fmla="*/ 2147483647 w 182"/>
                <a:gd name="T81" fmla="*/ 2147483647 h 194"/>
                <a:gd name="T82" fmla="*/ 2147483647 w 182"/>
                <a:gd name="T83" fmla="*/ 2147483647 h 194"/>
                <a:gd name="T84" fmla="*/ 2147483647 w 182"/>
                <a:gd name="T85" fmla="*/ 2147483647 h 194"/>
                <a:gd name="T86" fmla="*/ 2147483647 w 182"/>
                <a:gd name="T87" fmla="*/ 2147483647 h 194"/>
                <a:gd name="T88" fmla="*/ 2147483647 w 182"/>
                <a:gd name="T89" fmla="*/ 2147483647 h 194"/>
                <a:gd name="T90" fmla="*/ 2147483647 w 182"/>
                <a:gd name="T91" fmla="*/ 2147483647 h 194"/>
                <a:gd name="T92" fmla="*/ 2147483647 w 182"/>
                <a:gd name="T93" fmla="*/ 2147483647 h 194"/>
                <a:gd name="T94" fmla="*/ 2147483647 w 182"/>
                <a:gd name="T95" fmla="*/ 2147483647 h 194"/>
                <a:gd name="T96" fmla="*/ 2147483647 w 182"/>
                <a:gd name="T97" fmla="*/ 2147483647 h 194"/>
                <a:gd name="T98" fmla="*/ 0 w 182"/>
                <a:gd name="T99" fmla="*/ 2147483647 h 194"/>
                <a:gd name="T100" fmla="*/ 2147483647 w 182"/>
                <a:gd name="T101" fmla="*/ 2147483647 h 194"/>
                <a:gd name="T102" fmla="*/ 2147483647 w 182"/>
                <a:gd name="T103" fmla="*/ 2147483647 h 194"/>
                <a:gd name="T104" fmla="*/ 2147483647 w 182"/>
                <a:gd name="T105" fmla="*/ 2147483647 h 194"/>
                <a:gd name="T106" fmla="*/ 2147483647 w 182"/>
                <a:gd name="T107" fmla="*/ 2147483647 h 194"/>
                <a:gd name="T108" fmla="*/ 2147483647 w 182"/>
                <a:gd name="T109" fmla="*/ 2147483647 h 194"/>
                <a:gd name="T110" fmla="*/ 2147483647 w 182"/>
                <a:gd name="T111" fmla="*/ 2147483647 h 194"/>
                <a:gd name="T112" fmla="*/ 2147483647 w 182"/>
                <a:gd name="T113" fmla="*/ 2147483647 h 1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"/>
                <a:gd name="T172" fmla="*/ 0 h 194"/>
                <a:gd name="T173" fmla="*/ 182 w 182"/>
                <a:gd name="T174" fmla="*/ 194 h 1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" h="194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4"/>
                  </a:lnTo>
                  <a:lnTo>
                    <a:pt x="105" y="7"/>
                  </a:lnTo>
                  <a:lnTo>
                    <a:pt x="118" y="13"/>
                  </a:lnTo>
                  <a:lnTo>
                    <a:pt x="129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70" y="70"/>
                  </a:lnTo>
                  <a:lnTo>
                    <a:pt x="176" y="85"/>
                  </a:lnTo>
                  <a:lnTo>
                    <a:pt x="180" y="99"/>
                  </a:lnTo>
                  <a:lnTo>
                    <a:pt x="181" y="105"/>
                  </a:lnTo>
                  <a:lnTo>
                    <a:pt x="182" y="113"/>
                  </a:lnTo>
                  <a:lnTo>
                    <a:pt x="182" y="120"/>
                  </a:lnTo>
                  <a:lnTo>
                    <a:pt x="181" y="128"/>
                  </a:lnTo>
                  <a:lnTo>
                    <a:pt x="180" y="135"/>
                  </a:lnTo>
                  <a:lnTo>
                    <a:pt x="177" y="143"/>
                  </a:lnTo>
                  <a:lnTo>
                    <a:pt x="174" y="150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3"/>
                  </a:lnTo>
                  <a:lnTo>
                    <a:pt x="138" y="188"/>
                  </a:lnTo>
                  <a:lnTo>
                    <a:pt x="130" y="190"/>
                  </a:lnTo>
                  <a:lnTo>
                    <a:pt x="122" y="192"/>
                  </a:lnTo>
                  <a:lnTo>
                    <a:pt x="114" y="194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2" y="189"/>
                  </a:lnTo>
                  <a:lnTo>
                    <a:pt x="75" y="186"/>
                  </a:lnTo>
                  <a:lnTo>
                    <a:pt x="67" y="182"/>
                  </a:lnTo>
                  <a:lnTo>
                    <a:pt x="61" y="178"/>
                  </a:lnTo>
                  <a:lnTo>
                    <a:pt x="47" y="167"/>
                  </a:lnTo>
                  <a:lnTo>
                    <a:pt x="34" y="155"/>
                  </a:lnTo>
                  <a:lnTo>
                    <a:pt x="24" y="141"/>
                  </a:lnTo>
                  <a:lnTo>
                    <a:pt x="15" y="125"/>
                  </a:lnTo>
                  <a:lnTo>
                    <a:pt x="10" y="118"/>
                  </a:lnTo>
                  <a:lnTo>
                    <a:pt x="8" y="110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1" y="86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3362325" y="1112838"/>
              <a:ext cx="47625" cy="52388"/>
            </a:xfrm>
            <a:custGeom>
              <a:avLst/>
              <a:gdLst>
                <a:gd name="T0" fmla="*/ 2147483647 w 182"/>
                <a:gd name="T1" fmla="*/ 2147483647 h 194"/>
                <a:gd name="T2" fmla="*/ 2147483647 w 182"/>
                <a:gd name="T3" fmla="*/ 2147483647 h 194"/>
                <a:gd name="T4" fmla="*/ 2147483647 w 182"/>
                <a:gd name="T5" fmla="*/ 2147483647 h 194"/>
                <a:gd name="T6" fmla="*/ 2147483647 w 182"/>
                <a:gd name="T7" fmla="*/ 2147483647 h 194"/>
                <a:gd name="T8" fmla="*/ 2147483647 w 182"/>
                <a:gd name="T9" fmla="*/ 2147483647 h 194"/>
                <a:gd name="T10" fmla="*/ 2147483647 w 182"/>
                <a:gd name="T11" fmla="*/ 0 h 194"/>
                <a:gd name="T12" fmla="*/ 2147483647 w 182"/>
                <a:gd name="T13" fmla="*/ 0 h 194"/>
                <a:gd name="T14" fmla="*/ 2147483647 w 182"/>
                <a:gd name="T15" fmla="*/ 2147483647 h 194"/>
                <a:gd name="T16" fmla="*/ 2147483647 w 182"/>
                <a:gd name="T17" fmla="*/ 2147483647 h 194"/>
                <a:gd name="T18" fmla="*/ 2147483647 w 182"/>
                <a:gd name="T19" fmla="*/ 2147483647 h 194"/>
                <a:gd name="T20" fmla="*/ 2147483647 w 182"/>
                <a:gd name="T21" fmla="*/ 2147483647 h 194"/>
                <a:gd name="T22" fmla="*/ 2147483647 w 182"/>
                <a:gd name="T23" fmla="*/ 2147483647 h 194"/>
                <a:gd name="T24" fmla="*/ 2147483647 w 182"/>
                <a:gd name="T25" fmla="*/ 2147483647 h 194"/>
                <a:gd name="T26" fmla="*/ 2147483647 w 182"/>
                <a:gd name="T27" fmla="*/ 2147483647 h 194"/>
                <a:gd name="T28" fmla="*/ 2147483647 w 182"/>
                <a:gd name="T29" fmla="*/ 2147483647 h 194"/>
                <a:gd name="T30" fmla="*/ 2147483647 w 182"/>
                <a:gd name="T31" fmla="*/ 2147483647 h 194"/>
                <a:gd name="T32" fmla="*/ 2147483647 w 182"/>
                <a:gd name="T33" fmla="*/ 2147483647 h 194"/>
                <a:gd name="T34" fmla="*/ 2147483647 w 182"/>
                <a:gd name="T35" fmla="*/ 2147483647 h 194"/>
                <a:gd name="T36" fmla="*/ 2147483647 w 182"/>
                <a:gd name="T37" fmla="*/ 2147483647 h 194"/>
                <a:gd name="T38" fmla="*/ 2147483647 w 182"/>
                <a:gd name="T39" fmla="*/ 2147483647 h 194"/>
                <a:gd name="T40" fmla="*/ 2147483647 w 182"/>
                <a:gd name="T41" fmla="*/ 2147483647 h 194"/>
                <a:gd name="T42" fmla="*/ 2147483647 w 182"/>
                <a:gd name="T43" fmla="*/ 2147483647 h 194"/>
                <a:gd name="T44" fmla="*/ 2147483647 w 182"/>
                <a:gd name="T45" fmla="*/ 2147483647 h 194"/>
                <a:gd name="T46" fmla="*/ 2147483647 w 182"/>
                <a:gd name="T47" fmla="*/ 2147483647 h 194"/>
                <a:gd name="T48" fmla="*/ 2147483647 w 182"/>
                <a:gd name="T49" fmla="*/ 2147483647 h 194"/>
                <a:gd name="T50" fmla="*/ 2147483647 w 182"/>
                <a:gd name="T51" fmla="*/ 2147483647 h 194"/>
                <a:gd name="T52" fmla="*/ 2147483647 w 182"/>
                <a:gd name="T53" fmla="*/ 2147483647 h 194"/>
                <a:gd name="T54" fmla="*/ 2147483647 w 182"/>
                <a:gd name="T55" fmla="*/ 2147483647 h 194"/>
                <a:gd name="T56" fmla="*/ 2147483647 w 182"/>
                <a:gd name="T57" fmla="*/ 2147483647 h 194"/>
                <a:gd name="T58" fmla="*/ 2147483647 w 182"/>
                <a:gd name="T59" fmla="*/ 2147483647 h 194"/>
                <a:gd name="T60" fmla="*/ 2147483647 w 182"/>
                <a:gd name="T61" fmla="*/ 2147483647 h 194"/>
                <a:gd name="T62" fmla="*/ 2147483647 w 182"/>
                <a:gd name="T63" fmla="*/ 2147483647 h 194"/>
                <a:gd name="T64" fmla="*/ 2147483647 w 182"/>
                <a:gd name="T65" fmla="*/ 2147483647 h 194"/>
                <a:gd name="T66" fmla="*/ 2147483647 w 182"/>
                <a:gd name="T67" fmla="*/ 2147483647 h 194"/>
                <a:gd name="T68" fmla="*/ 2147483647 w 182"/>
                <a:gd name="T69" fmla="*/ 2147483647 h 194"/>
                <a:gd name="T70" fmla="*/ 2147483647 w 182"/>
                <a:gd name="T71" fmla="*/ 2147483647 h 194"/>
                <a:gd name="T72" fmla="*/ 2147483647 w 182"/>
                <a:gd name="T73" fmla="*/ 2147483647 h 194"/>
                <a:gd name="T74" fmla="*/ 2147483647 w 182"/>
                <a:gd name="T75" fmla="*/ 2147483647 h 194"/>
                <a:gd name="T76" fmla="*/ 2147483647 w 182"/>
                <a:gd name="T77" fmla="*/ 2147483647 h 194"/>
                <a:gd name="T78" fmla="*/ 2147483647 w 182"/>
                <a:gd name="T79" fmla="*/ 2147483647 h 194"/>
                <a:gd name="T80" fmla="*/ 2147483647 w 182"/>
                <a:gd name="T81" fmla="*/ 2147483647 h 194"/>
                <a:gd name="T82" fmla="*/ 2147483647 w 182"/>
                <a:gd name="T83" fmla="*/ 2147483647 h 194"/>
                <a:gd name="T84" fmla="*/ 2147483647 w 182"/>
                <a:gd name="T85" fmla="*/ 2147483647 h 194"/>
                <a:gd name="T86" fmla="*/ 2147483647 w 182"/>
                <a:gd name="T87" fmla="*/ 2147483647 h 194"/>
                <a:gd name="T88" fmla="*/ 2147483647 w 182"/>
                <a:gd name="T89" fmla="*/ 2147483647 h 194"/>
                <a:gd name="T90" fmla="*/ 2147483647 w 182"/>
                <a:gd name="T91" fmla="*/ 2147483647 h 194"/>
                <a:gd name="T92" fmla="*/ 2147483647 w 182"/>
                <a:gd name="T93" fmla="*/ 2147483647 h 194"/>
                <a:gd name="T94" fmla="*/ 2147483647 w 182"/>
                <a:gd name="T95" fmla="*/ 2147483647 h 194"/>
                <a:gd name="T96" fmla="*/ 2147483647 w 182"/>
                <a:gd name="T97" fmla="*/ 2147483647 h 194"/>
                <a:gd name="T98" fmla="*/ 0 w 182"/>
                <a:gd name="T99" fmla="*/ 2147483647 h 194"/>
                <a:gd name="T100" fmla="*/ 2147483647 w 182"/>
                <a:gd name="T101" fmla="*/ 2147483647 h 194"/>
                <a:gd name="T102" fmla="*/ 2147483647 w 182"/>
                <a:gd name="T103" fmla="*/ 2147483647 h 194"/>
                <a:gd name="T104" fmla="*/ 2147483647 w 182"/>
                <a:gd name="T105" fmla="*/ 2147483647 h 194"/>
                <a:gd name="T106" fmla="*/ 2147483647 w 182"/>
                <a:gd name="T107" fmla="*/ 2147483647 h 194"/>
                <a:gd name="T108" fmla="*/ 2147483647 w 182"/>
                <a:gd name="T109" fmla="*/ 2147483647 h 194"/>
                <a:gd name="T110" fmla="*/ 2147483647 w 182"/>
                <a:gd name="T111" fmla="*/ 2147483647 h 194"/>
                <a:gd name="T112" fmla="*/ 2147483647 w 182"/>
                <a:gd name="T113" fmla="*/ 2147483647 h 1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"/>
                <a:gd name="T172" fmla="*/ 0 h 194"/>
                <a:gd name="T173" fmla="*/ 182 w 182"/>
                <a:gd name="T174" fmla="*/ 194 h 1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" h="194">
                  <a:moveTo>
                    <a:pt x="20" y="20"/>
                  </a:moveTo>
                  <a:lnTo>
                    <a:pt x="26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4"/>
                  </a:lnTo>
                  <a:lnTo>
                    <a:pt x="105" y="7"/>
                  </a:lnTo>
                  <a:lnTo>
                    <a:pt x="118" y="13"/>
                  </a:lnTo>
                  <a:lnTo>
                    <a:pt x="129" y="20"/>
                  </a:lnTo>
                  <a:lnTo>
                    <a:pt x="138" y="29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70" y="70"/>
                  </a:lnTo>
                  <a:lnTo>
                    <a:pt x="176" y="85"/>
                  </a:lnTo>
                  <a:lnTo>
                    <a:pt x="180" y="99"/>
                  </a:lnTo>
                  <a:lnTo>
                    <a:pt x="181" y="105"/>
                  </a:lnTo>
                  <a:lnTo>
                    <a:pt x="182" y="113"/>
                  </a:lnTo>
                  <a:lnTo>
                    <a:pt x="182" y="120"/>
                  </a:lnTo>
                  <a:lnTo>
                    <a:pt x="181" y="128"/>
                  </a:lnTo>
                  <a:lnTo>
                    <a:pt x="180" y="135"/>
                  </a:lnTo>
                  <a:lnTo>
                    <a:pt x="177" y="143"/>
                  </a:lnTo>
                  <a:lnTo>
                    <a:pt x="174" y="150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3"/>
                  </a:lnTo>
                  <a:lnTo>
                    <a:pt x="138" y="188"/>
                  </a:lnTo>
                  <a:lnTo>
                    <a:pt x="130" y="190"/>
                  </a:lnTo>
                  <a:lnTo>
                    <a:pt x="122" y="192"/>
                  </a:lnTo>
                  <a:lnTo>
                    <a:pt x="114" y="194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2" y="189"/>
                  </a:lnTo>
                  <a:lnTo>
                    <a:pt x="75" y="186"/>
                  </a:lnTo>
                  <a:lnTo>
                    <a:pt x="67" y="182"/>
                  </a:lnTo>
                  <a:lnTo>
                    <a:pt x="61" y="178"/>
                  </a:lnTo>
                  <a:lnTo>
                    <a:pt x="47" y="167"/>
                  </a:lnTo>
                  <a:lnTo>
                    <a:pt x="34" y="155"/>
                  </a:lnTo>
                  <a:lnTo>
                    <a:pt x="24" y="141"/>
                  </a:lnTo>
                  <a:lnTo>
                    <a:pt x="15" y="125"/>
                  </a:lnTo>
                  <a:lnTo>
                    <a:pt x="10" y="118"/>
                  </a:lnTo>
                  <a:lnTo>
                    <a:pt x="8" y="110"/>
                  </a:lnTo>
                  <a:lnTo>
                    <a:pt x="4" y="102"/>
                  </a:lnTo>
                  <a:lnTo>
                    <a:pt x="2" y="94"/>
                  </a:lnTo>
                  <a:lnTo>
                    <a:pt x="1" y="86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4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3360738" y="1112838"/>
              <a:ext cx="49213" cy="52388"/>
            </a:xfrm>
            <a:custGeom>
              <a:avLst/>
              <a:gdLst>
                <a:gd name="T0" fmla="*/ 0 w 187"/>
                <a:gd name="T1" fmla="*/ 2147483647 h 198"/>
                <a:gd name="T2" fmla="*/ 2147483647 w 187"/>
                <a:gd name="T3" fmla="*/ 2147483647 h 198"/>
                <a:gd name="T4" fmla="*/ 2147483647 w 187"/>
                <a:gd name="T5" fmla="*/ 2147483647 h 198"/>
                <a:gd name="T6" fmla="*/ 2147483647 w 187"/>
                <a:gd name="T7" fmla="*/ 2147483647 h 198"/>
                <a:gd name="T8" fmla="*/ 2147483647 w 187"/>
                <a:gd name="T9" fmla="*/ 2147483647 h 198"/>
                <a:gd name="T10" fmla="*/ 2147483647 w 187"/>
                <a:gd name="T11" fmla="*/ 2147483647 h 198"/>
                <a:gd name="T12" fmla="*/ 2147483647 w 187"/>
                <a:gd name="T13" fmla="*/ 2147483647 h 198"/>
                <a:gd name="T14" fmla="*/ 2147483647 w 187"/>
                <a:gd name="T15" fmla="*/ 2147483647 h 198"/>
                <a:gd name="T16" fmla="*/ 2147483647 w 187"/>
                <a:gd name="T17" fmla="*/ 2147483647 h 198"/>
                <a:gd name="T18" fmla="*/ 2147483647 w 187"/>
                <a:gd name="T19" fmla="*/ 0 h 198"/>
                <a:gd name="T20" fmla="*/ 2147483647 w 187"/>
                <a:gd name="T21" fmla="*/ 0 h 198"/>
                <a:gd name="T22" fmla="*/ 2147483647 w 187"/>
                <a:gd name="T23" fmla="*/ 2147483647 h 198"/>
                <a:gd name="T24" fmla="*/ 2147483647 w 187"/>
                <a:gd name="T25" fmla="*/ 2147483647 h 198"/>
                <a:gd name="T26" fmla="*/ 2147483647 w 187"/>
                <a:gd name="T27" fmla="*/ 2147483647 h 198"/>
                <a:gd name="T28" fmla="*/ 2147483647 w 187"/>
                <a:gd name="T29" fmla="*/ 2147483647 h 198"/>
                <a:gd name="T30" fmla="*/ 2147483647 w 187"/>
                <a:gd name="T31" fmla="*/ 2147483647 h 198"/>
                <a:gd name="T32" fmla="*/ 2147483647 w 187"/>
                <a:gd name="T33" fmla="*/ 2147483647 h 198"/>
                <a:gd name="T34" fmla="*/ 2147483647 w 187"/>
                <a:gd name="T35" fmla="*/ 2147483647 h 198"/>
                <a:gd name="T36" fmla="*/ 2147483647 w 187"/>
                <a:gd name="T37" fmla="*/ 2147483647 h 198"/>
                <a:gd name="T38" fmla="*/ 2147483647 w 187"/>
                <a:gd name="T39" fmla="*/ 2147483647 h 198"/>
                <a:gd name="T40" fmla="*/ 2147483647 w 187"/>
                <a:gd name="T41" fmla="*/ 2147483647 h 198"/>
                <a:gd name="T42" fmla="*/ 2147483647 w 187"/>
                <a:gd name="T43" fmla="*/ 2147483647 h 198"/>
                <a:gd name="T44" fmla="*/ 2147483647 w 187"/>
                <a:gd name="T45" fmla="*/ 2147483647 h 198"/>
                <a:gd name="T46" fmla="*/ 2147483647 w 187"/>
                <a:gd name="T47" fmla="*/ 2147483647 h 198"/>
                <a:gd name="T48" fmla="*/ 2147483647 w 187"/>
                <a:gd name="T49" fmla="*/ 2147483647 h 198"/>
                <a:gd name="T50" fmla="*/ 2147483647 w 187"/>
                <a:gd name="T51" fmla="*/ 2147483647 h 198"/>
                <a:gd name="T52" fmla="*/ 2147483647 w 187"/>
                <a:gd name="T53" fmla="*/ 2147483647 h 198"/>
                <a:gd name="T54" fmla="*/ 2147483647 w 187"/>
                <a:gd name="T55" fmla="*/ 2147483647 h 198"/>
                <a:gd name="T56" fmla="*/ 2147483647 w 187"/>
                <a:gd name="T57" fmla="*/ 2147483647 h 198"/>
                <a:gd name="T58" fmla="*/ 2147483647 w 187"/>
                <a:gd name="T59" fmla="*/ 2147483647 h 198"/>
                <a:gd name="T60" fmla="*/ 2147483647 w 187"/>
                <a:gd name="T61" fmla="*/ 2147483647 h 198"/>
                <a:gd name="T62" fmla="*/ 2147483647 w 187"/>
                <a:gd name="T63" fmla="*/ 2147483647 h 198"/>
                <a:gd name="T64" fmla="*/ 2147483647 w 187"/>
                <a:gd name="T65" fmla="*/ 2147483647 h 198"/>
                <a:gd name="T66" fmla="*/ 2147483647 w 187"/>
                <a:gd name="T67" fmla="*/ 2147483647 h 198"/>
                <a:gd name="T68" fmla="*/ 2147483647 w 187"/>
                <a:gd name="T69" fmla="*/ 2147483647 h 1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7"/>
                <a:gd name="T106" fmla="*/ 0 h 198"/>
                <a:gd name="T107" fmla="*/ 187 w 187"/>
                <a:gd name="T108" fmla="*/ 198 h 1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7" h="198">
                  <a:moveTo>
                    <a:pt x="0" y="46"/>
                  </a:moveTo>
                  <a:lnTo>
                    <a:pt x="8" y="40"/>
                  </a:lnTo>
                  <a:lnTo>
                    <a:pt x="17" y="29"/>
                  </a:lnTo>
                  <a:lnTo>
                    <a:pt x="29" y="20"/>
                  </a:lnTo>
                  <a:lnTo>
                    <a:pt x="35" y="14"/>
                  </a:lnTo>
                  <a:lnTo>
                    <a:pt x="39" y="9"/>
                  </a:lnTo>
                  <a:lnTo>
                    <a:pt x="44" y="7"/>
                  </a:lnTo>
                  <a:lnTo>
                    <a:pt x="48" y="5"/>
                  </a:lnTo>
                  <a:lnTo>
                    <a:pt x="58" y="4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4"/>
                  </a:lnTo>
                  <a:lnTo>
                    <a:pt x="112" y="7"/>
                  </a:lnTo>
                  <a:lnTo>
                    <a:pt x="124" y="13"/>
                  </a:lnTo>
                  <a:lnTo>
                    <a:pt x="138" y="23"/>
                  </a:lnTo>
                  <a:lnTo>
                    <a:pt x="147" y="29"/>
                  </a:lnTo>
                  <a:lnTo>
                    <a:pt x="153" y="37"/>
                  </a:lnTo>
                  <a:lnTo>
                    <a:pt x="158" y="43"/>
                  </a:lnTo>
                  <a:lnTo>
                    <a:pt x="164" y="51"/>
                  </a:lnTo>
                  <a:lnTo>
                    <a:pt x="170" y="59"/>
                  </a:lnTo>
                  <a:lnTo>
                    <a:pt x="174" y="67"/>
                  </a:lnTo>
                  <a:lnTo>
                    <a:pt x="179" y="76"/>
                  </a:lnTo>
                  <a:lnTo>
                    <a:pt x="182" y="85"/>
                  </a:lnTo>
                  <a:lnTo>
                    <a:pt x="185" y="94"/>
                  </a:lnTo>
                  <a:lnTo>
                    <a:pt x="186" y="104"/>
                  </a:lnTo>
                  <a:lnTo>
                    <a:pt x="187" y="113"/>
                  </a:lnTo>
                  <a:lnTo>
                    <a:pt x="186" y="123"/>
                  </a:lnTo>
                  <a:lnTo>
                    <a:pt x="185" y="132"/>
                  </a:lnTo>
                  <a:lnTo>
                    <a:pt x="182" y="141"/>
                  </a:lnTo>
                  <a:lnTo>
                    <a:pt x="179" y="150"/>
                  </a:lnTo>
                  <a:lnTo>
                    <a:pt x="175" y="159"/>
                  </a:lnTo>
                  <a:lnTo>
                    <a:pt x="170" y="167"/>
                  </a:lnTo>
                  <a:lnTo>
                    <a:pt x="163" y="174"/>
                  </a:lnTo>
                  <a:lnTo>
                    <a:pt x="155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2719388" y="1119188"/>
              <a:ext cx="950913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50" y="0"/>
                  </a:lnTo>
                  <a:lnTo>
                    <a:pt x="3596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719388" y="1119188"/>
              <a:ext cx="950913" cy="950913"/>
            </a:xfrm>
            <a:custGeom>
              <a:avLst/>
              <a:gdLst>
                <a:gd name="T0" fmla="*/ 0 w 3596"/>
                <a:gd name="T1" fmla="*/ 2147483647 h 3591"/>
                <a:gd name="T2" fmla="*/ 2147483647 w 3596"/>
                <a:gd name="T3" fmla="*/ 0 h 3591"/>
                <a:gd name="T4" fmla="*/ 2147483647 w 3596"/>
                <a:gd name="T5" fmla="*/ 2147483647 h 3591"/>
                <a:gd name="T6" fmla="*/ 2147483647 w 3596"/>
                <a:gd name="T7" fmla="*/ 2147483647 h 3591"/>
                <a:gd name="T8" fmla="*/ 0 w 3596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6"/>
                <a:gd name="T16" fmla="*/ 0 h 3591"/>
                <a:gd name="T17" fmla="*/ 3596 w 3596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6" h="3591">
                  <a:moveTo>
                    <a:pt x="0" y="3444"/>
                  </a:moveTo>
                  <a:lnTo>
                    <a:pt x="3450" y="0"/>
                  </a:lnTo>
                  <a:lnTo>
                    <a:pt x="3596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27114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0 h 191"/>
                <a:gd name="T8" fmla="*/ 2147483647 w 180"/>
                <a:gd name="T9" fmla="*/ 2147483647 h 191"/>
                <a:gd name="T10" fmla="*/ 2147483647 w 180"/>
                <a:gd name="T11" fmla="*/ 2147483647 h 191"/>
                <a:gd name="T12" fmla="*/ 2147483647 w 180"/>
                <a:gd name="T13" fmla="*/ 2147483647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0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191"/>
                <a:gd name="T98" fmla="*/ 180 w 180"/>
                <a:gd name="T99" fmla="*/ 191 h 1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8"/>
                  </a:lnTo>
                  <a:lnTo>
                    <a:pt x="47" y="4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91" y="2"/>
                  </a:lnTo>
                  <a:lnTo>
                    <a:pt x="99" y="4"/>
                  </a:lnTo>
                  <a:lnTo>
                    <a:pt x="106" y="8"/>
                  </a:lnTo>
                  <a:lnTo>
                    <a:pt x="114" y="11"/>
                  </a:lnTo>
                  <a:lnTo>
                    <a:pt x="121" y="16"/>
                  </a:lnTo>
                  <a:lnTo>
                    <a:pt x="134" y="25"/>
                  </a:lnTo>
                  <a:lnTo>
                    <a:pt x="146" y="36"/>
                  </a:lnTo>
                  <a:lnTo>
                    <a:pt x="157" y="50"/>
                  </a:lnTo>
                  <a:lnTo>
                    <a:pt x="166" y="64"/>
                  </a:lnTo>
                  <a:lnTo>
                    <a:pt x="169" y="72"/>
                  </a:lnTo>
                  <a:lnTo>
                    <a:pt x="173" y="80"/>
                  </a:lnTo>
                  <a:lnTo>
                    <a:pt x="175" y="88"/>
                  </a:lnTo>
                  <a:lnTo>
                    <a:pt x="177" y="96"/>
                  </a:lnTo>
                  <a:lnTo>
                    <a:pt x="178" y="104"/>
                  </a:lnTo>
                  <a:lnTo>
                    <a:pt x="180" y="113"/>
                  </a:lnTo>
                  <a:lnTo>
                    <a:pt x="180" y="121"/>
                  </a:lnTo>
                  <a:lnTo>
                    <a:pt x="178" y="130"/>
                  </a:lnTo>
                  <a:lnTo>
                    <a:pt x="177" y="138"/>
                  </a:lnTo>
                  <a:lnTo>
                    <a:pt x="174" y="147"/>
                  </a:lnTo>
                  <a:lnTo>
                    <a:pt x="171" y="155"/>
                  </a:lnTo>
                  <a:lnTo>
                    <a:pt x="167" y="163"/>
                  </a:lnTo>
                  <a:lnTo>
                    <a:pt x="161" y="169"/>
                  </a:lnTo>
                  <a:lnTo>
                    <a:pt x="152" y="175"/>
                  </a:lnTo>
                  <a:lnTo>
                    <a:pt x="145" y="181"/>
                  </a:lnTo>
                  <a:lnTo>
                    <a:pt x="137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0" y="190"/>
                  </a:lnTo>
                  <a:lnTo>
                    <a:pt x="83" y="187"/>
                  </a:lnTo>
                  <a:lnTo>
                    <a:pt x="75" y="184"/>
                  </a:lnTo>
                  <a:lnTo>
                    <a:pt x="68" y="182"/>
                  </a:lnTo>
                  <a:lnTo>
                    <a:pt x="60" y="177"/>
                  </a:lnTo>
                  <a:lnTo>
                    <a:pt x="54" y="173"/>
                  </a:lnTo>
                  <a:lnTo>
                    <a:pt x="47" y="168"/>
                  </a:lnTo>
                  <a:lnTo>
                    <a:pt x="41" y="162"/>
                  </a:lnTo>
                  <a:lnTo>
                    <a:pt x="34" y="157"/>
                  </a:lnTo>
                  <a:lnTo>
                    <a:pt x="24" y="143"/>
                  </a:lnTo>
                  <a:lnTo>
                    <a:pt x="15" y="129"/>
                  </a:lnTo>
                  <a:lnTo>
                    <a:pt x="10" y="121"/>
                  </a:lnTo>
                  <a:lnTo>
                    <a:pt x="7" y="113"/>
                  </a:lnTo>
                  <a:lnTo>
                    <a:pt x="4" y="105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2711450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0 h 191"/>
                <a:gd name="T8" fmla="*/ 2147483647 w 180"/>
                <a:gd name="T9" fmla="*/ 2147483647 h 191"/>
                <a:gd name="T10" fmla="*/ 2147483647 w 180"/>
                <a:gd name="T11" fmla="*/ 2147483647 h 191"/>
                <a:gd name="T12" fmla="*/ 2147483647 w 180"/>
                <a:gd name="T13" fmla="*/ 2147483647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0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191"/>
                <a:gd name="T98" fmla="*/ 180 w 180"/>
                <a:gd name="T99" fmla="*/ 191 h 1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8"/>
                  </a:lnTo>
                  <a:lnTo>
                    <a:pt x="47" y="4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91" y="2"/>
                  </a:lnTo>
                  <a:lnTo>
                    <a:pt x="99" y="4"/>
                  </a:lnTo>
                  <a:lnTo>
                    <a:pt x="106" y="8"/>
                  </a:lnTo>
                  <a:lnTo>
                    <a:pt x="114" y="11"/>
                  </a:lnTo>
                  <a:lnTo>
                    <a:pt x="121" y="16"/>
                  </a:lnTo>
                  <a:lnTo>
                    <a:pt x="134" y="25"/>
                  </a:lnTo>
                  <a:lnTo>
                    <a:pt x="146" y="36"/>
                  </a:lnTo>
                  <a:lnTo>
                    <a:pt x="157" y="50"/>
                  </a:lnTo>
                  <a:lnTo>
                    <a:pt x="166" y="64"/>
                  </a:lnTo>
                  <a:lnTo>
                    <a:pt x="169" y="72"/>
                  </a:lnTo>
                  <a:lnTo>
                    <a:pt x="173" y="80"/>
                  </a:lnTo>
                  <a:lnTo>
                    <a:pt x="175" y="88"/>
                  </a:lnTo>
                  <a:lnTo>
                    <a:pt x="177" y="96"/>
                  </a:lnTo>
                  <a:lnTo>
                    <a:pt x="178" y="104"/>
                  </a:lnTo>
                  <a:lnTo>
                    <a:pt x="180" y="113"/>
                  </a:lnTo>
                  <a:lnTo>
                    <a:pt x="180" y="121"/>
                  </a:lnTo>
                  <a:lnTo>
                    <a:pt x="178" y="130"/>
                  </a:lnTo>
                  <a:lnTo>
                    <a:pt x="177" y="138"/>
                  </a:lnTo>
                  <a:lnTo>
                    <a:pt x="174" y="147"/>
                  </a:lnTo>
                  <a:lnTo>
                    <a:pt x="171" y="155"/>
                  </a:lnTo>
                  <a:lnTo>
                    <a:pt x="167" y="163"/>
                  </a:lnTo>
                  <a:lnTo>
                    <a:pt x="161" y="169"/>
                  </a:lnTo>
                  <a:lnTo>
                    <a:pt x="152" y="175"/>
                  </a:lnTo>
                  <a:lnTo>
                    <a:pt x="145" y="181"/>
                  </a:lnTo>
                  <a:lnTo>
                    <a:pt x="137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4" y="191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0" y="190"/>
                  </a:lnTo>
                  <a:lnTo>
                    <a:pt x="83" y="187"/>
                  </a:lnTo>
                  <a:lnTo>
                    <a:pt x="75" y="184"/>
                  </a:lnTo>
                  <a:lnTo>
                    <a:pt x="68" y="182"/>
                  </a:lnTo>
                  <a:lnTo>
                    <a:pt x="60" y="177"/>
                  </a:lnTo>
                  <a:lnTo>
                    <a:pt x="54" y="173"/>
                  </a:lnTo>
                  <a:lnTo>
                    <a:pt x="47" y="168"/>
                  </a:lnTo>
                  <a:lnTo>
                    <a:pt x="41" y="162"/>
                  </a:lnTo>
                  <a:lnTo>
                    <a:pt x="34" y="157"/>
                  </a:lnTo>
                  <a:lnTo>
                    <a:pt x="24" y="143"/>
                  </a:lnTo>
                  <a:lnTo>
                    <a:pt x="15" y="129"/>
                  </a:lnTo>
                  <a:lnTo>
                    <a:pt x="10" y="121"/>
                  </a:lnTo>
                  <a:lnTo>
                    <a:pt x="7" y="113"/>
                  </a:lnTo>
                  <a:lnTo>
                    <a:pt x="4" y="105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3627438" y="1112838"/>
              <a:ext cx="47625" cy="52388"/>
            </a:xfrm>
            <a:custGeom>
              <a:avLst/>
              <a:gdLst>
                <a:gd name="T0" fmla="*/ 2147483647 w 179"/>
                <a:gd name="T1" fmla="*/ 2147483647 h 194"/>
                <a:gd name="T2" fmla="*/ 2147483647 w 179"/>
                <a:gd name="T3" fmla="*/ 2147483647 h 194"/>
                <a:gd name="T4" fmla="*/ 2147483647 w 179"/>
                <a:gd name="T5" fmla="*/ 2147483647 h 194"/>
                <a:gd name="T6" fmla="*/ 2147483647 w 179"/>
                <a:gd name="T7" fmla="*/ 2147483647 h 194"/>
                <a:gd name="T8" fmla="*/ 2147483647 w 179"/>
                <a:gd name="T9" fmla="*/ 2147483647 h 194"/>
                <a:gd name="T10" fmla="*/ 2147483647 w 179"/>
                <a:gd name="T11" fmla="*/ 2147483647 h 194"/>
                <a:gd name="T12" fmla="*/ 2147483647 w 179"/>
                <a:gd name="T13" fmla="*/ 0 h 194"/>
                <a:gd name="T14" fmla="*/ 2147483647 w 179"/>
                <a:gd name="T15" fmla="*/ 0 h 194"/>
                <a:gd name="T16" fmla="*/ 2147483647 w 179"/>
                <a:gd name="T17" fmla="*/ 0 h 194"/>
                <a:gd name="T18" fmla="*/ 2147483647 w 179"/>
                <a:gd name="T19" fmla="*/ 2147483647 h 194"/>
                <a:gd name="T20" fmla="*/ 2147483647 w 179"/>
                <a:gd name="T21" fmla="*/ 2147483647 h 194"/>
                <a:gd name="T22" fmla="*/ 2147483647 w 179"/>
                <a:gd name="T23" fmla="*/ 2147483647 h 194"/>
                <a:gd name="T24" fmla="*/ 2147483647 w 179"/>
                <a:gd name="T25" fmla="*/ 2147483647 h 194"/>
                <a:gd name="T26" fmla="*/ 2147483647 w 179"/>
                <a:gd name="T27" fmla="*/ 2147483647 h 194"/>
                <a:gd name="T28" fmla="*/ 2147483647 w 179"/>
                <a:gd name="T29" fmla="*/ 2147483647 h 194"/>
                <a:gd name="T30" fmla="*/ 2147483647 w 179"/>
                <a:gd name="T31" fmla="*/ 2147483647 h 194"/>
                <a:gd name="T32" fmla="*/ 2147483647 w 179"/>
                <a:gd name="T33" fmla="*/ 2147483647 h 194"/>
                <a:gd name="T34" fmla="*/ 2147483647 w 179"/>
                <a:gd name="T35" fmla="*/ 2147483647 h 194"/>
                <a:gd name="T36" fmla="*/ 2147483647 w 179"/>
                <a:gd name="T37" fmla="*/ 2147483647 h 194"/>
                <a:gd name="T38" fmla="*/ 2147483647 w 179"/>
                <a:gd name="T39" fmla="*/ 2147483647 h 194"/>
                <a:gd name="T40" fmla="*/ 2147483647 w 179"/>
                <a:gd name="T41" fmla="*/ 2147483647 h 194"/>
                <a:gd name="T42" fmla="*/ 2147483647 w 179"/>
                <a:gd name="T43" fmla="*/ 2147483647 h 194"/>
                <a:gd name="T44" fmla="*/ 2147483647 w 179"/>
                <a:gd name="T45" fmla="*/ 2147483647 h 194"/>
                <a:gd name="T46" fmla="*/ 2147483647 w 179"/>
                <a:gd name="T47" fmla="*/ 2147483647 h 194"/>
                <a:gd name="T48" fmla="*/ 2147483647 w 179"/>
                <a:gd name="T49" fmla="*/ 2147483647 h 194"/>
                <a:gd name="T50" fmla="*/ 2147483647 w 179"/>
                <a:gd name="T51" fmla="*/ 2147483647 h 194"/>
                <a:gd name="T52" fmla="*/ 2147483647 w 179"/>
                <a:gd name="T53" fmla="*/ 2147483647 h 194"/>
                <a:gd name="T54" fmla="*/ 2147483647 w 179"/>
                <a:gd name="T55" fmla="*/ 2147483647 h 194"/>
                <a:gd name="T56" fmla="*/ 2147483647 w 179"/>
                <a:gd name="T57" fmla="*/ 2147483647 h 194"/>
                <a:gd name="T58" fmla="*/ 2147483647 w 179"/>
                <a:gd name="T59" fmla="*/ 2147483647 h 194"/>
                <a:gd name="T60" fmla="*/ 2147483647 w 179"/>
                <a:gd name="T61" fmla="*/ 2147483647 h 194"/>
                <a:gd name="T62" fmla="*/ 2147483647 w 179"/>
                <a:gd name="T63" fmla="*/ 2147483647 h 194"/>
                <a:gd name="T64" fmla="*/ 2147483647 w 179"/>
                <a:gd name="T65" fmla="*/ 2147483647 h 194"/>
                <a:gd name="T66" fmla="*/ 2147483647 w 179"/>
                <a:gd name="T67" fmla="*/ 2147483647 h 194"/>
                <a:gd name="T68" fmla="*/ 2147483647 w 179"/>
                <a:gd name="T69" fmla="*/ 2147483647 h 194"/>
                <a:gd name="T70" fmla="*/ 2147483647 w 179"/>
                <a:gd name="T71" fmla="*/ 2147483647 h 194"/>
                <a:gd name="T72" fmla="*/ 2147483647 w 179"/>
                <a:gd name="T73" fmla="*/ 2147483647 h 194"/>
                <a:gd name="T74" fmla="*/ 2147483647 w 179"/>
                <a:gd name="T75" fmla="*/ 2147483647 h 194"/>
                <a:gd name="T76" fmla="*/ 2147483647 w 179"/>
                <a:gd name="T77" fmla="*/ 2147483647 h 194"/>
                <a:gd name="T78" fmla="*/ 2147483647 w 179"/>
                <a:gd name="T79" fmla="*/ 2147483647 h 194"/>
                <a:gd name="T80" fmla="*/ 2147483647 w 179"/>
                <a:gd name="T81" fmla="*/ 2147483647 h 194"/>
                <a:gd name="T82" fmla="*/ 2147483647 w 179"/>
                <a:gd name="T83" fmla="*/ 2147483647 h 194"/>
                <a:gd name="T84" fmla="*/ 2147483647 w 179"/>
                <a:gd name="T85" fmla="*/ 2147483647 h 194"/>
                <a:gd name="T86" fmla="*/ 2147483647 w 179"/>
                <a:gd name="T87" fmla="*/ 2147483647 h 194"/>
                <a:gd name="T88" fmla="*/ 2147483647 w 179"/>
                <a:gd name="T89" fmla="*/ 2147483647 h 194"/>
                <a:gd name="T90" fmla="*/ 2147483647 w 179"/>
                <a:gd name="T91" fmla="*/ 2147483647 h 194"/>
                <a:gd name="T92" fmla="*/ 2147483647 w 179"/>
                <a:gd name="T93" fmla="*/ 2147483647 h 194"/>
                <a:gd name="T94" fmla="*/ 2147483647 w 179"/>
                <a:gd name="T95" fmla="*/ 2147483647 h 194"/>
                <a:gd name="T96" fmla="*/ 2147483647 w 179"/>
                <a:gd name="T97" fmla="*/ 2147483647 h 194"/>
                <a:gd name="T98" fmla="*/ 2147483647 w 179"/>
                <a:gd name="T99" fmla="*/ 2147483647 h 194"/>
                <a:gd name="T100" fmla="*/ 2147483647 w 179"/>
                <a:gd name="T101" fmla="*/ 2147483647 h 194"/>
                <a:gd name="T102" fmla="*/ 2147483647 w 179"/>
                <a:gd name="T103" fmla="*/ 2147483647 h 194"/>
                <a:gd name="T104" fmla="*/ 0 w 179"/>
                <a:gd name="T105" fmla="*/ 2147483647 h 194"/>
                <a:gd name="T106" fmla="*/ 0 w 179"/>
                <a:gd name="T107" fmla="*/ 2147483647 h 194"/>
                <a:gd name="T108" fmla="*/ 0 w 179"/>
                <a:gd name="T109" fmla="*/ 2147483647 h 194"/>
                <a:gd name="T110" fmla="*/ 2147483647 w 179"/>
                <a:gd name="T111" fmla="*/ 2147483647 h 194"/>
                <a:gd name="T112" fmla="*/ 2147483647 w 179"/>
                <a:gd name="T113" fmla="*/ 2147483647 h 194"/>
                <a:gd name="T114" fmla="*/ 2147483647 w 179"/>
                <a:gd name="T115" fmla="*/ 2147483647 h 194"/>
                <a:gd name="T116" fmla="*/ 2147483647 w 179"/>
                <a:gd name="T117" fmla="*/ 2147483647 h 194"/>
                <a:gd name="T118" fmla="*/ 2147483647 w 179"/>
                <a:gd name="T119" fmla="*/ 2147483647 h 194"/>
                <a:gd name="T120" fmla="*/ 2147483647 w 179"/>
                <a:gd name="T121" fmla="*/ 2147483647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9"/>
                <a:gd name="T184" fmla="*/ 0 h 194"/>
                <a:gd name="T185" fmla="*/ 179 w 17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9" h="194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7" y="4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79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3" y="149"/>
                  </a:lnTo>
                  <a:lnTo>
                    <a:pt x="169" y="157"/>
                  </a:lnTo>
                  <a:lnTo>
                    <a:pt x="163" y="164"/>
                  </a:lnTo>
                  <a:lnTo>
                    <a:pt x="161" y="170"/>
                  </a:lnTo>
                  <a:lnTo>
                    <a:pt x="152" y="179"/>
                  </a:lnTo>
                  <a:lnTo>
                    <a:pt x="145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3" y="189"/>
                  </a:lnTo>
                  <a:lnTo>
                    <a:pt x="75" y="186"/>
                  </a:lnTo>
                  <a:lnTo>
                    <a:pt x="68" y="182"/>
                  </a:lnTo>
                  <a:lnTo>
                    <a:pt x="61" y="179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3"/>
                  </a:lnTo>
                  <a:lnTo>
                    <a:pt x="15" y="130"/>
                  </a:lnTo>
                  <a:lnTo>
                    <a:pt x="8" y="113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1" y="57"/>
                  </a:lnTo>
                  <a:lnTo>
                    <a:pt x="2" y="49"/>
                  </a:lnTo>
                  <a:lnTo>
                    <a:pt x="5" y="41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3627438" y="1112838"/>
              <a:ext cx="47625" cy="52388"/>
            </a:xfrm>
            <a:custGeom>
              <a:avLst/>
              <a:gdLst>
                <a:gd name="T0" fmla="*/ 2147483647 w 179"/>
                <a:gd name="T1" fmla="*/ 2147483647 h 194"/>
                <a:gd name="T2" fmla="*/ 2147483647 w 179"/>
                <a:gd name="T3" fmla="*/ 2147483647 h 194"/>
                <a:gd name="T4" fmla="*/ 2147483647 w 179"/>
                <a:gd name="T5" fmla="*/ 2147483647 h 194"/>
                <a:gd name="T6" fmla="*/ 2147483647 w 179"/>
                <a:gd name="T7" fmla="*/ 2147483647 h 194"/>
                <a:gd name="T8" fmla="*/ 2147483647 w 179"/>
                <a:gd name="T9" fmla="*/ 2147483647 h 194"/>
                <a:gd name="T10" fmla="*/ 2147483647 w 179"/>
                <a:gd name="T11" fmla="*/ 2147483647 h 194"/>
                <a:gd name="T12" fmla="*/ 2147483647 w 179"/>
                <a:gd name="T13" fmla="*/ 0 h 194"/>
                <a:gd name="T14" fmla="*/ 2147483647 w 179"/>
                <a:gd name="T15" fmla="*/ 0 h 194"/>
                <a:gd name="T16" fmla="*/ 2147483647 w 179"/>
                <a:gd name="T17" fmla="*/ 0 h 194"/>
                <a:gd name="T18" fmla="*/ 2147483647 w 179"/>
                <a:gd name="T19" fmla="*/ 2147483647 h 194"/>
                <a:gd name="T20" fmla="*/ 2147483647 w 179"/>
                <a:gd name="T21" fmla="*/ 2147483647 h 194"/>
                <a:gd name="T22" fmla="*/ 2147483647 w 179"/>
                <a:gd name="T23" fmla="*/ 2147483647 h 194"/>
                <a:gd name="T24" fmla="*/ 2147483647 w 179"/>
                <a:gd name="T25" fmla="*/ 2147483647 h 194"/>
                <a:gd name="T26" fmla="*/ 2147483647 w 179"/>
                <a:gd name="T27" fmla="*/ 2147483647 h 194"/>
                <a:gd name="T28" fmla="*/ 2147483647 w 179"/>
                <a:gd name="T29" fmla="*/ 2147483647 h 194"/>
                <a:gd name="T30" fmla="*/ 2147483647 w 179"/>
                <a:gd name="T31" fmla="*/ 2147483647 h 194"/>
                <a:gd name="T32" fmla="*/ 2147483647 w 179"/>
                <a:gd name="T33" fmla="*/ 2147483647 h 194"/>
                <a:gd name="T34" fmla="*/ 2147483647 w 179"/>
                <a:gd name="T35" fmla="*/ 2147483647 h 194"/>
                <a:gd name="T36" fmla="*/ 2147483647 w 179"/>
                <a:gd name="T37" fmla="*/ 2147483647 h 194"/>
                <a:gd name="T38" fmla="*/ 2147483647 w 179"/>
                <a:gd name="T39" fmla="*/ 2147483647 h 194"/>
                <a:gd name="T40" fmla="*/ 2147483647 w 179"/>
                <a:gd name="T41" fmla="*/ 2147483647 h 194"/>
                <a:gd name="T42" fmla="*/ 2147483647 w 179"/>
                <a:gd name="T43" fmla="*/ 2147483647 h 194"/>
                <a:gd name="T44" fmla="*/ 2147483647 w 179"/>
                <a:gd name="T45" fmla="*/ 2147483647 h 194"/>
                <a:gd name="T46" fmla="*/ 2147483647 w 179"/>
                <a:gd name="T47" fmla="*/ 2147483647 h 194"/>
                <a:gd name="T48" fmla="*/ 2147483647 w 179"/>
                <a:gd name="T49" fmla="*/ 2147483647 h 194"/>
                <a:gd name="T50" fmla="*/ 2147483647 w 179"/>
                <a:gd name="T51" fmla="*/ 2147483647 h 194"/>
                <a:gd name="T52" fmla="*/ 2147483647 w 179"/>
                <a:gd name="T53" fmla="*/ 2147483647 h 194"/>
                <a:gd name="T54" fmla="*/ 2147483647 w 179"/>
                <a:gd name="T55" fmla="*/ 2147483647 h 194"/>
                <a:gd name="T56" fmla="*/ 2147483647 w 179"/>
                <a:gd name="T57" fmla="*/ 2147483647 h 194"/>
                <a:gd name="T58" fmla="*/ 2147483647 w 179"/>
                <a:gd name="T59" fmla="*/ 2147483647 h 194"/>
                <a:gd name="T60" fmla="*/ 2147483647 w 179"/>
                <a:gd name="T61" fmla="*/ 2147483647 h 194"/>
                <a:gd name="T62" fmla="*/ 2147483647 w 179"/>
                <a:gd name="T63" fmla="*/ 2147483647 h 194"/>
                <a:gd name="T64" fmla="*/ 2147483647 w 179"/>
                <a:gd name="T65" fmla="*/ 2147483647 h 194"/>
                <a:gd name="T66" fmla="*/ 2147483647 w 179"/>
                <a:gd name="T67" fmla="*/ 2147483647 h 194"/>
                <a:gd name="T68" fmla="*/ 2147483647 w 179"/>
                <a:gd name="T69" fmla="*/ 2147483647 h 194"/>
                <a:gd name="T70" fmla="*/ 2147483647 w 179"/>
                <a:gd name="T71" fmla="*/ 2147483647 h 194"/>
                <a:gd name="T72" fmla="*/ 2147483647 w 179"/>
                <a:gd name="T73" fmla="*/ 2147483647 h 194"/>
                <a:gd name="T74" fmla="*/ 2147483647 w 179"/>
                <a:gd name="T75" fmla="*/ 2147483647 h 194"/>
                <a:gd name="T76" fmla="*/ 2147483647 w 179"/>
                <a:gd name="T77" fmla="*/ 2147483647 h 194"/>
                <a:gd name="T78" fmla="*/ 2147483647 w 179"/>
                <a:gd name="T79" fmla="*/ 2147483647 h 194"/>
                <a:gd name="T80" fmla="*/ 2147483647 w 179"/>
                <a:gd name="T81" fmla="*/ 2147483647 h 194"/>
                <a:gd name="T82" fmla="*/ 2147483647 w 179"/>
                <a:gd name="T83" fmla="*/ 2147483647 h 194"/>
                <a:gd name="T84" fmla="*/ 2147483647 w 179"/>
                <a:gd name="T85" fmla="*/ 2147483647 h 194"/>
                <a:gd name="T86" fmla="*/ 2147483647 w 179"/>
                <a:gd name="T87" fmla="*/ 2147483647 h 194"/>
                <a:gd name="T88" fmla="*/ 2147483647 w 179"/>
                <a:gd name="T89" fmla="*/ 2147483647 h 194"/>
                <a:gd name="T90" fmla="*/ 2147483647 w 179"/>
                <a:gd name="T91" fmla="*/ 2147483647 h 194"/>
                <a:gd name="T92" fmla="*/ 2147483647 w 179"/>
                <a:gd name="T93" fmla="*/ 2147483647 h 194"/>
                <a:gd name="T94" fmla="*/ 2147483647 w 179"/>
                <a:gd name="T95" fmla="*/ 2147483647 h 194"/>
                <a:gd name="T96" fmla="*/ 2147483647 w 179"/>
                <a:gd name="T97" fmla="*/ 2147483647 h 194"/>
                <a:gd name="T98" fmla="*/ 2147483647 w 179"/>
                <a:gd name="T99" fmla="*/ 2147483647 h 194"/>
                <a:gd name="T100" fmla="*/ 2147483647 w 179"/>
                <a:gd name="T101" fmla="*/ 2147483647 h 194"/>
                <a:gd name="T102" fmla="*/ 2147483647 w 179"/>
                <a:gd name="T103" fmla="*/ 2147483647 h 194"/>
                <a:gd name="T104" fmla="*/ 0 w 179"/>
                <a:gd name="T105" fmla="*/ 2147483647 h 194"/>
                <a:gd name="T106" fmla="*/ 0 w 179"/>
                <a:gd name="T107" fmla="*/ 2147483647 h 194"/>
                <a:gd name="T108" fmla="*/ 0 w 179"/>
                <a:gd name="T109" fmla="*/ 2147483647 h 194"/>
                <a:gd name="T110" fmla="*/ 2147483647 w 179"/>
                <a:gd name="T111" fmla="*/ 2147483647 h 194"/>
                <a:gd name="T112" fmla="*/ 2147483647 w 179"/>
                <a:gd name="T113" fmla="*/ 2147483647 h 194"/>
                <a:gd name="T114" fmla="*/ 2147483647 w 179"/>
                <a:gd name="T115" fmla="*/ 2147483647 h 194"/>
                <a:gd name="T116" fmla="*/ 2147483647 w 179"/>
                <a:gd name="T117" fmla="*/ 2147483647 h 194"/>
                <a:gd name="T118" fmla="*/ 2147483647 w 179"/>
                <a:gd name="T119" fmla="*/ 2147483647 h 194"/>
                <a:gd name="T120" fmla="*/ 2147483647 w 179"/>
                <a:gd name="T121" fmla="*/ 2147483647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9"/>
                <a:gd name="T184" fmla="*/ 0 h 194"/>
                <a:gd name="T185" fmla="*/ 179 w 17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9" h="194">
                  <a:moveTo>
                    <a:pt x="20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7" y="4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7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8" y="101"/>
                  </a:lnTo>
                  <a:lnTo>
                    <a:pt x="179" y="109"/>
                  </a:lnTo>
                  <a:lnTo>
                    <a:pt x="179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3" y="149"/>
                  </a:lnTo>
                  <a:lnTo>
                    <a:pt x="169" y="157"/>
                  </a:lnTo>
                  <a:lnTo>
                    <a:pt x="163" y="164"/>
                  </a:lnTo>
                  <a:lnTo>
                    <a:pt x="161" y="170"/>
                  </a:lnTo>
                  <a:lnTo>
                    <a:pt x="152" y="179"/>
                  </a:lnTo>
                  <a:lnTo>
                    <a:pt x="145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6" y="194"/>
                  </a:lnTo>
                  <a:lnTo>
                    <a:pt x="98" y="192"/>
                  </a:lnTo>
                  <a:lnTo>
                    <a:pt x="90" y="191"/>
                  </a:lnTo>
                  <a:lnTo>
                    <a:pt x="83" y="189"/>
                  </a:lnTo>
                  <a:lnTo>
                    <a:pt x="75" y="186"/>
                  </a:lnTo>
                  <a:lnTo>
                    <a:pt x="68" y="182"/>
                  </a:lnTo>
                  <a:lnTo>
                    <a:pt x="61" y="179"/>
                  </a:lnTo>
                  <a:lnTo>
                    <a:pt x="48" y="168"/>
                  </a:lnTo>
                  <a:lnTo>
                    <a:pt x="35" y="157"/>
                  </a:lnTo>
                  <a:lnTo>
                    <a:pt x="25" y="143"/>
                  </a:lnTo>
                  <a:lnTo>
                    <a:pt x="15" y="130"/>
                  </a:lnTo>
                  <a:lnTo>
                    <a:pt x="8" y="113"/>
                  </a:lnTo>
                  <a:lnTo>
                    <a:pt x="2" y="97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1" y="57"/>
                  </a:lnTo>
                  <a:lnTo>
                    <a:pt x="2" y="49"/>
                  </a:lnTo>
                  <a:lnTo>
                    <a:pt x="5" y="41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3625850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98"/>
                <a:gd name="T89" fmla="*/ 184 w 184"/>
                <a:gd name="T90" fmla="*/ 198 h 1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5" y="13"/>
                  </a:lnTo>
                  <a:lnTo>
                    <a:pt x="42" y="8"/>
                  </a:lnTo>
                  <a:lnTo>
                    <a:pt x="47" y="5"/>
                  </a:lnTo>
                  <a:lnTo>
                    <a:pt x="51" y="4"/>
                  </a:lnTo>
                  <a:lnTo>
                    <a:pt x="59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2" y="7"/>
                  </a:lnTo>
                  <a:lnTo>
                    <a:pt x="122" y="13"/>
                  </a:lnTo>
                  <a:lnTo>
                    <a:pt x="138" y="23"/>
                  </a:lnTo>
                  <a:lnTo>
                    <a:pt x="158" y="43"/>
                  </a:lnTo>
                  <a:lnTo>
                    <a:pt x="169" y="60"/>
                  </a:lnTo>
                  <a:lnTo>
                    <a:pt x="182" y="84"/>
                  </a:lnTo>
                  <a:lnTo>
                    <a:pt x="184" y="92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3" y="139"/>
                  </a:lnTo>
                  <a:lnTo>
                    <a:pt x="181" y="147"/>
                  </a:lnTo>
                  <a:lnTo>
                    <a:pt x="177" y="154"/>
                  </a:lnTo>
                  <a:lnTo>
                    <a:pt x="174" y="159"/>
                  </a:lnTo>
                  <a:lnTo>
                    <a:pt x="169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8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2982913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2982913" y="1119188"/>
              <a:ext cx="950913" cy="950913"/>
            </a:xfrm>
            <a:custGeom>
              <a:avLst/>
              <a:gdLst>
                <a:gd name="T0" fmla="*/ 0 w 3593"/>
                <a:gd name="T1" fmla="*/ 2147483647 h 3591"/>
                <a:gd name="T2" fmla="*/ 2147483647 w 3593"/>
                <a:gd name="T3" fmla="*/ 0 h 3591"/>
                <a:gd name="T4" fmla="*/ 2147483647 w 3593"/>
                <a:gd name="T5" fmla="*/ 2147483647 h 3591"/>
                <a:gd name="T6" fmla="*/ 2147483647 w 3593"/>
                <a:gd name="T7" fmla="*/ 2147483647 h 3591"/>
                <a:gd name="T8" fmla="*/ 0 w 3593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3"/>
                <a:gd name="T16" fmla="*/ 0 h 3591"/>
                <a:gd name="T17" fmla="*/ 3593 w 3593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3" h="3591">
                  <a:moveTo>
                    <a:pt x="0" y="3444"/>
                  </a:moveTo>
                  <a:lnTo>
                    <a:pt x="3450" y="0"/>
                  </a:lnTo>
                  <a:lnTo>
                    <a:pt x="3593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29749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6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6" y="157"/>
                  </a:lnTo>
                  <a:lnTo>
                    <a:pt x="26" y="144"/>
                  </a:lnTo>
                  <a:lnTo>
                    <a:pt x="15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29749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6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6" y="157"/>
                  </a:lnTo>
                  <a:lnTo>
                    <a:pt x="26" y="144"/>
                  </a:lnTo>
                  <a:lnTo>
                    <a:pt x="15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3890963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0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2147483647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2147483647 w 180"/>
                <a:gd name="T103" fmla="*/ 2147483647 h 192"/>
                <a:gd name="T104" fmla="*/ 2147483647 w 180"/>
                <a:gd name="T105" fmla="*/ 2147483647 h 192"/>
                <a:gd name="T106" fmla="*/ 0 w 180"/>
                <a:gd name="T107" fmla="*/ 2147483647 h 192"/>
                <a:gd name="T108" fmla="*/ 0 w 180"/>
                <a:gd name="T109" fmla="*/ 2147483647 h 192"/>
                <a:gd name="T110" fmla="*/ 0 w 180"/>
                <a:gd name="T111" fmla="*/ 2147483647 h 192"/>
                <a:gd name="T112" fmla="*/ 2147483647 w 180"/>
                <a:gd name="T113" fmla="*/ 2147483647 h 192"/>
                <a:gd name="T114" fmla="*/ 2147483647 w 180"/>
                <a:gd name="T115" fmla="*/ 2147483647 h 192"/>
                <a:gd name="T116" fmla="*/ 2147483647 w 180"/>
                <a:gd name="T117" fmla="*/ 2147483647 h 192"/>
                <a:gd name="T118" fmla="*/ 2147483647 w 180"/>
                <a:gd name="T119" fmla="*/ 2147483647 h 192"/>
                <a:gd name="T120" fmla="*/ 2147483647 w 180"/>
                <a:gd name="T121" fmla="*/ 2147483647 h 192"/>
                <a:gd name="T122" fmla="*/ 2147483647 w 18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"/>
                <a:gd name="T187" fmla="*/ 0 h 192"/>
                <a:gd name="T188" fmla="*/ 180 w 180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" h="192">
                  <a:moveTo>
                    <a:pt x="21" y="20"/>
                  </a:moveTo>
                  <a:lnTo>
                    <a:pt x="27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7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1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6" y="85"/>
                  </a:lnTo>
                  <a:lnTo>
                    <a:pt x="178" y="93"/>
                  </a:lnTo>
                  <a:lnTo>
                    <a:pt x="179" y="101"/>
                  </a:lnTo>
                  <a:lnTo>
                    <a:pt x="180" y="109"/>
                  </a:lnTo>
                  <a:lnTo>
                    <a:pt x="180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7" y="141"/>
                  </a:lnTo>
                  <a:lnTo>
                    <a:pt x="173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1" y="191"/>
                  </a:lnTo>
                  <a:lnTo>
                    <a:pt x="84" y="189"/>
                  </a:lnTo>
                  <a:lnTo>
                    <a:pt x="76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3890963" y="1112838"/>
              <a:ext cx="47625" cy="50800"/>
            </a:xfrm>
            <a:custGeom>
              <a:avLst/>
              <a:gdLst>
                <a:gd name="T0" fmla="*/ 2147483647 w 180"/>
                <a:gd name="T1" fmla="*/ 2147483647 h 192"/>
                <a:gd name="T2" fmla="*/ 2147483647 w 180"/>
                <a:gd name="T3" fmla="*/ 2147483647 h 192"/>
                <a:gd name="T4" fmla="*/ 2147483647 w 180"/>
                <a:gd name="T5" fmla="*/ 2147483647 h 192"/>
                <a:gd name="T6" fmla="*/ 2147483647 w 180"/>
                <a:gd name="T7" fmla="*/ 2147483647 h 192"/>
                <a:gd name="T8" fmla="*/ 2147483647 w 180"/>
                <a:gd name="T9" fmla="*/ 2147483647 h 192"/>
                <a:gd name="T10" fmla="*/ 2147483647 w 180"/>
                <a:gd name="T11" fmla="*/ 2147483647 h 192"/>
                <a:gd name="T12" fmla="*/ 2147483647 w 180"/>
                <a:gd name="T13" fmla="*/ 0 h 192"/>
                <a:gd name="T14" fmla="*/ 2147483647 w 180"/>
                <a:gd name="T15" fmla="*/ 0 h 192"/>
                <a:gd name="T16" fmla="*/ 2147483647 w 180"/>
                <a:gd name="T17" fmla="*/ 0 h 192"/>
                <a:gd name="T18" fmla="*/ 2147483647 w 180"/>
                <a:gd name="T19" fmla="*/ 2147483647 h 192"/>
                <a:gd name="T20" fmla="*/ 2147483647 w 180"/>
                <a:gd name="T21" fmla="*/ 2147483647 h 192"/>
                <a:gd name="T22" fmla="*/ 2147483647 w 180"/>
                <a:gd name="T23" fmla="*/ 2147483647 h 192"/>
                <a:gd name="T24" fmla="*/ 2147483647 w 180"/>
                <a:gd name="T25" fmla="*/ 2147483647 h 192"/>
                <a:gd name="T26" fmla="*/ 2147483647 w 180"/>
                <a:gd name="T27" fmla="*/ 2147483647 h 192"/>
                <a:gd name="T28" fmla="*/ 2147483647 w 180"/>
                <a:gd name="T29" fmla="*/ 2147483647 h 192"/>
                <a:gd name="T30" fmla="*/ 2147483647 w 180"/>
                <a:gd name="T31" fmla="*/ 2147483647 h 192"/>
                <a:gd name="T32" fmla="*/ 2147483647 w 180"/>
                <a:gd name="T33" fmla="*/ 2147483647 h 192"/>
                <a:gd name="T34" fmla="*/ 2147483647 w 180"/>
                <a:gd name="T35" fmla="*/ 2147483647 h 192"/>
                <a:gd name="T36" fmla="*/ 2147483647 w 180"/>
                <a:gd name="T37" fmla="*/ 2147483647 h 192"/>
                <a:gd name="T38" fmla="*/ 2147483647 w 180"/>
                <a:gd name="T39" fmla="*/ 2147483647 h 192"/>
                <a:gd name="T40" fmla="*/ 2147483647 w 180"/>
                <a:gd name="T41" fmla="*/ 2147483647 h 192"/>
                <a:gd name="T42" fmla="*/ 2147483647 w 180"/>
                <a:gd name="T43" fmla="*/ 2147483647 h 192"/>
                <a:gd name="T44" fmla="*/ 2147483647 w 180"/>
                <a:gd name="T45" fmla="*/ 2147483647 h 192"/>
                <a:gd name="T46" fmla="*/ 2147483647 w 180"/>
                <a:gd name="T47" fmla="*/ 2147483647 h 192"/>
                <a:gd name="T48" fmla="*/ 2147483647 w 180"/>
                <a:gd name="T49" fmla="*/ 2147483647 h 192"/>
                <a:gd name="T50" fmla="*/ 2147483647 w 180"/>
                <a:gd name="T51" fmla="*/ 2147483647 h 192"/>
                <a:gd name="T52" fmla="*/ 2147483647 w 180"/>
                <a:gd name="T53" fmla="*/ 2147483647 h 192"/>
                <a:gd name="T54" fmla="*/ 2147483647 w 180"/>
                <a:gd name="T55" fmla="*/ 2147483647 h 192"/>
                <a:gd name="T56" fmla="*/ 2147483647 w 180"/>
                <a:gd name="T57" fmla="*/ 2147483647 h 192"/>
                <a:gd name="T58" fmla="*/ 2147483647 w 180"/>
                <a:gd name="T59" fmla="*/ 2147483647 h 192"/>
                <a:gd name="T60" fmla="*/ 2147483647 w 180"/>
                <a:gd name="T61" fmla="*/ 2147483647 h 192"/>
                <a:gd name="T62" fmla="*/ 2147483647 w 180"/>
                <a:gd name="T63" fmla="*/ 2147483647 h 192"/>
                <a:gd name="T64" fmla="*/ 2147483647 w 180"/>
                <a:gd name="T65" fmla="*/ 2147483647 h 192"/>
                <a:gd name="T66" fmla="*/ 2147483647 w 180"/>
                <a:gd name="T67" fmla="*/ 2147483647 h 192"/>
                <a:gd name="T68" fmla="*/ 2147483647 w 180"/>
                <a:gd name="T69" fmla="*/ 2147483647 h 192"/>
                <a:gd name="T70" fmla="*/ 2147483647 w 180"/>
                <a:gd name="T71" fmla="*/ 2147483647 h 192"/>
                <a:gd name="T72" fmla="*/ 2147483647 w 180"/>
                <a:gd name="T73" fmla="*/ 2147483647 h 192"/>
                <a:gd name="T74" fmla="*/ 2147483647 w 180"/>
                <a:gd name="T75" fmla="*/ 2147483647 h 192"/>
                <a:gd name="T76" fmla="*/ 2147483647 w 180"/>
                <a:gd name="T77" fmla="*/ 2147483647 h 192"/>
                <a:gd name="T78" fmla="*/ 2147483647 w 180"/>
                <a:gd name="T79" fmla="*/ 2147483647 h 192"/>
                <a:gd name="T80" fmla="*/ 2147483647 w 180"/>
                <a:gd name="T81" fmla="*/ 2147483647 h 192"/>
                <a:gd name="T82" fmla="*/ 2147483647 w 180"/>
                <a:gd name="T83" fmla="*/ 2147483647 h 192"/>
                <a:gd name="T84" fmla="*/ 2147483647 w 180"/>
                <a:gd name="T85" fmla="*/ 2147483647 h 192"/>
                <a:gd name="T86" fmla="*/ 2147483647 w 180"/>
                <a:gd name="T87" fmla="*/ 2147483647 h 192"/>
                <a:gd name="T88" fmla="*/ 2147483647 w 180"/>
                <a:gd name="T89" fmla="*/ 2147483647 h 192"/>
                <a:gd name="T90" fmla="*/ 2147483647 w 180"/>
                <a:gd name="T91" fmla="*/ 2147483647 h 192"/>
                <a:gd name="T92" fmla="*/ 2147483647 w 180"/>
                <a:gd name="T93" fmla="*/ 2147483647 h 192"/>
                <a:gd name="T94" fmla="*/ 2147483647 w 180"/>
                <a:gd name="T95" fmla="*/ 2147483647 h 192"/>
                <a:gd name="T96" fmla="*/ 2147483647 w 180"/>
                <a:gd name="T97" fmla="*/ 2147483647 h 192"/>
                <a:gd name="T98" fmla="*/ 2147483647 w 180"/>
                <a:gd name="T99" fmla="*/ 2147483647 h 192"/>
                <a:gd name="T100" fmla="*/ 2147483647 w 180"/>
                <a:gd name="T101" fmla="*/ 2147483647 h 192"/>
                <a:gd name="T102" fmla="*/ 2147483647 w 180"/>
                <a:gd name="T103" fmla="*/ 2147483647 h 192"/>
                <a:gd name="T104" fmla="*/ 2147483647 w 180"/>
                <a:gd name="T105" fmla="*/ 2147483647 h 192"/>
                <a:gd name="T106" fmla="*/ 0 w 180"/>
                <a:gd name="T107" fmla="*/ 2147483647 h 192"/>
                <a:gd name="T108" fmla="*/ 0 w 180"/>
                <a:gd name="T109" fmla="*/ 2147483647 h 192"/>
                <a:gd name="T110" fmla="*/ 0 w 180"/>
                <a:gd name="T111" fmla="*/ 2147483647 h 192"/>
                <a:gd name="T112" fmla="*/ 2147483647 w 180"/>
                <a:gd name="T113" fmla="*/ 2147483647 h 192"/>
                <a:gd name="T114" fmla="*/ 2147483647 w 180"/>
                <a:gd name="T115" fmla="*/ 2147483647 h 192"/>
                <a:gd name="T116" fmla="*/ 2147483647 w 180"/>
                <a:gd name="T117" fmla="*/ 2147483647 h 192"/>
                <a:gd name="T118" fmla="*/ 2147483647 w 180"/>
                <a:gd name="T119" fmla="*/ 2147483647 h 192"/>
                <a:gd name="T120" fmla="*/ 2147483647 w 180"/>
                <a:gd name="T121" fmla="*/ 2147483647 h 192"/>
                <a:gd name="T122" fmla="*/ 2147483647 w 180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"/>
                <a:gd name="T187" fmla="*/ 0 h 192"/>
                <a:gd name="T188" fmla="*/ 180 w 180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" h="192">
                  <a:moveTo>
                    <a:pt x="21" y="20"/>
                  </a:moveTo>
                  <a:lnTo>
                    <a:pt x="27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7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1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6" y="85"/>
                  </a:lnTo>
                  <a:lnTo>
                    <a:pt x="178" y="93"/>
                  </a:lnTo>
                  <a:lnTo>
                    <a:pt x="179" y="101"/>
                  </a:lnTo>
                  <a:lnTo>
                    <a:pt x="180" y="109"/>
                  </a:lnTo>
                  <a:lnTo>
                    <a:pt x="180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7" y="141"/>
                  </a:lnTo>
                  <a:lnTo>
                    <a:pt x="173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0" y="179"/>
                  </a:lnTo>
                  <a:lnTo>
                    <a:pt x="143" y="183"/>
                  </a:lnTo>
                  <a:lnTo>
                    <a:pt x="137" y="187"/>
                  </a:lnTo>
                  <a:lnTo>
                    <a:pt x="129" y="190"/>
                  </a:lnTo>
                  <a:lnTo>
                    <a:pt x="122" y="191"/>
                  </a:lnTo>
                  <a:lnTo>
                    <a:pt x="114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1" y="191"/>
                  </a:lnTo>
                  <a:lnTo>
                    <a:pt x="84" y="189"/>
                  </a:lnTo>
                  <a:lnTo>
                    <a:pt x="76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3889375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8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7" y="5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101" y="4"/>
                  </a:lnTo>
                  <a:lnTo>
                    <a:pt x="111" y="7"/>
                  </a:lnTo>
                  <a:lnTo>
                    <a:pt x="121" y="13"/>
                  </a:lnTo>
                  <a:lnTo>
                    <a:pt x="137" y="23"/>
                  </a:lnTo>
                  <a:lnTo>
                    <a:pt x="158" y="43"/>
                  </a:lnTo>
                  <a:lnTo>
                    <a:pt x="163" y="52"/>
                  </a:lnTo>
                  <a:lnTo>
                    <a:pt x="170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3" y="101"/>
                  </a:lnTo>
                  <a:lnTo>
                    <a:pt x="183" y="118"/>
                  </a:lnTo>
                  <a:lnTo>
                    <a:pt x="184" y="125"/>
                  </a:lnTo>
                  <a:lnTo>
                    <a:pt x="183" y="132"/>
                  </a:lnTo>
                  <a:lnTo>
                    <a:pt x="182" y="139"/>
                  </a:lnTo>
                  <a:lnTo>
                    <a:pt x="180" y="147"/>
                  </a:lnTo>
                  <a:lnTo>
                    <a:pt x="177" y="154"/>
                  </a:lnTo>
                  <a:lnTo>
                    <a:pt x="173" y="159"/>
                  </a:lnTo>
                  <a:lnTo>
                    <a:pt x="168" y="165"/>
                  </a:lnTo>
                  <a:lnTo>
                    <a:pt x="163" y="170"/>
                  </a:lnTo>
                  <a:lnTo>
                    <a:pt x="154" y="181"/>
                  </a:lnTo>
                  <a:lnTo>
                    <a:pt x="137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2480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4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32480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4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32400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0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2147483647 w 180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0"/>
                <a:gd name="T166" fmla="*/ 0 h 191"/>
                <a:gd name="T167" fmla="*/ 180 w 180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0" h="191">
                  <a:moveTo>
                    <a:pt x="18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3" y="7"/>
                  </a:lnTo>
                  <a:lnTo>
                    <a:pt x="115" y="12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45" y="37"/>
                  </a:lnTo>
                  <a:lnTo>
                    <a:pt x="153" y="43"/>
                  </a:lnTo>
                  <a:lnTo>
                    <a:pt x="163" y="57"/>
                  </a:lnTo>
                  <a:lnTo>
                    <a:pt x="171" y="71"/>
                  </a:lnTo>
                  <a:lnTo>
                    <a:pt x="175" y="84"/>
                  </a:lnTo>
                  <a:lnTo>
                    <a:pt x="179" y="98"/>
                  </a:lnTo>
                  <a:lnTo>
                    <a:pt x="180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1" y="158"/>
                  </a:lnTo>
                  <a:lnTo>
                    <a:pt x="153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32400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0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2147483647 w 180"/>
                <a:gd name="T109" fmla="*/ 2147483647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0"/>
                <a:gd name="T166" fmla="*/ 0 h 191"/>
                <a:gd name="T167" fmla="*/ 180 w 180"/>
                <a:gd name="T168" fmla="*/ 191 h 1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0" h="191">
                  <a:moveTo>
                    <a:pt x="18" y="20"/>
                  </a:moveTo>
                  <a:lnTo>
                    <a:pt x="27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3" y="7"/>
                  </a:lnTo>
                  <a:lnTo>
                    <a:pt x="115" y="12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45" y="37"/>
                  </a:lnTo>
                  <a:lnTo>
                    <a:pt x="153" y="43"/>
                  </a:lnTo>
                  <a:lnTo>
                    <a:pt x="163" y="57"/>
                  </a:lnTo>
                  <a:lnTo>
                    <a:pt x="171" y="71"/>
                  </a:lnTo>
                  <a:lnTo>
                    <a:pt x="175" y="84"/>
                  </a:lnTo>
                  <a:lnTo>
                    <a:pt x="179" y="98"/>
                  </a:lnTo>
                  <a:lnTo>
                    <a:pt x="180" y="112"/>
                  </a:lnTo>
                  <a:lnTo>
                    <a:pt x="180" y="127"/>
                  </a:lnTo>
                  <a:lnTo>
                    <a:pt x="176" y="142"/>
                  </a:lnTo>
                  <a:lnTo>
                    <a:pt x="171" y="158"/>
                  </a:lnTo>
                  <a:lnTo>
                    <a:pt x="153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1" y="122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4154488" y="1112838"/>
              <a:ext cx="49213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0 w 181"/>
                <a:gd name="T91" fmla="*/ 2147483647 h 192"/>
                <a:gd name="T92" fmla="*/ 0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2147483647 w 181"/>
                <a:gd name="T107" fmla="*/ 2147483647 h 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1"/>
                <a:gd name="T163" fmla="*/ 0 h 192"/>
                <a:gd name="T164" fmla="*/ 181 w 181"/>
                <a:gd name="T165" fmla="*/ 192 h 1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1" h="192">
                  <a:moveTo>
                    <a:pt x="19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5" y="8"/>
                  </a:lnTo>
                  <a:lnTo>
                    <a:pt x="118" y="14"/>
                  </a:lnTo>
                  <a:lnTo>
                    <a:pt x="129" y="21"/>
                  </a:lnTo>
                  <a:lnTo>
                    <a:pt x="141" y="29"/>
                  </a:lnTo>
                  <a:lnTo>
                    <a:pt x="146" y="37"/>
                  </a:lnTo>
                  <a:lnTo>
                    <a:pt x="154" y="43"/>
                  </a:lnTo>
                  <a:lnTo>
                    <a:pt x="162" y="55"/>
                  </a:lnTo>
                  <a:lnTo>
                    <a:pt x="169" y="68"/>
                  </a:lnTo>
                  <a:lnTo>
                    <a:pt x="175" y="84"/>
                  </a:lnTo>
                  <a:lnTo>
                    <a:pt x="180" y="100"/>
                  </a:lnTo>
                  <a:lnTo>
                    <a:pt x="181" y="108"/>
                  </a:lnTo>
                  <a:lnTo>
                    <a:pt x="181" y="116"/>
                  </a:lnTo>
                  <a:lnTo>
                    <a:pt x="181" y="124"/>
                  </a:lnTo>
                  <a:lnTo>
                    <a:pt x="180" y="131"/>
                  </a:lnTo>
                  <a:lnTo>
                    <a:pt x="178" y="139"/>
                  </a:lnTo>
                  <a:lnTo>
                    <a:pt x="176" y="146"/>
                  </a:lnTo>
                  <a:lnTo>
                    <a:pt x="173" y="152"/>
                  </a:lnTo>
                  <a:lnTo>
                    <a:pt x="169" y="158"/>
                  </a:lnTo>
                  <a:lnTo>
                    <a:pt x="166" y="164"/>
                  </a:lnTo>
                  <a:lnTo>
                    <a:pt x="152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7" y="192"/>
                  </a:lnTo>
                  <a:lnTo>
                    <a:pt x="88" y="190"/>
                  </a:lnTo>
                  <a:lnTo>
                    <a:pt x="71" y="184"/>
                  </a:lnTo>
                  <a:lnTo>
                    <a:pt x="54" y="173"/>
                  </a:lnTo>
                  <a:lnTo>
                    <a:pt x="46" y="164"/>
                  </a:lnTo>
                  <a:lnTo>
                    <a:pt x="36" y="158"/>
                  </a:lnTo>
                  <a:lnTo>
                    <a:pt x="28" y="149"/>
                  </a:lnTo>
                  <a:lnTo>
                    <a:pt x="23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4154488" y="1112838"/>
              <a:ext cx="49213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0 w 181"/>
                <a:gd name="T91" fmla="*/ 2147483647 h 192"/>
                <a:gd name="T92" fmla="*/ 0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2147483647 w 181"/>
                <a:gd name="T107" fmla="*/ 2147483647 h 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1"/>
                <a:gd name="T163" fmla="*/ 0 h 192"/>
                <a:gd name="T164" fmla="*/ 181 w 181"/>
                <a:gd name="T165" fmla="*/ 192 h 1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1" h="192">
                  <a:moveTo>
                    <a:pt x="19" y="20"/>
                  </a:moveTo>
                  <a:lnTo>
                    <a:pt x="28" y="14"/>
                  </a:lnTo>
                  <a:lnTo>
                    <a:pt x="34" y="12"/>
                  </a:lnTo>
                  <a:lnTo>
                    <a:pt x="40" y="6"/>
                  </a:lnTo>
                  <a:lnTo>
                    <a:pt x="46" y="4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5" y="8"/>
                  </a:lnTo>
                  <a:lnTo>
                    <a:pt x="118" y="14"/>
                  </a:lnTo>
                  <a:lnTo>
                    <a:pt x="129" y="21"/>
                  </a:lnTo>
                  <a:lnTo>
                    <a:pt x="141" y="29"/>
                  </a:lnTo>
                  <a:lnTo>
                    <a:pt x="146" y="37"/>
                  </a:lnTo>
                  <a:lnTo>
                    <a:pt x="154" y="43"/>
                  </a:lnTo>
                  <a:lnTo>
                    <a:pt x="162" y="55"/>
                  </a:lnTo>
                  <a:lnTo>
                    <a:pt x="169" y="68"/>
                  </a:lnTo>
                  <a:lnTo>
                    <a:pt x="175" y="84"/>
                  </a:lnTo>
                  <a:lnTo>
                    <a:pt x="180" y="100"/>
                  </a:lnTo>
                  <a:lnTo>
                    <a:pt x="181" y="108"/>
                  </a:lnTo>
                  <a:lnTo>
                    <a:pt x="181" y="116"/>
                  </a:lnTo>
                  <a:lnTo>
                    <a:pt x="181" y="124"/>
                  </a:lnTo>
                  <a:lnTo>
                    <a:pt x="180" y="131"/>
                  </a:lnTo>
                  <a:lnTo>
                    <a:pt x="178" y="139"/>
                  </a:lnTo>
                  <a:lnTo>
                    <a:pt x="176" y="146"/>
                  </a:lnTo>
                  <a:lnTo>
                    <a:pt x="173" y="152"/>
                  </a:lnTo>
                  <a:lnTo>
                    <a:pt x="169" y="158"/>
                  </a:lnTo>
                  <a:lnTo>
                    <a:pt x="166" y="164"/>
                  </a:lnTo>
                  <a:lnTo>
                    <a:pt x="152" y="179"/>
                  </a:lnTo>
                  <a:lnTo>
                    <a:pt x="143" y="184"/>
                  </a:lnTo>
                  <a:lnTo>
                    <a:pt x="135" y="187"/>
                  </a:lnTo>
                  <a:lnTo>
                    <a:pt x="126" y="192"/>
                  </a:lnTo>
                  <a:lnTo>
                    <a:pt x="97" y="192"/>
                  </a:lnTo>
                  <a:lnTo>
                    <a:pt x="88" y="190"/>
                  </a:lnTo>
                  <a:lnTo>
                    <a:pt x="71" y="184"/>
                  </a:lnTo>
                  <a:lnTo>
                    <a:pt x="54" y="173"/>
                  </a:lnTo>
                  <a:lnTo>
                    <a:pt x="46" y="164"/>
                  </a:lnTo>
                  <a:lnTo>
                    <a:pt x="36" y="158"/>
                  </a:lnTo>
                  <a:lnTo>
                    <a:pt x="28" y="149"/>
                  </a:lnTo>
                  <a:lnTo>
                    <a:pt x="23" y="141"/>
                  </a:lnTo>
                  <a:lnTo>
                    <a:pt x="17" y="130"/>
                  </a:lnTo>
                  <a:lnTo>
                    <a:pt x="11" y="118"/>
                  </a:lnTo>
                  <a:lnTo>
                    <a:pt x="6" y="105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8" y="43"/>
                  </a:lnTo>
                  <a:lnTo>
                    <a:pt x="11" y="34"/>
                  </a:lnTo>
                  <a:lnTo>
                    <a:pt x="14" y="29"/>
                  </a:lnTo>
                  <a:lnTo>
                    <a:pt x="19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4154488" y="1112838"/>
              <a:ext cx="49213" cy="52388"/>
            </a:xfrm>
            <a:custGeom>
              <a:avLst/>
              <a:gdLst>
                <a:gd name="T0" fmla="*/ 0 w 185"/>
                <a:gd name="T1" fmla="*/ 2147483647 h 198"/>
                <a:gd name="T2" fmla="*/ 2147483647 w 185"/>
                <a:gd name="T3" fmla="*/ 2147483647 h 198"/>
                <a:gd name="T4" fmla="*/ 2147483647 w 185"/>
                <a:gd name="T5" fmla="*/ 2147483647 h 198"/>
                <a:gd name="T6" fmla="*/ 2147483647 w 185"/>
                <a:gd name="T7" fmla="*/ 2147483647 h 198"/>
                <a:gd name="T8" fmla="*/ 2147483647 w 185"/>
                <a:gd name="T9" fmla="*/ 2147483647 h 198"/>
                <a:gd name="T10" fmla="*/ 2147483647 w 185"/>
                <a:gd name="T11" fmla="*/ 2147483647 h 198"/>
                <a:gd name="T12" fmla="*/ 2147483647 w 185"/>
                <a:gd name="T13" fmla="*/ 2147483647 h 198"/>
                <a:gd name="T14" fmla="*/ 2147483647 w 185"/>
                <a:gd name="T15" fmla="*/ 2147483647 h 198"/>
                <a:gd name="T16" fmla="*/ 2147483647 w 185"/>
                <a:gd name="T17" fmla="*/ 0 h 198"/>
                <a:gd name="T18" fmla="*/ 2147483647 w 185"/>
                <a:gd name="T19" fmla="*/ 0 h 198"/>
                <a:gd name="T20" fmla="*/ 2147483647 w 185"/>
                <a:gd name="T21" fmla="*/ 2147483647 h 198"/>
                <a:gd name="T22" fmla="*/ 2147483647 w 185"/>
                <a:gd name="T23" fmla="*/ 2147483647 h 198"/>
                <a:gd name="T24" fmla="*/ 2147483647 w 185"/>
                <a:gd name="T25" fmla="*/ 2147483647 h 198"/>
                <a:gd name="T26" fmla="*/ 2147483647 w 185"/>
                <a:gd name="T27" fmla="*/ 2147483647 h 198"/>
                <a:gd name="T28" fmla="*/ 2147483647 w 185"/>
                <a:gd name="T29" fmla="*/ 2147483647 h 198"/>
                <a:gd name="T30" fmla="*/ 2147483647 w 185"/>
                <a:gd name="T31" fmla="*/ 2147483647 h 198"/>
                <a:gd name="T32" fmla="*/ 2147483647 w 185"/>
                <a:gd name="T33" fmla="*/ 2147483647 h 198"/>
                <a:gd name="T34" fmla="*/ 2147483647 w 185"/>
                <a:gd name="T35" fmla="*/ 2147483647 h 198"/>
                <a:gd name="T36" fmla="*/ 2147483647 w 185"/>
                <a:gd name="T37" fmla="*/ 2147483647 h 198"/>
                <a:gd name="T38" fmla="*/ 2147483647 w 185"/>
                <a:gd name="T39" fmla="*/ 2147483647 h 198"/>
                <a:gd name="T40" fmla="*/ 2147483647 w 185"/>
                <a:gd name="T41" fmla="*/ 2147483647 h 198"/>
                <a:gd name="T42" fmla="*/ 2147483647 w 185"/>
                <a:gd name="T43" fmla="*/ 2147483647 h 198"/>
                <a:gd name="T44" fmla="*/ 2147483647 w 185"/>
                <a:gd name="T45" fmla="*/ 2147483647 h 198"/>
                <a:gd name="T46" fmla="*/ 2147483647 w 185"/>
                <a:gd name="T47" fmla="*/ 2147483647 h 198"/>
                <a:gd name="T48" fmla="*/ 2147483647 w 185"/>
                <a:gd name="T49" fmla="*/ 2147483647 h 198"/>
                <a:gd name="T50" fmla="*/ 2147483647 w 185"/>
                <a:gd name="T51" fmla="*/ 2147483647 h 198"/>
                <a:gd name="T52" fmla="*/ 2147483647 w 185"/>
                <a:gd name="T53" fmla="*/ 2147483647 h 198"/>
                <a:gd name="T54" fmla="*/ 2147483647 w 185"/>
                <a:gd name="T55" fmla="*/ 2147483647 h 198"/>
                <a:gd name="T56" fmla="*/ 2147483647 w 185"/>
                <a:gd name="T57" fmla="*/ 2147483647 h 198"/>
                <a:gd name="T58" fmla="*/ 2147483647 w 185"/>
                <a:gd name="T59" fmla="*/ 2147483647 h 198"/>
                <a:gd name="T60" fmla="*/ 2147483647 w 185"/>
                <a:gd name="T61" fmla="*/ 2147483647 h 198"/>
                <a:gd name="T62" fmla="*/ 2147483647 w 185"/>
                <a:gd name="T63" fmla="*/ 2147483647 h 1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5"/>
                <a:gd name="T97" fmla="*/ 0 h 198"/>
                <a:gd name="T98" fmla="*/ 185 w 185"/>
                <a:gd name="T99" fmla="*/ 198 h 1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5" h="198">
                  <a:moveTo>
                    <a:pt x="0" y="46"/>
                  </a:moveTo>
                  <a:lnTo>
                    <a:pt x="18" y="29"/>
                  </a:lnTo>
                  <a:lnTo>
                    <a:pt x="29" y="20"/>
                  </a:lnTo>
                  <a:lnTo>
                    <a:pt x="36" y="13"/>
                  </a:lnTo>
                  <a:lnTo>
                    <a:pt x="42" y="8"/>
                  </a:lnTo>
                  <a:lnTo>
                    <a:pt x="45" y="6"/>
                  </a:lnTo>
                  <a:lnTo>
                    <a:pt x="50" y="4"/>
                  </a:lnTo>
                  <a:lnTo>
                    <a:pt x="56" y="2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2" y="13"/>
                  </a:lnTo>
                  <a:lnTo>
                    <a:pt x="136" y="23"/>
                  </a:lnTo>
                  <a:lnTo>
                    <a:pt x="145" y="29"/>
                  </a:lnTo>
                  <a:lnTo>
                    <a:pt x="150" y="37"/>
                  </a:lnTo>
                  <a:lnTo>
                    <a:pt x="158" y="43"/>
                  </a:lnTo>
                  <a:lnTo>
                    <a:pt x="169" y="61"/>
                  </a:lnTo>
                  <a:lnTo>
                    <a:pt x="177" y="78"/>
                  </a:lnTo>
                  <a:lnTo>
                    <a:pt x="180" y="87"/>
                  </a:lnTo>
                  <a:lnTo>
                    <a:pt x="182" y="96"/>
                  </a:lnTo>
                  <a:lnTo>
                    <a:pt x="185" y="104"/>
                  </a:lnTo>
                  <a:lnTo>
                    <a:pt x="185" y="113"/>
                  </a:lnTo>
                  <a:lnTo>
                    <a:pt x="185" y="121"/>
                  </a:lnTo>
                  <a:lnTo>
                    <a:pt x="184" y="131"/>
                  </a:lnTo>
                  <a:lnTo>
                    <a:pt x="182" y="139"/>
                  </a:lnTo>
                  <a:lnTo>
                    <a:pt x="179" y="148"/>
                  </a:lnTo>
                  <a:lnTo>
                    <a:pt x="174" y="156"/>
                  </a:lnTo>
                  <a:lnTo>
                    <a:pt x="170" y="164"/>
                  </a:lnTo>
                  <a:lnTo>
                    <a:pt x="163" y="173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3511550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6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3511550" y="1119188"/>
              <a:ext cx="950913" cy="950913"/>
            </a:xfrm>
            <a:custGeom>
              <a:avLst/>
              <a:gdLst>
                <a:gd name="T0" fmla="*/ 0 w 3592"/>
                <a:gd name="T1" fmla="*/ 2147483647 h 3591"/>
                <a:gd name="T2" fmla="*/ 2147483647 w 3592"/>
                <a:gd name="T3" fmla="*/ 0 h 3591"/>
                <a:gd name="T4" fmla="*/ 2147483647 w 3592"/>
                <a:gd name="T5" fmla="*/ 2147483647 h 3591"/>
                <a:gd name="T6" fmla="*/ 2147483647 w 3592"/>
                <a:gd name="T7" fmla="*/ 2147483647 h 3591"/>
                <a:gd name="T8" fmla="*/ 0 w 3592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2"/>
                <a:gd name="T16" fmla="*/ 0 h 3591"/>
                <a:gd name="T17" fmla="*/ 3592 w 3592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2" h="3591">
                  <a:moveTo>
                    <a:pt x="0" y="3444"/>
                  </a:moveTo>
                  <a:lnTo>
                    <a:pt x="3446" y="0"/>
                  </a:lnTo>
                  <a:lnTo>
                    <a:pt x="3592" y="147"/>
                  </a:lnTo>
                  <a:lnTo>
                    <a:pt x="143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3503613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2147483647 w 179"/>
                <a:gd name="T93" fmla="*/ 2147483647 h 191"/>
                <a:gd name="T94" fmla="*/ 2147483647 w 179"/>
                <a:gd name="T95" fmla="*/ 2147483647 h 191"/>
                <a:gd name="T96" fmla="*/ 0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2147483647 w 179"/>
                <a:gd name="T109" fmla="*/ 2147483647 h 191"/>
                <a:gd name="T110" fmla="*/ 2147483647 w 179"/>
                <a:gd name="T111" fmla="*/ 2147483647 h 1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9"/>
                <a:gd name="T169" fmla="*/ 0 h 191"/>
                <a:gd name="T170" fmla="*/ 179 w 179"/>
                <a:gd name="T171" fmla="*/ 191 h 1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9" h="191">
                  <a:moveTo>
                    <a:pt x="18" y="20"/>
                  </a:moveTo>
                  <a:lnTo>
                    <a:pt x="25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7" y="28"/>
                  </a:lnTo>
                  <a:lnTo>
                    <a:pt x="151" y="43"/>
                  </a:lnTo>
                  <a:lnTo>
                    <a:pt x="157" y="49"/>
                  </a:lnTo>
                  <a:lnTo>
                    <a:pt x="161" y="55"/>
                  </a:lnTo>
                  <a:lnTo>
                    <a:pt x="165" y="62"/>
                  </a:lnTo>
                  <a:lnTo>
                    <a:pt x="169" y="68"/>
                  </a:lnTo>
                  <a:lnTo>
                    <a:pt x="174" y="82"/>
                  </a:lnTo>
                  <a:lnTo>
                    <a:pt x="178" y="97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3503613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2147483647 w 179"/>
                <a:gd name="T93" fmla="*/ 2147483647 h 191"/>
                <a:gd name="T94" fmla="*/ 2147483647 w 179"/>
                <a:gd name="T95" fmla="*/ 2147483647 h 191"/>
                <a:gd name="T96" fmla="*/ 0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2147483647 w 179"/>
                <a:gd name="T109" fmla="*/ 2147483647 h 191"/>
                <a:gd name="T110" fmla="*/ 2147483647 w 179"/>
                <a:gd name="T111" fmla="*/ 2147483647 h 1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9"/>
                <a:gd name="T169" fmla="*/ 0 h 191"/>
                <a:gd name="T170" fmla="*/ 179 w 179"/>
                <a:gd name="T171" fmla="*/ 191 h 1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9" h="191">
                  <a:moveTo>
                    <a:pt x="18" y="20"/>
                  </a:moveTo>
                  <a:lnTo>
                    <a:pt x="25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3" y="7"/>
                  </a:lnTo>
                  <a:lnTo>
                    <a:pt x="114" y="12"/>
                  </a:lnTo>
                  <a:lnTo>
                    <a:pt x="126" y="19"/>
                  </a:lnTo>
                  <a:lnTo>
                    <a:pt x="137" y="28"/>
                  </a:lnTo>
                  <a:lnTo>
                    <a:pt x="151" y="43"/>
                  </a:lnTo>
                  <a:lnTo>
                    <a:pt x="157" y="49"/>
                  </a:lnTo>
                  <a:lnTo>
                    <a:pt x="161" y="55"/>
                  </a:lnTo>
                  <a:lnTo>
                    <a:pt x="165" y="62"/>
                  </a:lnTo>
                  <a:lnTo>
                    <a:pt x="169" y="68"/>
                  </a:lnTo>
                  <a:lnTo>
                    <a:pt x="174" y="82"/>
                  </a:lnTo>
                  <a:lnTo>
                    <a:pt x="178" y="97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70" y="182"/>
                  </a:lnTo>
                  <a:lnTo>
                    <a:pt x="62" y="178"/>
                  </a:lnTo>
                  <a:lnTo>
                    <a:pt x="55" y="174"/>
                  </a:lnTo>
                  <a:lnTo>
                    <a:pt x="48" y="169"/>
                  </a:lnTo>
                  <a:lnTo>
                    <a:pt x="42" y="163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2" y="91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10" y="34"/>
                  </a:lnTo>
                  <a:lnTo>
                    <a:pt x="16" y="28"/>
                  </a:lnTo>
                  <a:lnTo>
                    <a:pt x="18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4419600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0 h 192"/>
                <a:gd name="T12" fmla="*/ 2147483647 w 181"/>
                <a:gd name="T13" fmla="*/ 2147483647 h 192"/>
                <a:gd name="T14" fmla="*/ 2147483647 w 181"/>
                <a:gd name="T15" fmla="*/ 2147483647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0 w 181"/>
                <a:gd name="T87" fmla="*/ 2147483647 h 192"/>
                <a:gd name="T88" fmla="*/ 0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192"/>
                <a:gd name="T158" fmla="*/ 181 w 181"/>
                <a:gd name="T159" fmla="*/ 192 h 1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192">
                  <a:moveTo>
                    <a:pt x="21" y="20"/>
                  </a:moveTo>
                  <a:lnTo>
                    <a:pt x="27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6" y="7"/>
                  </a:lnTo>
                  <a:lnTo>
                    <a:pt x="117" y="13"/>
                  </a:lnTo>
                  <a:lnTo>
                    <a:pt x="129" y="20"/>
                  </a:lnTo>
                  <a:lnTo>
                    <a:pt x="139" y="29"/>
                  </a:lnTo>
                  <a:lnTo>
                    <a:pt x="153" y="43"/>
                  </a:lnTo>
                  <a:lnTo>
                    <a:pt x="162" y="54"/>
                  </a:lnTo>
                  <a:lnTo>
                    <a:pt x="169" y="68"/>
                  </a:lnTo>
                  <a:lnTo>
                    <a:pt x="176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1" y="115"/>
                  </a:lnTo>
                  <a:lnTo>
                    <a:pt x="181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5" y="151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4"/>
                  </a:lnTo>
                  <a:lnTo>
                    <a:pt x="136" y="187"/>
                  </a:lnTo>
                  <a:lnTo>
                    <a:pt x="128" y="192"/>
                  </a:lnTo>
                  <a:lnTo>
                    <a:pt x="98" y="192"/>
                  </a:lnTo>
                  <a:lnTo>
                    <a:pt x="90" y="190"/>
                  </a:lnTo>
                  <a:lnTo>
                    <a:pt x="81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8" y="158"/>
                  </a:lnTo>
                  <a:lnTo>
                    <a:pt x="29" y="149"/>
                  </a:lnTo>
                  <a:lnTo>
                    <a:pt x="23" y="141"/>
                  </a:lnTo>
                  <a:lnTo>
                    <a:pt x="18" y="131"/>
                  </a:lnTo>
                  <a:lnTo>
                    <a:pt x="12" y="119"/>
                  </a:lnTo>
                  <a:lnTo>
                    <a:pt x="7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3" y="53"/>
                  </a:lnTo>
                  <a:lnTo>
                    <a:pt x="6" y="47"/>
                  </a:lnTo>
                  <a:lnTo>
                    <a:pt x="8" y="43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4419600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0 h 192"/>
                <a:gd name="T12" fmla="*/ 2147483647 w 181"/>
                <a:gd name="T13" fmla="*/ 2147483647 h 192"/>
                <a:gd name="T14" fmla="*/ 2147483647 w 181"/>
                <a:gd name="T15" fmla="*/ 2147483647 h 192"/>
                <a:gd name="T16" fmla="*/ 2147483647 w 181"/>
                <a:gd name="T17" fmla="*/ 2147483647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0 w 181"/>
                <a:gd name="T87" fmla="*/ 2147483647 h 192"/>
                <a:gd name="T88" fmla="*/ 0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192"/>
                <a:gd name="T158" fmla="*/ 181 w 181"/>
                <a:gd name="T159" fmla="*/ 192 h 1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192">
                  <a:moveTo>
                    <a:pt x="21" y="20"/>
                  </a:moveTo>
                  <a:lnTo>
                    <a:pt x="27" y="14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3" y="4"/>
                  </a:lnTo>
                  <a:lnTo>
                    <a:pt x="106" y="7"/>
                  </a:lnTo>
                  <a:lnTo>
                    <a:pt x="117" y="13"/>
                  </a:lnTo>
                  <a:lnTo>
                    <a:pt x="129" y="20"/>
                  </a:lnTo>
                  <a:lnTo>
                    <a:pt x="139" y="29"/>
                  </a:lnTo>
                  <a:lnTo>
                    <a:pt x="153" y="43"/>
                  </a:lnTo>
                  <a:lnTo>
                    <a:pt x="162" y="54"/>
                  </a:lnTo>
                  <a:lnTo>
                    <a:pt x="169" y="68"/>
                  </a:lnTo>
                  <a:lnTo>
                    <a:pt x="176" y="83"/>
                  </a:lnTo>
                  <a:lnTo>
                    <a:pt x="179" y="99"/>
                  </a:lnTo>
                  <a:lnTo>
                    <a:pt x="180" y="107"/>
                  </a:lnTo>
                  <a:lnTo>
                    <a:pt x="181" y="115"/>
                  </a:lnTo>
                  <a:lnTo>
                    <a:pt x="181" y="123"/>
                  </a:lnTo>
                  <a:lnTo>
                    <a:pt x="180" y="131"/>
                  </a:lnTo>
                  <a:lnTo>
                    <a:pt x="179" y="138"/>
                  </a:lnTo>
                  <a:lnTo>
                    <a:pt x="177" y="144"/>
                  </a:lnTo>
                  <a:lnTo>
                    <a:pt x="175" y="151"/>
                  </a:lnTo>
                  <a:lnTo>
                    <a:pt x="170" y="158"/>
                  </a:lnTo>
                  <a:lnTo>
                    <a:pt x="168" y="164"/>
                  </a:lnTo>
                  <a:lnTo>
                    <a:pt x="153" y="179"/>
                  </a:lnTo>
                  <a:lnTo>
                    <a:pt x="145" y="184"/>
                  </a:lnTo>
                  <a:lnTo>
                    <a:pt x="136" y="187"/>
                  </a:lnTo>
                  <a:lnTo>
                    <a:pt x="128" y="192"/>
                  </a:lnTo>
                  <a:lnTo>
                    <a:pt x="98" y="192"/>
                  </a:lnTo>
                  <a:lnTo>
                    <a:pt x="90" y="190"/>
                  </a:lnTo>
                  <a:lnTo>
                    <a:pt x="81" y="187"/>
                  </a:lnTo>
                  <a:lnTo>
                    <a:pt x="69" y="184"/>
                  </a:lnTo>
                  <a:lnTo>
                    <a:pt x="52" y="173"/>
                  </a:lnTo>
                  <a:lnTo>
                    <a:pt x="46" y="164"/>
                  </a:lnTo>
                  <a:lnTo>
                    <a:pt x="38" y="158"/>
                  </a:lnTo>
                  <a:lnTo>
                    <a:pt x="29" y="149"/>
                  </a:lnTo>
                  <a:lnTo>
                    <a:pt x="23" y="141"/>
                  </a:lnTo>
                  <a:lnTo>
                    <a:pt x="18" y="131"/>
                  </a:lnTo>
                  <a:lnTo>
                    <a:pt x="12" y="119"/>
                  </a:lnTo>
                  <a:lnTo>
                    <a:pt x="7" y="105"/>
                  </a:lnTo>
                  <a:lnTo>
                    <a:pt x="3" y="92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3" y="53"/>
                  </a:lnTo>
                  <a:lnTo>
                    <a:pt x="6" y="47"/>
                  </a:lnTo>
                  <a:lnTo>
                    <a:pt x="8" y="43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4418013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2147483647 h 198"/>
                <a:gd name="T18" fmla="*/ 2147483647 w 184"/>
                <a:gd name="T19" fmla="*/ 0 h 198"/>
                <a:gd name="T20" fmla="*/ 2147483647 w 184"/>
                <a:gd name="T21" fmla="*/ 0 h 198"/>
                <a:gd name="T22" fmla="*/ 2147483647 w 184"/>
                <a:gd name="T23" fmla="*/ 0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2147483647 w 184"/>
                <a:gd name="T63" fmla="*/ 2147483647 h 198"/>
                <a:gd name="T64" fmla="*/ 2147483647 w 184"/>
                <a:gd name="T65" fmla="*/ 2147483647 h 198"/>
                <a:gd name="T66" fmla="*/ 2147483647 w 184"/>
                <a:gd name="T67" fmla="*/ 2147483647 h 198"/>
                <a:gd name="T68" fmla="*/ 2147483647 w 184"/>
                <a:gd name="T69" fmla="*/ 2147483647 h 198"/>
                <a:gd name="T70" fmla="*/ 2147483647 w 184"/>
                <a:gd name="T71" fmla="*/ 2147483647 h 198"/>
                <a:gd name="T72" fmla="*/ 2147483647 w 184"/>
                <a:gd name="T73" fmla="*/ 2147483647 h 198"/>
                <a:gd name="T74" fmla="*/ 2147483647 w 184"/>
                <a:gd name="T75" fmla="*/ 2147483647 h 198"/>
                <a:gd name="T76" fmla="*/ 2147483647 w 184"/>
                <a:gd name="T77" fmla="*/ 2147483647 h 1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"/>
                <a:gd name="T118" fmla="*/ 0 h 198"/>
                <a:gd name="T119" fmla="*/ 184 w 184"/>
                <a:gd name="T120" fmla="*/ 198 h 1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" h="198">
                  <a:moveTo>
                    <a:pt x="0" y="46"/>
                  </a:moveTo>
                  <a:lnTo>
                    <a:pt x="6" y="40"/>
                  </a:lnTo>
                  <a:lnTo>
                    <a:pt x="15" y="29"/>
                  </a:lnTo>
                  <a:lnTo>
                    <a:pt x="23" y="21"/>
                  </a:lnTo>
                  <a:lnTo>
                    <a:pt x="31" y="15"/>
                  </a:lnTo>
                  <a:lnTo>
                    <a:pt x="39" y="10"/>
                  </a:lnTo>
                  <a:lnTo>
                    <a:pt x="47" y="6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3" y="5"/>
                  </a:lnTo>
                  <a:lnTo>
                    <a:pt x="111" y="8"/>
                  </a:lnTo>
                  <a:lnTo>
                    <a:pt x="120" y="12"/>
                  </a:lnTo>
                  <a:lnTo>
                    <a:pt x="128" y="17"/>
                  </a:lnTo>
                  <a:lnTo>
                    <a:pt x="136" y="22"/>
                  </a:lnTo>
                  <a:lnTo>
                    <a:pt x="144" y="29"/>
                  </a:lnTo>
                  <a:lnTo>
                    <a:pt x="150" y="37"/>
                  </a:lnTo>
                  <a:lnTo>
                    <a:pt x="156" y="43"/>
                  </a:lnTo>
                  <a:lnTo>
                    <a:pt x="163" y="51"/>
                  </a:lnTo>
                  <a:lnTo>
                    <a:pt x="167" y="60"/>
                  </a:lnTo>
                  <a:lnTo>
                    <a:pt x="173" y="68"/>
                  </a:lnTo>
                  <a:lnTo>
                    <a:pt x="176" y="77"/>
                  </a:lnTo>
                  <a:lnTo>
                    <a:pt x="180" y="86"/>
                  </a:lnTo>
                  <a:lnTo>
                    <a:pt x="182" y="95"/>
                  </a:lnTo>
                  <a:lnTo>
                    <a:pt x="184" y="104"/>
                  </a:lnTo>
                  <a:lnTo>
                    <a:pt x="184" y="113"/>
                  </a:lnTo>
                  <a:lnTo>
                    <a:pt x="184" y="123"/>
                  </a:lnTo>
                  <a:lnTo>
                    <a:pt x="183" y="132"/>
                  </a:lnTo>
                  <a:lnTo>
                    <a:pt x="181" y="141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7" y="166"/>
                  </a:lnTo>
                  <a:lnTo>
                    <a:pt x="162" y="174"/>
                  </a:lnTo>
                  <a:lnTo>
                    <a:pt x="153" y="181"/>
                  </a:lnTo>
                  <a:lnTo>
                    <a:pt x="142" y="192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Rectangle 69"/>
            <p:cNvSpPr>
              <a:spLocks noChangeArrowheads="1"/>
            </p:cNvSpPr>
            <p:nvPr/>
          </p:nvSpPr>
          <p:spPr bwMode="auto">
            <a:xfrm>
              <a:off x="442913" y="1347788"/>
              <a:ext cx="28575" cy="2825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401638" y="1630363"/>
              <a:ext cx="111125" cy="111125"/>
            </a:xfrm>
            <a:custGeom>
              <a:avLst/>
              <a:gdLst>
                <a:gd name="T0" fmla="*/ 0 w 424"/>
                <a:gd name="T1" fmla="*/ 0 h 422"/>
                <a:gd name="T2" fmla="*/ 2147483647 w 424"/>
                <a:gd name="T3" fmla="*/ 2147483647 h 422"/>
                <a:gd name="T4" fmla="*/ 2147483647 w 424"/>
                <a:gd name="T5" fmla="*/ 0 h 422"/>
                <a:gd name="T6" fmla="*/ 0 w 424"/>
                <a:gd name="T7" fmla="*/ 0 h 4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422"/>
                <a:gd name="T14" fmla="*/ 424 w 424"/>
                <a:gd name="T15" fmla="*/ 422 h 4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422">
                  <a:moveTo>
                    <a:pt x="0" y="0"/>
                  </a:moveTo>
                  <a:lnTo>
                    <a:pt x="213" y="422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>
              <a:off x="447675" y="1349376"/>
              <a:ext cx="322263" cy="285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768350" y="1308101"/>
              <a:ext cx="112713" cy="112713"/>
            </a:xfrm>
            <a:custGeom>
              <a:avLst/>
              <a:gdLst>
                <a:gd name="T0" fmla="*/ 0 w 428"/>
                <a:gd name="T1" fmla="*/ 2147483647 h 423"/>
                <a:gd name="T2" fmla="*/ 2147483647 w 428"/>
                <a:gd name="T3" fmla="*/ 2147483647 h 423"/>
                <a:gd name="T4" fmla="*/ 0 w 428"/>
                <a:gd name="T5" fmla="*/ 0 h 423"/>
                <a:gd name="T6" fmla="*/ 0 w 428"/>
                <a:gd name="T7" fmla="*/ 2147483647 h 4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423"/>
                <a:gd name="T14" fmla="*/ 428 w 428"/>
                <a:gd name="T15" fmla="*/ 423 h 4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423">
                  <a:moveTo>
                    <a:pt x="0" y="423"/>
                  </a:moveTo>
                  <a:lnTo>
                    <a:pt x="428" y="213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12725" y="1350963"/>
              <a:ext cx="250825" cy="223838"/>
            </a:xfrm>
            <a:custGeom>
              <a:avLst/>
              <a:gdLst>
                <a:gd name="T0" fmla="*/ 2147483647 w 949"/>
                <a:gd name="T1" fmla="*/ 2147483647 h 852"/>
                <a:gd name="T2" fmla="*/ 2147483647 w 949"/>
                <a:gd name="T3" fmla="*/ 0 h 852"/>
                <a:gd name="T4" fmla="*/ 0 w 949"/>
                <a:gd name="T5" fmla="*/ 2147483647 h 852"/>
                <a:gd name="T6" fmla="*/ 2147483647 w 949"/>
                <a:gd name="T7" fmla="*/ 2147483647 h 852"/>
                <a:gd name="T8" fmla="*/ 2147483647 w 949"/>
                <a:gd name="T9" fmla="*/ 2147483647 h 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9"/>
                <a:gd name="T16" fmla="*/ 0 h 852"/>
                <a:gd name="T17" fmla="*/ 949 w 949"/>
                <a:gd name="T18" fmla="*/ 852 h 8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9" h="852">
                  <a:moveTo>
                    <a:pt x="949" y="84"/>
                  </a:moveTo>
                  <a:lnTo>
                    <a:pt x="875" y="0"/>
                  </a:lnTo>
                  <a:lnTo>
                    <a:pt x="0" y="766"/>
                  </a:lnTo>
                  <a:lnTo>
                    <a:pt x="72" y="852"/>
                  </a:lnTo>
                  <a:lnTo>
                    <a:pt x="949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46050" y="1519238"/>
              <a:ext cx="122238" cy="117475"/>
            </a:xfrm>
            <a:custGeom>
              <a:avLst/>
              <a:gdLst>
                <a:gd name="T0" fmla="*/ 2147483647 w 460"/>
                <a:gd name="T1" fmla="*/ 0 h 446"/>
                <a:gd name="T2" fmla="*/ 0 w 460"/>
                <a:gd name="T3" fmla="*/ 2147483647 h 446"/>
                <a:gd name="T4" fmla="*/ 2147483647 w 460"/>
                <a:gd name="T5" fmla="*/ 2147483647 h 446"/>
                <a:gd name="T6" fmla="*/ 2147483647 w 460"/>
                <a:gd name="T7" fmla="*/ 0 h 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446"/>
                <a:gd name="T14" fmla="*/ 460 w 460"/>
                <a:gd name="T15" fmla="*/ 446 h 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446">
                  <a:moveTo>
                    <a:pt x="181" y="0"/>
                  </a:moveTo>
                  <a:lnTo>
                    <a:pt x="0" y="446"/>
                  </a:lnTo>
                  <a:lnTo>
                    <a:pt x="460" y="32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542925" y="1573213"/>
              <a:ext cx="117475" cy="163513"/>
            </a:xfrm>
            <a:custGeom>
              <a:avLst/>
              <a:gdLst>
                <a:gd name="T0" fmla="*/ 2147483647 w 444"/>
                <a:gd name="T1" fmla="*/ 2147483647 h 618"/>
                <a:gd name="T2" fmla="*/ 2147483647 w 444"/>
                <a:gd name="T3" fmla="*/ 2147483647 h 618"/>
                <a:gd name="T4" fmla="*/ 2147483647 w 444"/>
                <a:gd name="T5" fmla="*/ 2147483647 h 618"/>
                <a:gd name="T6" fmla="*/ 2147483647 w 444"/>
                <a:gd name="T7" fmla="*/ 2147483647 h 618"/>
                <a:gd name="T8" fmla="*/ 2147483647 w 444"/>
                <a:gd name="T9" fmla="*/ 2147483647 h 618"/>
                <a:gd name="T10" fmla="*/ 2147483647 w 444"/>
                <a:gd name="T11" fmla="*/ 2147483647 h 618"/>
                <a:gd name="T12" fmla="*/ 2147483647 w 444"/>
                <a:gd name="T13" fmla="*/ 2147483647 h 618"/>
                <a:gd name="T14" fmla="*/ 2147483647 w 444"/>
                <a:gd name="T15" fmla="*/ 2147483647 h 618"/>
                <a:gd name="T16" fmla="*/ 2147483647 w 444"/>
                <a:gd name="T17" fmla="*/ 2147483647 h 618"/>
                <a:gd name="T18" fmla="*/ 2147483647 w 444"/>
                <a:gd name="T19" fmla="*/ 2147483647 h 618"/>
                <a:gd name="T20" fmla="*/ 2147483647 w 444"/>
                <a:gd name="T21" fmla="*/ 2147483647 h 618"/>
                <a:gd name="T22" fmla="*/ 2147483647 w 444"/>
                <a:gd name="T23" fmla="*/ 2147483647 h 618"/>
                <a:gd name="T24" fmla="*/ 2147483647 w 444"/>
                <a:gd name="T25" fmla="*/ 2147483647 h 618"/>
                <a:gd name="T26" fmla="*/ 2147483647 w 444"/>
                <a:gd name="T27" fmla="*/ 2147483647 h 618"/>
                <a:gd name="T28" fmla="*/ 2147483647 w 444"/>
                <a:gd name="T29" fmla="*/ 2147483647 h 618"/>
                <a:gd name="T30" fmla="*/ 2147483647 w 444"/>
                <a:gd name="T31" fmla="*/ 2147483647 h 618"/>
                <a:gd name="T32" fmla="*/ 2147483647 w 444"/>
                <a:gd name="T33" fmla="*/ 2147483647 h 618"/>
                <a:gd name="T34" fmla="*/ 2147483647 w 444"/>
                <a:gd name="T35" fmla="*/ 2147483647 h 618"/>
                <a:gd name="T36" fmla="*/ 2147483647 w 444"/>
                <a:gd name="T37" fmla="*/ 2147483647 h 618"/>
                <a:gd name="T38" fmla="*/ 2147483647 w 444"/>
                <a:gd name="T39" fmla="*/ 2147483647 h 618"/>
                <a:gd name="T40" fmla="*/ 2147483647 w 444"/>
                <a:gd name="T41" fmla="*/ 2147483647 h 618"/>
                <a:gd name="T42" fmla="*/ 2147483647 w 444"/>
                <a:gd name="T43" fmla="*/ 2147483647 h 618"/>
                <a:gd name="T44" fmla="*/ 2147483647 w 444"/>
                <a:gd name="T45" fmla="*/ 2147483647 h 618"/>
                <a:gd name="T46" fmla="*/ 2147483647 w 444"/>
                <a:gd name="T47" fmla="*/ 2147483647 h 618"/>
                <a:gd name="T48" fmla="*/ 2147483647 w 444"/>
                <a:gd name="T49" fmla="*/ 2147483647 h 618"/>
                <a:gd name="T50" fmla="*/ 2147483647 w 444"/>
                <a:gd name="T51" fmla="*/ 2147483647 h 618"/>
                <a:gd name="T52" fmla="*/ 2147483647 w 444"/>
                <a:gd name="T53" fmla="*/ 2147483647 h 618"/>
                <a:gd name="T54" fmla="*/ 2147483647 w 444"/>
                <a:gd name="T55" fmla="*/ 2147483647 h 618"/>
                <a:gd name="T56" fmla="*/ 2147483647 w 444"/>
                <a:gd name="T57" fmla="*/ 2147483647 h 618"/>
                <a:gd name="T58" fmla="*/ 2147483647 w 444"/>
                <a:gd name="T59" fmla="*/ 2147483647 h 618"/>
                <a:gd name="T60" fmla="*/ 2147483647 w 444"/>
                <a:gd name="T61" fmla="*/ 2147483647 h 618"/>
                <a:gd name="T62" fmla="*/ 2147483647 w 444"/>
                <a:gd name="T63" fmla="*/ 2147483647 h 618"/>
                <a:gd name="T64" fmla="*/ 2147483647 w 444"/>
                <a:gd name="T65" fmla="*/ 2147483647 h 618"/>
                <a:gd name="T66" fmla="*/ 0 w 444"/>
                <a:gd name="T67" fmla="*/ 2147483647 h 618"/>
                <a:gd name="T68" fmla="*/ 2147483647 w 444"/>
                <a:gd name="T69" fmla="*/ 2147483647 h 618"/>
                <a:gd name="T70" fmla="*/ 2147483647 w 444"/>
                <a:gd name="T71" fmla="*/ 2147483647 h 618"/>
                <a:gd name="T72" fmla="*/ 2147483647 w 444"/>
                <a:gd name="T73" fmla="*/ 2147483647 h 618"/>
                <a:gd name="T74" fmla="*/ 2147483647 w 444"/>
                <a:gd name="T75" fmla="*/ 2147483647 h 618"/>
                <a:gd name="T76" fmla="*/ 2147483647 w 444"/>
                <a:gd name="T77" fmla="*/ 2147483647 h 618"/>
                <a:gd name="T78" fmla="*/ 2147483647 w 444"/>
                <a:gd name="T79" fmla="*/ 2147483647 h 618"/>
                <a:gd name="T80" fmla="*/ 2147483647 w 444"/>
                <a:gd name="T81" fmla="*/ 2147483647 h 618"/>
                <a:gd name="T82" fmla="*/ 2147483647 w 444"/>
                <a:gd name="T83" fmla="*/ 2147483647 h 618"/>
                <a:gd name="T84" fmla="*/ 2147483647 w 444"/>
                <a:gd name="T85" fmla="*/ 2147483647 h 618"/>
                <a:gd name="T86" fmla="*/ 2147483647 w 444"/>
                <a:gd name="T87" fmla="*/ 2147483647 h 618"/>
                <a:gd name="T88" fmla="*/ 2147483647 w 444"/>
                <a:gd name="T89" fmla="*/ 2147483647 h 618"/>
                <a:gd name="T90" fmla="*/ 2147483647 w 444"/>
                <a:gd name="T91" fmla="*/ 2147483647 h 618"/>
                <a:gd name="T92" fmla="*/ 2147483647 w 444"/>
                <a:gd name="T93" fmla="*/ 2147483647 h 618"/>
                <a:gd name="T94" fmla="*/ 0 w 444"/>
                <a:gd name="T95" fmla="*/ 2147483647 h 618"/>
                <a:gd name="T96" fmla="*/ 2147483647 w 444"/>
                <a:gd name="T97" fmla="*/ 0 h 6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4"/>
                <a:gd name="T148" fmla="*/ 0 h 618"/>
                <a:gd name="T149" fmla="*/ 444 w 444"/>
                <a:gd name="T150" fmla="*/ 618 h 6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4" h="618">
                  <a:moveTo>
                    <a:pt x="138" y="0"/>
                  </a:moveTo>
                  <a:lnTo>
                    <a:pt x="138" y="396"/>
                  </a:lnTo>
                  <a:lnTo>
                    <a:pt x="239" y="304"/>
                  </a:lnTo>
                  <a:lnTo>
                    <a:pt x="265" y="278"/>
                  </a:lnTo>
                  <a:lnTo>
                    <a:pt x="273" y="272"/>
                  </a:lnTo>
                  <a:lnTo>
                    <a:pt x="277" y="266"/>
                  </a:lnTo>
                  <a:lnTo>
                    <a:pt x="279" y="264"/>
                  </a:lnTo>
                  <a:lnTo>
                    <a:pt x="279" y="247"/>
                  </a:lnTo>
                  <a:lnTo>
                    <a:pt x="277" y="244"/>
                  </a:lnTo>
                  <a:lnTo>
                    <a:pt x="273" y="241"/>
                  </a:lnTo>
                  <a:lnTo>
                    <a:pt x="268" y="238"/>
                  </a:lnTo>
                  <a:lnTo>
                    <a:pt x="262" y="236"/>
                  </a:lnTo>
                  <a:lnTo>
                    <a:pt x="250" y="236"/>
                  </a:lnTo>
                  <a:lnTo>
                    <a:pt x="250" y="221"/>
                  </a:lnTo>
                  <a:lnTo>
                    <a:pt x="423" y="221"/>
                  </a:lnTo>
                  <a:lnTo>
                    <a:pt x="423" y="236"/>
                  </a:lnTo>
                  <a:lnTo>
                    <a:pt x="406" y="236"/>
                  </a:lnTo>
                  <a:lnTo>
                    <a:pt x="388" y="238"/>
                  </a:lnTo>
                  <a:lnTo>
                    <a:pt x="374" y="241"/>
                  </a:lnTo>
                  <a:lnTo>
                    <a:pt x="363" y="245"/>
                  </a:lnTo>
                  <a:lnTo>
                    <a:pt x="353" y="248"/>
                  </a:lnTo>
                  <a:lnTo>
                    <a:pt x="345" y="253"/>
                  </a:lnTo>
                  <a:lnTo>
                    <a:pt x="336" y="261"/>
                  </a:lnTo>
                  <a:lnTo>
                    <a:pt x="325" y="270"/>
                  </a:lnTo>
                  <a:lnTo>
                    <a:pt x="311" y="281"/>
                  </a:lnTo>
                  <a:lnTo>
                    <a:pt x="210" y="373"/>
                  </a:lnTo>
                  <a:lnTo>
                    <a:pt x="332" y="529"/>
                  </a:lnTo>
                  <a:lnTo>
                    <a:pt x="345" y="546"/>
                  </a:lnTo>
                  <a:lnTo>
                    <a:pt x="360" y="561"/>
                  </a:lnTo>
                  <a:lnTo>
                    <a:pt x="368" y="572"/>
                  </a:lnTo>
                  <a:lnTo>
                    <a:pt x="380" y="580"/>
                  </a:lnTo>
                  <a:lnTo>
                    <a:pt x="389" y="589"/>
                  </a:lnTo>
                  <a:lnTo>
                    <a:pt x="397" y="592"/>
                  </a:lnTo>
                  <a:lnTo>
                    <a:pt x="406" y="597"/>
                  </a:lnTo>
                  <a:lnTo>
                    <a:pt x="412" y="601"/>
                  </a:lnTo>
                  <a:lnTo>
                    <a:pt x="421" y="601"/>
                  </a:lnTo>
                  <a:lnTo>
                    <a:pt x="429" y="604"/>
                  </a:lnTo>
                  <a:lnTo>
                    <a:pt x="444" y="604"/>
                  </a:lnTo>
                  <a:lnTo>
                    <a:pt x="444" y="618"/>
                  </a:lnTo>
                  <a:lnTo>
                    <a:pt x="250" y="618"/>
                  </a:lnTo>
                  <a:lnTo>
                    <a:pt x="250" y="604"/>
                  </a:lnTo>
                  <a:lnTo>
                    <a:pt x="256" y="601"/>
                  </a:lnTo>
                  <a:lnTo>
                    <a:pt x="262" y="601"/>
                  </a:lnTo>
                  <a:lnTo>
                    <a:pt x="268" y="597"/>
                  </a:lnTo>
                  <a:lnTo>
                    <a:pt x="271" y="597"/>
                  </a:lnTo>
                  <a:lnTo>
                    <a:pt x="273" y="595"/>
                  </a:lnTo>
                  <a:lnTo>
                    <a:pt x="277" y="592"/>
                  </a:lnTo>
                  <a:lnTo>
                    <a:pt x="277" y="578"/>
                  </a:lnTo>
                  <a:lnTo>
                    <a:pt x="273" y="572"/>
                  </a:lnTo>
                  <a:lnTo>
                    <a:pt x="268" y="563"/>
                  </a:lnTo>
                  <a:lnTo>
                    <a:pt x="260" y="551"/>
                  </a:lnTo>
                  <a:lnTo>
                    <a:pt x="138" y="396"/>
                  </a:lnTo>
                  <a:lnTo>
                    <a:pt x="138" y="529"/>
                  </a:lnTo>
                  <a:lnTo>
                    <a:pt x="138" y="545"/>
                  </a:lnTo>
                  <a:lnTo>
                    <a:pt x="139" y="563"/>
                  </a:lnTo>
                  <a:lnTo>
                    <a:pt x="142" y="573"/>
                  </a:lnTo>
                  <a:lnTo>
                    <a:pt x="145" y="581"/>
                  </a:lnTo>
                  <a:lnTo>
                    <a:pt x="147" y="585"/>
                  </a:lnTo>
                  <a:lnTo>
                    <a:pt x="150" y="588"/>
                  </a:lnTo>
                  <a:lnTo>
                    <a:pt x="152" y="590"/>
                  </a:lnTo>
                  <a:lnTo>
                    <a:pt x="155" y="592"/>
                  </a:lnTo>
                  <a:lnTo>
                    <a:pt x="159" y="597"/>
                  </a:lnTo>
                  <a:lnTo>
                    <a:pt x="167" y="597"/>
                  </a:lnTo>
                  <a:lnTo>
                    <a:pt x="176" y="601"/>
                  </a:lnTo>
                  <a:lnTo>
                    <a:pt x="187" y="601"/>
                  </a:lnTo>
                  <a:lnTo>
                    <a:pt x="201" y="604"/>
                  </a:lnTo>
                  <a:lnTo>
                    <a:pt x="201" y="618"/>
                  </a:lnTo>
                  <a:lnTo>
                    <a:pt x="0" y="618"/>
                  </a:lnTo>
                  <a:lnTo>
                    <a:pt x="0" y="604"/>
                  </a:lnTo>
                  <a:lnTo>
                    <a:pt x="14" y="601"/>
                  </a:lnTo>
                  <a:lnTo>
                    <a:pt x="26" y="601"/>
                  </a:lnTo>
                  <a:lnTo>
                    <a:pt x="37" y="597"/>
                  </a:lnTo>
                  <a:lnTo>
                    <a:pt x="47" y="595"/>
                  </a:lnTo>
                  <a:lnTo>
                    <a:pt x="49" y="592"/>
                  </a:lnTo>
                  <a:lnTo>
                    <a:pt x="55" y="589"/>
                  </a:lnTo>
                  <a:lnTo>
                    <a:pt x="58" y="584"/>
                  </a:lnTo>
                  <a:lnTo>
                    <a:pt x="58" y="580"/>
                  </a:lnTo>
                  <a:lnTo>
                    <a:pt x="64" y="572"/>
                  </a:lnTo>
                  <a:lnTo>
                    <a:pt x="64" y="561"/>
                  </a:lnTo>
                  <a:lnTo>
                    <a:pt x="66" y="546"/>
                  </a:lnTo>
                  <a:lnTo>
                    <a:pt x="66" y="112"/>
                  </a:lnTo>
                  <a:lnTo>
                    <a:pt x="66" y="102"/>
                  </a:lnTo>
                  <a:lnTo>
                    <a:pt x="64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5" y="66"/>
                  </a:lnTo>
                  <a:lnTo>
                    <a:pt x="52" y="63"/>
                  </a:lnTo>
                  <a:lnTo>
                    <a:pt x="49" y="59"/>
                  </a:lnTo>
                  <a:lnTo>
                    <a:pt x="44" y="57"/>
                  </a:lnTo>
                  <a:lnTo>
                    <a:pt x="41" y="57"/>
                  </a:lnTo>
                  <a:lnTo>
                    <a:pt x="35" y="56"/>
                  </a:lnTo>
                  <a:lnTo>
                    <a:pt x="29" y="57"/>
                  </a:lnTo>
                  <a:lnTo>
                    <a:pt x="24" y="59"/>
                  </a:lnTo>
                  <a:lnTo>
                    <a:pt x="14" y="59"/>
                  </a:lnTo>
                  <a:lnTo>
                    <a:pt x="6" y="65"/>
                  </a:lnTo>
                  <a:lnTo>
                    <a:pt x="0" y="48"/>
                  </a:lnTo>
                  <a:lnTo>
                    <a:pt x="119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0" name="Freeform 76"/>
            <p:cNvSpPr>
              <a:spLocks noEditPoints="1"/>
            </p:cNvSpPr>
            <p:nvPr/>
          </p:nvSpPr>
          <p:spPr bwMode="auto">
            <a:xfrm>
              <a:off x="201613" y="1420813"/>
              <a:ext cx="55563" cy="61913"/>
            </a:xfrm>
            <a:custGeom>
              <a:avLst/>
              <a:gdLst>
                <a:gd name="T0" fmla="*/ 2147483647 w 212"/>
                <a:gd name="T1" fmla="*/ 0 h 232"/>
                <a:gd name="T2" fmla="*/ 2147483647 w 212"/>
                <a:gd name="T3" fmla="*/ 2147483647 h 232"/>
                <a:gd name="T4" fmla="*/ 2147483647 w 212"/>
                <a:gd name="T5" fmla="*/ 2147483647 h 232"/>
                <a:gd name="T6" fmla="*/ 2147483647 w 212"/>
                <a:gd name="T7" fmla="*/ 2147483647 h 232"/>
                <a:gd name="T8" fmla="*/ 2147483647 w 212"/>
                <a:gd name="T9" fmla="*/ 2147483647 h 232"/>
                <a:gd name="T10" fmla="*/ 2147483647 w 212"/>
                <a:gd name="T11" fmla="*/ 2147483647 h 232"/>
                <a:gd name="T12" fmla="*/ 2147483647 w 212"/>
                <a:gd name="T13" fmla="*/ 2147483647 h 232"/>
                <a:gd name="T14" fmla="*/ 2147483647 w 212"/>
                <a:gd name="T15" fmla="*/ 2147483647 h 232"/>
                <a:gd name="T16" fmla="*/ 2147483647 w 212"/>
                <a:gd name="T17" fmla="*/ 2147483647 h 232"/>
                <a:gd name="T18" fmla="*/ 2147483647 w 212"/>
                <a:gd name="T19" fmla="*/ 2147483647 h 232"/>
                <a:gd name="T20" fmla="*/ 2147483647 w 212"/>
                <a:gd name="T21" fmla="*/ 2147483647 h 232"/>
                <a:gd name="T22" fmla="*/ 2147483647 w 212"/>
                <a:gd name="T23" fmla="*/ 2147483647 h 232"/>
                <a:gd name="T24" fmla="*/ 2147483647 w 212"/>
                <a:gd name="T25" fmla="*/ 2147483647 h 232"/>
                <a:gd name="T26" fmla="*/ 2147483647 w 212"/>
                <a:gd name="T27" fmla="*/ 2147483647 h 232"/>
                <a:gd name="T28" fmla="*/ 2147483647 w 212"/>
                <a:gd name="T29" fmla="*/ 2147483647 h 232"/>
                <a:gd name="T30" fmla="*/ 2147483647 w 212"/>
                <a:gd name="T31" fmla="*/ 2147483647 h 232"/>
                <a:gd name="T32" fmla="*/ 2147483647 w 212"/>
                <a:gd name="T33" fmla="*/ 2147483647 h 232"/>
                <a:gd name="T34" fmla="*/ 2147483647 w 212"/>
                <a:gd name="T35" fmla="*/ 2147483647 h 232"/>
                <a:gd name="T36" fmla="*/ 2147483647 w 212"/>
                <a:gd name="T37" fmla="*/ 2147483647 h 232"/>
                <a:gd name="T38" fmla="*/ 2147483647 w 212"/>
                <a:gd name="T39" fmla="*/ 2147483647 h 232"/>
                <a:gd name="T40" fmla="*/ 2147483647 w 212"/>
                <a:gd name="T41" fmla="*/ 2147483647 h 232"/>
                <a:gd name="T42" fmla="*/ 2147483647 w 212"/>
                <a:gd name="T43" fmla="*/ 2147483647 h 232"/>
                <a:gd name="T44" fmla="*/ 2147483647 w 212"/>
                <a:gd name="T45" fmla="*/ 2147483647 h 232"/>
                <a:gd name="T46" fmla="*/ 2147483647 w 212"/>
                <a:gd name="T47" fmla="*/ 2147483647 h 232"/>
                <a:gd name="T48" fmla="*/ 0 w 212"/>
                <a:gd name="T49" fmla="*/ 2147483647 h 232"/>
                <a:gd name="T50" fmla="*/ 0 w 212"/>
                <a:gd name="T51" fmla="*/ 2147483647 h 232"/>
                <a:gd name="T52" fmla="*/ 2147483647 w 212"/>
                <a:gd name="T53" fmla="*/ 2147483647 h 232"/>
                <a:gd name="T54" fmla="*/ 2147483647 w 212"/>
                <a:gd name="T55" fmla="*/ 2147483647 h 232"/>
                <a:gd name="T56" fmla="*/ 2147483647 w 212"/>
                <a:gd name="T57" fmla="*/ 2147483647 h 232"/>
                <a:gd name="T58" fmla="*/ 2147483647 w 212"/>
                <a:gd name="T59" fmla="*/ 2147483647 h 232"/>
                <a:gd name="T60" fmla="*/ 2147483647 w 212"/>
                <a:gd name="T61" fmla="*/ 2147483647 h 232"/>
                <a:gd name="T62" fmla="*/ 2147483647 w 212"/>
                <a:gd name="T63" fmla="*/ 2147483647 h 232"/>
                <a:gd name="T64" fmla="*/ 2147483647 w 212"/>
                <a:gd name="T65" fmla="*/ 2147483647 h 232"/>
                <a:gd name="T66" fmla="*/ 2147483647 w 212"/>
                <a:gd name="T67" fmla="*/ 0 h 232"/>
                <a:gd name="T68" fmla="*/ 2147483647 w 212"/>
                <a:gd name="T69" fmla="*/ 2147483647 h 232"/>
                <a:gd name="T70" fmla="*/ 2147483647 w 212"/>
                <a:gd name="T71" fmla="*/ 2147483647 h 232"/>
                <a:gd name="T72" fmla="*/ 2147483647 w 212"/>
                <a:gd name="T73" fmla="*/ 2147483647 h 232"/>
                <a:gd name="T74" fmla="*/ 2147483647 w 212"/>
                <a:gd name="T75" fmla="*/ 2147483647 h 232"/>
                <a:gd name="T76" fmla="*/ 2147483647 w 212"/>
                <a:gd name="T77" fmla="*/ 2147483647 h 232"/>
                <a:gd name="T78" fmla="*/ 2147483647 w 212"/>
                <a:gd name="T79" fmla="*/ 2147483647 h 232"/>
                <a:gd name="T80" fmla="*/ 2147483647 w 212"/>
                <a:gd name="T81" fmla="*/ 2147483647 h 232"/>
                <a:gd name="T82" fmla="*/ 2147483647 w 212"/>
                <a:gd name="T83" fmla="*/ 2147483647 h 232"/>
                <a:gd name="T84" fmla="*/ 2147483647 w 212"/>
                <a:gd name="T85" fmla="*/ 2147483647 h 232"/>
                <a:gd name="T86" fmla="*/ 2147483647 w 212"/>
                <a:gd name="T87" fmla="*/ 2147483647 h 232"/>
                <a:gd name="T88" fmla="*/ 2147483647 w 212"/>
                <a:gd name="T89" fmla="*/ 2147483647 h 232"/>
                <a:gd name="T90" fmla="*/ 2147483647 w 212"/>
                <a:gd name="T91" fmla="*/ 2147483647 h 232"/>
                <a:gd name="T92" fmla="*/ 2147483647 w 212"/>
                <a:gd name="T93" fmla="*/ 2147483647 h 232"/>
                <a:gd name="T94" fmla="*/ 2147483647 w 212"/>
                <a:gd name="T95" fmla="*/ 2147483647 h 232"/>
                <a:gd name="T96" fmla="*/ 2147483647 w 212"/>
                <a:gd name="T97" fmla="*/ 2147483647 h 232"/>
                <a:gd name="T98" fmla="*/ 2147483647 w 212"/>
                <a:gd name="T99" fmla="*/ 2147483647 h 232"/>
                <a:gd name="T100" fmla="*/ 2147483647 w 212"/>
                <a:gd name="T101" fmla="*/ 2147483647 h 232"/>
                <a:gd name="T102" fmla="*/ 2147483647 w 212"/>
                <a:gd name="T103" fmla="*/ 2147483647 h 232"/>
                <a:gd name="T104" fmla="*/ 2147483647 w 212"/>
                <a:gd name="T105" fmla="*/ 2147483647 h 232"/>
                <a:gd name="T106" fmla="*/ 2147483647 w 212"/>
                <a:gd name="T107" fmla="*/ 2147483647 h 232"/>
                <a:gd name="T108" fmla="*/ 2147483647 w 212"/>
                <a:gd name="T109" fmla="*/ 2147483647 h 232"/>
                <a:gd name="T110" fmla="*/ 2147483647 w 212"/>
                <a:gd name="T111" fmla="*/ 2147483647 h 232"/>
                <a:gd name="T112" fmla="*/ 2147483647 w 212"/>
                <a:gd name="T113" fmla="*/ 2147483647 h 232"/>
                <a:gd name="T114" fmla="*/ 2147483647 w 212"/>
                <a:gd name="T115" fmla="*/ 2147483647 h 232"/>
                <a:gd name="T116" fmla="*/ 2147483647 w 212"/>
                <a:gd name="T117" fmla="*/ 2147483647 h 232"/>
                <a:gd name="T118" fmla="*/ 2147483647 w 212"/>
                <a:gd name="T119" fmla="*/ 2147483647 h 232"/>
                <a:gd name="T120" fmla="*/ 2147483647 w 212"/>
                <a:gd name="T121" fmla="*/ 2147483647 h 232"/>
                <a:gd name="T122" fmla="*/ 2147483647 w 212"/>
                <a:gd name="T123" fmla="*/ 2147483647 h 232"/>
                <a:gd name="T124" fmla="*/ 2147483647 w 212"/>
                <a:gd name="T125" fmla="*/ 2147483647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2"/>
                <a:gd name="T190" fmla="*/ 0 h 232"/>
                <a:gd name="T191" fmla="*/ 212 w 212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2" h="232">
                  <a:moveTo>
                    <a:pt x="107" y="0"/>
                  </a:moveTo>
                  <a:lnTo>
                    <a:pt x="130" y="0"/>
                  </a:lnTo>
                  <a:lnTo>
                    <a:pt x="141" y="2"/>
                  </a:lnTo>
                  <a:lnTo>
                    <a:pt x="151" y="8"/>
                  </a:lnTo>
                  <a:lnTo>
                    <a:pt x="161" y="13"/>
                  </a:lnTo>
                  <a:lnTo>
                    <a:pt x="169" y="20"/>
                  </a:lnTo>
                  <a:lnTo>
                    <a:pt x="177" y="25"/>
                  </a:lnTo>
                  <a:lnTo>
                    <a:pt x="184" y="33"/>
                  </a:lnTo>
                  <a:lnTo>
                    <a:pt x="189" y="40"/>
                  </a:lnTo>
                  <a:lnTo>
                    <a:pt x="195" y="48"/>
                  </a:lnTo>
                  <a:lnTo>
                    <a:pt x="200" y="57"/>
                  </a:lnTo>
                  <a:lnTo>
                    <a:pt x="203" y="65"/>
                  </a:lnTo>
                  <a:lnTo>
                    <a:pt x="206" y="74"/>
                  </a:lnTo>
                  <a:lnTo>
                    <a:pt x="209" y="85"/>
                  </a:lnTo>
                  <a:lnTo>
                    <a:pt x="211" y="94"/>
                  </a:lnTo>
                  <a:lnTo>
                    <a:pt x="212" y="104"/>
                  </a:lnTo>
                  <a:lnTo>
                    <a:pt x="212" y="115"/>
                  </a:lnTo>
                  <a:lnTo>
                    <a:pt x="212" y="125"/>
                  </a:lnTo>
                  <a:lnTo>
                    <a:pt x="211" y="135"/>
                  </a:lnTo>
                  <a:lnTo>
                    <a:pt x="208" y="141"/>
                  </a:lnTo>
                  <a:lnTo>
                    <a:pt x="208" y="149"/>
                  </a:lnTo>
                  <a:lnTo>
                    <a:pt x="202" y="165"/>
                  </a:lnTo>
                  <a:lnTo>
                    <a:pt x="195" y="179"/>
                  </a:lnTo>
                  <a:lnTo>
                    <a:pt x="186" y="192"/>
                  </a:lnTo>
                  <a:lnTo>
                    <a:pt x="176" y="204"/>
                  </a:lnTo>
                  <a:lnTo>
                    <a:pt x="169" y="210"/>
                  </a:lnTo>
                  <a:lnTo>
                    <a:pt x="163" y="214"/>
                  </a:lnTo>
                  <a:lnTo>
                    <a:pt x="156" y="219"/>
                  </a:lnTo>
                  <a:lnTo>
                    <a:pt x="149" y="222"/>
                  </a:lnTo>
                  <a:lnTo>
                    <a:pt x="142" y="226"/>
                  </a:lnTo>
                  <a:lnTo>
                    <a:pt x="134" y="228"/>
                  </a:lnTo>
                  <a:lnTo>
                    <a:pt x="126" y="229"/>
                  </a:lnTo>
                  <a:lnTo>
                    <a:pt x="118" y="230"/>
                  </a:lnTo>
                  <a:lnTo>
                    <a:pt x="110" y="232"/>
                  </a:lnTo>
                  <a:lnTo>
                    <a:pt x="105" y="232"/>
                  </a:lnTo>
                  <a:lnTo>
                    <a:pt x="90" y="230"/>
                  </a:lnTo>
                  <a:lnTo>
                    <a:pt x="78" y="228"/>
                  </a:lnTo>
                  <a:lnTo>
                    <a:pt x="68" y="224"/>
                  </a:lnTo>
                  <a:lnTo>
                    <a:pt x="58" y="221"/>
                  </a:lnTo>
                  <a:lnTo>
                    <a:pt x="48" y="215"/>
                  </a:lnTo>
                  <a:lnTo>
                    <a:pt x="40" y="210"/>
                  </a:lnTo>
                  <a:lnTo>
                    <a:pt x="32" y="204"/>
                  </a:lnTo>
                  <a:lnTo>
                    <a:pt x="25" y="196"/>
                  </a:lnTo>
                  <a:lnTo>
                    <a:pt x="20" y="189"/>
                  </a:lnTo>
                  <a:lnTo>
                    <a:pt x="15" y="180"/>
                  </a:lnTo>
                  <a:lnTo>
                    <a:pt x="11" y="172"/>
                  </a:lnTo>
                  <a:lnTo>
                    <a:pt x="7" y="163"/>
                  </a:lnTo>
                  <a:lnTo>
                    <a:pt x="4" y="153"/>
                  </a:lnTo>
                  <a:lnTo>
                    <a:pt x="1" y="143"/>
                  </a:lnTo>
                  <a:lnTo>
                    <a:pt x="0" y="134"/>
                  </a:lnTo>
                  <a:lnTo>
                    <a:pt x="0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3" y="94"/>
                  </a:lnTo>
                  <a:lnTo>
                    <a:pt x="4" y="84"/>
                  </a:lnTo>
                  <a:lnTo>
                    <a:pt x="7" y="74"/>
                  </a:lnTo>
                  <a:lnTo>
                    <a:pt x="11" y="65"/>
                  </a:lnTo>
                  <a:lnTo>
                    <a:pt x="15" y="56"/>
                  </a:lnTo>
                  <a:lnTo>
                    <a:pt x="20" y="48"/>
                  </a:lnTo>
                  <a:lnTo>
                    <a:pt x="25" y="40"/>
                  </a:lnTo>
                  <a:lnTo>
                    <a:pt x="31" y="32"/>
                  </a:lnTo>
                  <a:lnTo>
                    <a:pt x="38" y="25"/>
                  </a:lnTo>
                  <a:lnTo>
                    <a:pt x="46" y="18"/>
                  </a:lnTo>
                  <a:lnTo>
                    <a:pt x="54" y="14"/>
                  </a:lnTo>
                  <a:lnTo>
                    <a:pt x="62" y="8"/>
                  </a:lnTo>
                  <a:lnTo>
                    <a:pt x="72" y="5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7" y="0"/>
                  </a:lnTo>
                  <a:close/>
                  <a:moveTo>
                    <a:pt x="99" y="14"/>
                  </a:moveTo>
                  <a:lnTo>
                    <a:pt x="93" y="14"/>
                  </a:lnTo>
                  <a:lnTo>
                    <a:pt x="87" y="17"/>
                  </a:lnTo>
                  <a:lnTo>
                    <a:pt x="80" y="18"/>
                  </a:lnTo>
                  <a:lnTo>
                    <a:pt x="75" y="21"/>
                  </a:lnTo>
                  <a:lnTo>
                    <a:pt x="70" y="23"/>
                  </a:lnTo>
                  <a:lnTo>
                    <a:pt x="64" y="28"/>
                  </a:lnTo>
                  <a:lnTo>
                    <a:pt x="61" y="32"/>
                  </a:lnTo>
                  <a:lnTo>
                    <a:pt x="56" y="38"/>
                  </a:lnTo>
                  <a:lnTo>
                    <a:pt x="54" y="45"/>
                  </a:lnTo>
                  <a:lnTo>
                    <a:pt x="51" y="52"/>
                  </a:lnTo>
                  <a:lnTo>
                    <a:pt x="47" y="66"/>
                  </a:lnTo>
                  <a:lnTo>
                    <a:pt x="44" y="84"/>
                  </a:lnTo>
                  <a:lnTo>
                    <a:pt x="44" y="102"/>
                  </a:lnTo>
                  <a:lnTo>
                    <a:pt x="45" y="121"/>
                  </a:lnTo>
                  <a:lnTo>
                    <a:pt x="48" y="140"/>
                  </a:lnTo>
                  <a:lnTo>
                    <a:pt x="53" y="158"/>
                  </a:lnTo>
                  <a:lnTo>
                    <a:pt x="56" y="166"/>
                  </a:lnTo>
                  <a:lnTo>
                    <a:pt x="60" y="174"/>
                  </a:lnTo>
                  <a:lnTo>
                    <a:pt x="63" y="182"/>
                  </a:lnTo>
                  <a:lnTo>
                    <a:pt x="68" y="189"/>
                  </a:lnTo>
                  <a:lnTo>
                    <a:pt x="74" y="195"/>
                  </a:lnTo>
                  <a:lnTo>
                    <a:pt x="78" y="200"/>
                  </a:lnTo>
                  <a:lnTo>
                    <a:pt x="84" y="206"/>
                  </a:lnTo>
                  <a:lnTo>
                    <a:pt x="90" y="210"/>
                  </a:lnTo>
                  <a:lnTo>
                    <a:pt x="97" y="213"/>
                  </a:lnTo>
                  <a:lnTo>
                    <a:pt x="103" y="215"/>
                  </a:lnTo>
                  <a:lnTo>
                    <a:pt x="110" y="215"/>
                  </a:lnTo>
                  <a:lnTo>
                    <a:pt x="118" y="215"/>
                  </a:lnTo>
                  <a:lnTo>
                    <a:pt x="124" y="213"/>
                  </a:lnTo>
                  <a:lnTo>
                    <a:pt x="130" y="213"/>
                  </a:lnTo>
                  <a:lnTo>
                    <a:pt x="135" y="211"/>
                  </a:lnTo>
                  <a:lnTo>
                    <a:pt x="141" y="207"/>
                  </a:lnTo>
                  <a:lnTo>
                    <a:pt x="146" y="204"/>
                  </a:lnTo>
                  <a:lnTo>
                    <a:pt x="150" y="198"/>
                  </a:lnTo>
                  <a:lnTo>
                    <a:pt x="154" y="194"/>
                  </a:lnTo>
                  <a:lnTo>
                    <a:pt x="157" y="188"/>
                  </a:lnTo>
                  <a:lnTo>
                    <a:pt x="159" y="181"/>
                  </a:lnTo>
                  <a:lnTo>
                    <a:pt x="162" y="174"/>
                  </a:lnTo>
                  <a:lnTo>
                    <a:pt x="166" y="159"/>
                  </a:lnTo>
                  <a:lnTo>
                    <a:pt x="168" y="143"/>
                  </a:lnTo>
                  <a:lnTo>
                    <a:pt x="169" y="126"/>
                  </a:lnTo>
                  <a:lnTo>
                    <a:pt x="166" y="109"/>
                  </a:lnTo>
                  <a:lnTo>
                    <a:pt x="164" y="92"/>
                  </a:lnTo>
                  <a:lnTo>
                    <a:pt x="161" y="76"/>
                  </a:lnTo>
                  <a:lnTo>
                    <a:pt x="155" y="60"/>
                  </a:lnTo>
                  <a:lnTo>
                    <a:pt x="148" y="46"/>
                  </a:lnTo>
                  <a:lnTo>
                    <a:pt x="145" y="40"/>
                  </a:lnTo>
                  <a:lnTo>
                    <a:pt x="140" y="34"/>
                  </a:lnTo>
                  <a:lnTo>
                    <a:pt x="135" y="30"/>
                  </a:lnTo>
                  <a:lnTo>
                    <a:pt x="131" y="25"/>
                  </a:lnTo>
                  <a:lnTo>
                    <a:pt x="126" y="22"/>
                  </a:lnTo>
                  <a:lnTo>
                    <a:pt x="121" y="20"/>
                  </a:lnTo>
                  <a:lnTo>
                    <a:pt x="116" y="18"/>
                  </a:lnTo>
                  <a:lnTo>
                    <a:pt x="110" y="17"/>
                  </a:lnTo>
                  <a:lnTo>
                    <a:pt x="105" y="14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1" name="Freeform 77"/>
            <p:cNvSpPr>
              <a:spLocks noEditPoints="1"/>
            </p:cNvSpPr>
            <p:nvPr/>
          </p:nvSpPr>
          <p:spPr bwMode="auto">
            <a:xfrm>
              <a:off x="100013" y="1371601"/>
              <a:ext cx="88900" cy="112713"/>
            </a:xfrm>
            <a:custGeom>
              <a:avLst/>
              <a:gdLst>
                <a:gd name="T0" fmla="*/ 2147483647 w 338"/>
                <a:gd name="T1" fmla="*/ 2147483647 h 423"/>
                <a:gd name="T2" fmla="*/ 2147483647 w 338"/>
                <a:gd name="T3" fmla="*/ 2147483647 h 423"/>
                <a:gd name="T4" fmla="*/ 2147483647 w 338"/>
                <a:gd name="T5" fmla="*/ 2147483647 h 423"/>
                <a:gd name="T6" fmla="*/ 2147483647 w 338"/>
                <a:gd name="T7" fmla="*/ 2147483647 h 423"/>
                <a:gd name="T8" fmla="*/ 2147483647 w 338"/>
                <a:gd name="T9" fmla="*/ 2147483647 h 423"/>
                <a:gd name="T10" fmla="*/ 2147483647 w 338"/>
                <a:gd name="T11" fmla="*/ 2147483647 h 423"/>
                <a:gd name="T12" fmla="*/ 2147483647 w 338"/>
                <a:gd name="T13" fmla="*/ 2147483647 h 423"/>
                <a:gd name="T14" fmla="*/ 2147483647 w 338"/>
                <a:gd name="T15" fmla="*/ 2147483647 h 423"/>
                <a:gd name="T16" fmla="*/ 2147483647 w 338"/>
                <a:gd name="T17" fmla="*/ 2147483647 h 423"/>
                <a:gd name="T18" fmla="*/ 2147483647 w 338"/>
                <a:gd name="T19" fmla="*/ 2147483647 h 423"/>
                <a:gd name="T20" fmla="*/ 2147483647 w 338"/>
                <a:gd name="T21" fmla="*/ 2147483647 h 423"/>
                <a:gd name="T22" fmla="*/ 2147483647 w 338"/>
                <a:gd name="T23" fmla="*/ 2147483647 h 423"/>
                <a:gd name="T24" fmla="*/ 2147483647 w 338"/>
                <a:gd name="T25" fmla="*/ 2147483647 h 423"/>
                <a:gd name="T26" fmla="*/ 2147483647 w 338"/>
                <a:gd name="T27" fmla="*/ 2147483647 h 423"/>
                <a:gd name="T28" fmla="*/ 2147483647 w 338"/>
                <a:gd name="T29" fmla="*/ 2147483647 h 423"/>
                <a:gd name="T30" fmla="*/ 2147483647 w 338"/>
                <a:gd name="T31" fmla="*/ 2147483647 h 423"/>
                <a:gd name="T32" fmla="*/ 2147483647 w 338"/>
                <a:gd name="T33" fmla="*/ 2147483647 h 423"/>
                <a:gd name="T34" fmla="*/ 2147483647 w 338"/>
                <a:gd name="T35" fmla="*/ 2147483647 h 423"/>
                <a:gd name="T36" fmla="*/ 2147483647 w 338"/>
                <a:gd name="T37" fmla="*/ 2147483647 h 423"/>
                <a:gd name="T38" fmla="*/ 2147483647 w 338"/>
                <a:gd name="T39" fmla="*/ 2147483647 h 423"/>
                <a:gd name="T40" fmla="*/ 2147483647 w 338"/>
                <a:gd name="T41" fmla="*/ 2147483647 h 423"/>
                <a:gd name="T42" fmla="*/ 2147483647 w 338"/>
                <a:gd name="T43" fmla="*/ 2147483647 h 423"/>
                <a:gd name="T44" fmla="*/ 2147483647 w 338"/>
                <a:gd name="T45" fmla="*/ 2147483647 h 423"/>
                <a:gd name="T46" fmla="*/ 2147483647 w 338"/>
                <a:gd name="T47" fmla="*/ 2147483647 h 423"/>
                <a:gd name="T48" fmla="*/ 2147483647 w 338"/>
                <a:gd name="T49" fmla="*/ 2147483647 h 423"/>
                <a:gd name="T50" fmla="*/ 2147483647 w 338"/>
                <a:gd name="T51" fmla="*/ 2147483647 h 423"/>
                <a:gd name="T52" fmla="*/ 2147483647 w 338"/>
                <a:gd name="T53" fmla="*/ 2147483647 h 423"/>
                <a:gd name="T54" fmla="*/ 2147483647 w 338"/>
                <a:gd name="T55" fmla="*/ 2147483647 h 423"/>
                <a:gd name="T56" fmla="*/ 2147483647 w 338"/>
                <a:gd name="T57" fmla="*/ 2147483647 h 423"/>
                <a:gd name="T58" fmla="*/ 2147483647 w 338"/>
                <a:gd name="T59" fmla="*/ 2147483647 h 423"/>
                <a:gd name="T60" fmla="*/ 2147483647 w 338"/>
                <a:gd name="T61" fmla="*/ 0 h 423"/>
                <a:gd name="T62" fmla="*/ 2147483647 w 338"/>
                <a:gd name="T63" fmla="*/ 2147483647 h 423"/>
                <a:gd name="T64" fmla="*/ 2147483647 w 338"/>
                <a:gd name="T65" fmla="*/ 2147483647 h 423"/>
                <a:gd name="T66" fmla="*/ 2147483647 w 338"/>
                <a:gd name="T67" fmla="*/ 2147483647 h 423"/>
                <a:gd name="T68" fmla="*/ 2147483647 w 338"/>
                <a:gd name="T69" fmla="*/ 2147483647 h 423"/>
                <a:gd name="T70" fmla="*/ 2147483647 w 338"/>
                <a:gd name="T71" fmla="*/ 2147483647 h 423"/>
                <a:gd name="T72" fmla="*/ 2147483647 w 338"/>
                <a:gd name="T73" fmla="*/ 2147483647 h 423"/>
                <a:gd name="T74" fmla="*/ 2147483647 w 338"/>
                <a:gd name="T75" fmla="*/ 2147483647 h 423"/>
                <a:gd name="T76" fmla="*/ 2147483647 w 338"/>
                <a:gd name="T77" fmla="*/ 2147483647 h 423"/>
                <a:gd name="T78" fmla="*/ 2147483647 w 338"/>
                <a:gd name="T79" fmla="*/ 2147483647 h 423"/>
                <a:gd name="T80" fmla="*/ 2147483647 w 338"/>
                <a:gd name="T81" fmla="*/ 2147483647 h 423"/>
                <a:gd name="T82" fmla="*/ 2147483647 w 338"/>
                <a:gd name="T83" fmla="*/ 2147483647 h 423"/>
                <a:gd name="T84" fmla="*/ 2147483647 w 338"/>
                <a:gd name="T85" fmla="*/ 2147483647 h 423"/>
                <a:gd name="T86" fmla="*/ 2147483647 w 338"/>
                <a:gd name="T87" fmla="*/ 2147483647 h 423"/>
                <a:gd name="T88" fmla="*/ 2147483647 w 338"/>
                <a:gd name="T89" fmla="*/ 2147483647 h 423"/>
                <a:gd name="T90" fmla="*/ 2147483647 w 338"/>
                <a:gd name="T91" fmla="*/ 2147483647 h 423"/>
                <a:gd name="T92" fmla="*/ 2147483647 w 338"/>
                <a:gd name="T93" fmla="*/ 2147483647 h 4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8"/>
                <a:gd name="T142" fmla="*/ 0 h 423"/>
                <a:gd name="T143" fmla="*/ 338 w 338"/>
                <a:gd name="T144" fmla="*/ 423 h 4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8" h="423">
                  <a:moveTo>
                    <a:pt x="62" y="162"/>
                  </a:moveTo>
                  <a:lnTo>
                    <a:pt x="62" y="185"/>
                  </a:lnTo>
                  <a:lnTo>
                    <a:pt x="65" y="205"/>
                  </a:lnTo>
                  <a:lnTo>
                    <a:pt x="68" y="214"/>
                  </a:lnTo>
                  <a:lnTo>
                    <a:pt x="68" y="222"/>
                  </a:lnTo>
                  <a:lnTo>
                    <a:pt x="71" y="233"/>
                  </a:lnTo>
                  <a:lnTo>
                    <a:pt x="79" y="259"/>
                  </a:lnTo>
                  <a:lnTo>
                    <a:pt x="82" y="265"/>
                  </a:lnTo>
                  <a:lnTo>
                    <a:pt x="88" y="274"/>
                  </a:lnTo>
                  <a:lnTo>
                    <a:pt x="90" y="280"/>
                  </a:lnTo>
                  <a:lnTo>
                    <a:pt x="96" y="288"/>
                  </a:lnTo>
                  <a:lnTo>
                    <a:pt x="100" y="294"/>
                  </a:lnTo>
                  <a:lnTo>
                    <a:pt x="105" y="303"/>
                  </a:lnTo>
                  <a:lnTo>
                    <a:pt x="117" y="314"/>
                  </a:lnTo>
                  <a:lnTo>
                    <a:pt x="151" y="341"/>
                  </a:lnTo>
                  <a:lnTo>
                    <a:pt x="159" y="343"/>
                  </a:lnTo>
                  <a:lnTo>
                    <a:pt x="166" y="343"/>
                  </a:lnTo>
                  <a:lnTo>
                    <a:pt x="172" y="346"/>
                  </a:lnTo>
                  <a:lnTo>
                    <a:pt x="180" y="349"/>
                  </a:lnTo>
                  <a:lnTo>
                    <a:pt x="185" y="349"/>
                  </a:lnTo>
                  <a:lnTo>
                    <a:pt x="192" y="351"/>
                  </a:lnTo>
                  <a:lnTo>
                    <a:pt x="199" y="352"/>
                  </a:lnTo>
                  <a:lnTo>
                    <a:pt x="207" y="352"/>
                  </a:lnTo>
                  <a:lnTo>
                    <a:pt x="214" y="352"/>
                  </a:lnTo>
                  <a:lnTo>
                    <a:pt x="222" y="351"/>
                  </a:lnTo>
                  <a:lnTo>
                    <a:pt x="230" y="350"/>
                  </a:lnTo>
                  <a:lnTo>
                    <a:pt x="237" y="349"/>
                  </a:lnTo>
                  <a:lnTo>
                    <a:pt x="243" y="346"/>
                  </a:lnTo>
                  <a:lnTo>
                    <a:pt x="260" y="341"/>
                  </a:lnTo>
                  <a:lnTo>
                    <a:pt x="277" y="328"/>
                  </a:lnTo>
                  <a:lnTo>
                    <a:pt x="287" y="319"/>
                  </a:lnTo>
                  <a:lnTo>
                    <a:pt x="295" y="309"/>
                  </a:lnTo>
                  <a:lnTo>
                    <a:pt x="307" y="292"/>
                  </a:lnTo>
                  <a:lnTo>
                    <a:pt x="324" y="257"/>
                  </a:lnTo>
                  <a:lnTo>
                    <a:pt x="338" y="265"/>
                  </a:lnTo>
                  <a:lnTo>
                    <a:pt x="335" y="280"/>
                  </a:lnTo>
                  <a:lnTo>
                    <a:pt x="330" y="294"/>
                  </a:lnTo>
                  <a:lnTo>
                    <a:pt x="326" y="309"/>
                  </a:lnTo>
                  <a:lnTo>
                    <a:pt x="321" y="322"/>
                  </a:lnTo>
                  <a:lnTo>
                    <a:pt x="305" y="346"/>
                  </a:lnTo>
                  <a:lnTo>
                    <a:pt x="287" y="370"/>
                  </a:lnTo>
                  <a:lnTo>
                    <a:pt x="277" y="381"/>
                  </a:lnTo>
                  <a:lnTo>
                    <a:pt x="267" y="391"/>
                  </a:lnTo>
                  <a:lnTo>
                    <a:pt x="255" y="399"/>
                  </a:lnTo>
                  <a:lnTo>
                    <a:pt x="243" y="406"/>
                  </a:lnTo>
                  <a:lnTo>
                    <a:pt x="235" y="412"/>
                  </a:lnTo>
                  <a:lnTo>
                    <a:pt x="229" y="412"/>
                  </a:lnTo>
                  <a:lnTo>
                    <a:pt x="220" y="415"/>
                  </a:lnTo>
                  <a:lnTo>
                    <a:pt x="214" y="417"/>
                  </a:lnTo>
                  <a:lnTo>
                    <a:pt x="206" y="421"/>
                  </a:lnTo>
                  <a:lnTo>
                    <a:pt x="191" y="421"/>
                  </a:lnTo>
                  <a:lnTo>
                    <a:pt x="183" y="423"/>
                  </a:lnTo>
                  <a:lnTo>
                    <a:pt x="166" y="423"/>
                  </a:lnTo>
                  <a:lnTo>
                    <a:pt x="157" y="421"/>
                  </a:lnTo>
                  <a:lnTo>
                    <a:pt x="148" y="421"/>
                  </a:lnTo>
                  <a:lnTo>
                    <a:pt x="140" y="417"/>
                  </a:lnTo>
                  <a:lnTo>
                    <a:pt x="130" y="417"/>
                  </a:lnTo>
                  <a:lnTo>
                    <a:pt x="118" y="414"/>
                  </a:lnTo>
                  <a:lnTo>
                    <a:pt x="106" y="408"/>
                  </a:lnTo>
                  <a:lnTo>
                    <a:pt x="94" y="403"/>
                  </a:lnTo>
                  <a:lnTo>
                    <a:pt x="84" y="395"/>
                  </a:lnTo>
                  <a:lnTo>
                    <a:pt x="72" y="387"/>
                  </a:lnTo>
                  <a:lnTo>
                    <a:pt x="62" y="377"/>
                  </a:lnTo>
                  <a:lnTo>
                    <a:pt x="53" y="368"/>
                  </a:lnTo>
                  <a:lnTo>
                    <a:pt x="43" y="358"/>
                  </a:lnTo>
                  <a:lnTo>
                    <a:pt x="35" y="346"/>
                  </a:lnTo>
                  <a:lnTo>
                    <a:pt x="29" y="335"/>
                  </a:lnTo>
                  <a:lnTo>
                    <a:pt x="22" y="324"/>
                  </a:lnTo>
                  <a:lnTo>
                    <a:pt x="16" y="311"/>
                  </a:lnTo>
                  <a:lnTo>
                    <a:pt x="11" y="298"/>
                  </a:lnTo>
                  <a:lnTo>
                    <a:pt x="8" y="286"/>
                  </a:lnTo>
                  <a:lnTo>
                    <a:pt x="6" y="273"/>
                  </a:lnTo>
                  <a:lnTo>
                    <a:pt x="5" y="259"/>
                  </a:lnTo>
                  <a:lnTo>
                    <a:pt x="1" y="251"/>
                  </a:lnTo>
                  <a:lnTo>
                    <a:pt x="1" y="227"/>
                  </a:lnTo>
                  <a:lnTo>
                    <a:pt x="0" y="206"/>
                  </a:lnTo>
                  <a:lnTo>
                    <a:pt x="1" y="184"/>
                  </a:lnTo>
                  <a:lnTo>
                    <a:pt x="2" y="163"/>
                  </a:lnTo>
                  <a:lnTo>
                    <a:pt x="7" y="144"/>
                  </a:lnTo>
                  <a:lnTo>
                    <a:pt x="13" y="126"/>
                  </a:lnTo>
                  <a:lnTo>
                    <a:pt x="19" y="108"/>
                  </a:lnTo>
                  <a:lnTo>
                    <a:pt x="27" y="94"/>
                  </a:lnTo>
                  <a:lnTo>
                    <a:pt x="37" y="79"/>
                  </a:lnTo>
                  <a:lnTo>
                    <a:pt x="47" y="65"/>
                  </a:lnTo>
                  <a:lnTo>
                    <a:pt x="58" y="52"/>
                  </a:lnTo>
                  <a:lnTo>
                    <a:pt x="71" y="41"/>
                  </a:lnTo>
                  <a:lnTo>
                    <a:pt x="84" y="32"/>
                  </a:lnTo>
                  <a:lnTo>
                    <a:pt x="97" y="23"/>
                  </a:lnTo>
                  <a:lnTo>
                    <a:pt x="112" y="16"/>
                  </a:lnTo>
                  <a:lnTo>
                    <a:pt x="127" y="10"/>
                  </a:lnTo>
                  <a:lnTo>
                    <a:pt x="142" y="5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8" y="0"/>
                  </a:lnTo>
                  <a:lnTo>
                    <a:pt x="203" y="1"/>
                  </a:lnTo>
                  <a:lnTo>
                    <a:pt x="218" y="3"/>
                  </a:lnTo>
                  <a:lnTo>
                    <a:pt x="232" y="7"/>
                  </a:lnTo>
                  <a:lnTo>
                    <a:pt x="246" y="11"/>
                  </a:lnTo>
                  <a:lnTo>
                    <a:pt x="260" y="18"/>
                  </a:lnTo>
                  <a:lnTo>
                    <a:pt x="274" y="26"/>
                  </a:lnTo>
                  <a:lnTo>
                    <a:pt x="285" y="36"/>
                  </a:lnTo>
                  <a:lnTo>
                    <a:pt x="297" y="48"/>
                  </a:lnTo>
                  <a:lnTo>
                    <a:pt x="307" y="60"/>
                  </a:lnTo>
                  <a:lnTo>
                    <a:pt x="316" y="74"/>
                  </a:lnTo>
                  <a:lnTo>
                    <a:pt x="324" y="90"/>
                  </a:lnTo>
                  <a:lnTo>
                    <a:pt x="330" y="108"/>
                  </a:lnTo>
                  <a:lnTo>
                    <a:pt x="335" y="127"/>
                  </a:lnTo>
                  <a:lnTo>
                    <a:pt x="335" y="145"/>
                  </a:lnTo>
                  <a:lnTo>
                    <a:pt x="338" y="162"/>
                  </a:lnTo>
                  <a:lnTo>
                    <a:pt x="62" y="162"/>
                  </a:lnTo>
                  <a:close/>
                  <a:moveTo>
                    <a:pt x="62" y="136"/>
                  </a:moveTo>
                  <a:lnTo>
                    <a:pt x="246" y="136"/>
                  </a:lnTo>
                  <a:lnTo>
                    <a:pt x="246" y="119"/>
                  </a:lnTo>
                  <a:lnTo>
                    <a:pt x="243" y="104"/>
                  </a:lnTo>
                  <a:lnTo>
                    <a:pt x="242" y="98"/>
                  </a:lnTo>
                  <a:lnTo>
                    <a:pt x="240" y="91"/>
                  </a:lnTo>
                  <a:lnTo>
                    <a:pt x="238" y="84"/>
                  </a:lnTo>
                  <a:lnTo>
                    <a:pt x="235" y="79"/>
                  </a:lnTo>
                  <a:lnTo>
                    <a:pt x="228" y="66"/>
                  </a:lnTo>
                  <a:lnTo>
                    <a:pt x="219" y="56"/>
                  </a:lnTo>
                  <a:lnTo>
                    <a:pt x="207" y="47"/>
                  </a:lnTo>
                  <a:lnTo>
                    <a:pt x="196" y="40"/>
                  </a:lnTo>
                  <a:lnTo>
                    <a:pt x="190" y="36"/>
                  </a:lnTo>
                  <a:lnTo>
                    <a:pt x="184" y="35"/>
                  </a:lnTo>
                  <a:lnTo>
                    <a:pt x="177" y="33"/>
                  </a:lnTo>
                  <a:lnTo>
                    <a:pt x="172" y="33"/>
                  </a:lnTo>
                  <a:lnTo>
                    <a:pt x="159" y="33"/>
                  </a:lnTo>
                  <a:lnTo>
                    <a:pt x="151" y="32"/>
                  </a:lnTo>
                  <a:lnTo>
                    <a:pt x="142" y="33"/>
                  </a:lnTo>
                  <a:lnTo>
                    <a:pt x="134" y="35"/>
                  </a:lnTo>
                  <a:lnTo>
                    <a:pt x="127" y="37"/>
                  </a:lnTo>
                  <a:lnTo>
                    <a:pt x="119" y="41"/>
                  </a:lnTo>
                  <a:lnTo>
                    <a:pt x="112" y="45"/>
                  </a:lnTo>
                  <a:lnTo>
                    <a:pt x="105" y="50"/>
                  </a:lnTo>
                  <a:lnTo>
                    <a:pt x="100" y="56"/>
                  </a:lnTo>
                  <a:lnTo>
                    <a:pt x="93" y="61"/>
                  </a:lnTo>
                  <a:lnTo>
                    <a:pt x="88" y="68"/>
                  </a:lnTo>
                  <a:lnTo>
                    <a:pt x="82" y="75"/>
                  </a:lnTo>
                  <a:lnTo>
                    <a:pt x="78" y="82"/>
                  </a:lnTo>
                  <a:lnTo>
                    <a:pt x="71" y="97"/>
                  </a:lnTo>
                  <a:lnTo>
                    <a:pt x="65" y="113"/>
                  </a:lnTo>
                  <a:lnTo>
                    <a:pt x="65" y="124"/>
                  </a:lnTo>
                  <a:lnTo>
                    <a:pt x="62" y="1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895350" y="1295401"/>
              <a:ext cx="114300" cy="163513"/>
            </a:xfrm>
            <a:custGeom>
              <a:avLst/>
              <a:gdLst>
                <a:gd name="T0" fmla="*/ 2147483647 w 432"/>
                <a:gd name="T1" fmla="*/ 2147483647 h 618"/>
                <a:gd name="T2" fmla="*/ 2147483647 w 432"/>
                <a:gd name="T3" fmla="*/ 2147483647 h 618"/>
                <a:gd name="T4" fmla="*/ 2147483647 w 432"/>
                <a:gd name="T5" fmla="*/ 2147483647 h 618"/>
                <a:gd name="T6" fmla="*/ 2147483647 w 432"/>
                <a:gd name="T7" fmla="*/ 2147483647 h 618"/>
                <a:gd name="T8" fmla="*/ 2147483647 w 432"/>
                <a:gd name="T9" fmla="*/ 2147483647 h 618"/>
                <a:gd name="T10" fmla="*/ 2147483647 w 432"/>
                <a:gd name="T11" fmla="*/ 2147483647 h 618"/>
                <a:gd name="T12" fmla="*/ 2147483647 w 432"/>
                <a:gd name="T13" fmla="*/ 2147483647 h 618"/>
                <a:gd name="T14" fmla="*/ 2147483647 w 432"/>
                <a:gd name="T15" fmla="*/ 2147483647 h 618"/>
                <a:gd name="T16" fmla="*/ 2147483647 w 432"/>
                <a:gd name="T17" fmla="*/ 2147483647 h 618"/>
                <a:gd name="T18" fmla="*/ 2147483647 w 432"/>
                <a:gd name="T19" fmla="*/ 2147483647 h 618"/>
                <a:gd name="T20" fmla="*/ 2147483647 w 432"/>
                <a:gd name="T21" fmla="*/ 2147483647 h 618"/>
                <a:gd name="T22" fmla="*/ 2147483647 w 432"/>
                <a:gd name="T23" fmla="*/ 2147483647 h 618"/>
                <a:gd name="T24" fmla="*/ 2147483647 w 432"/>
                <a:gd name="T25" fmla="*/ 2147483647 h 618"/>
                <a:gd name="T26" fmla="*/ 2147483647 w 432"/>
                <a:gd name="T27" fmla="*/ 2147483647 h 618"/>
                <a:gd name="T28" fmla="*/ 2147483647 w 432"/>
                <a:gd name="T29" fmla="*/ 2147483647 h 618"/>
                <a:gd name="T30" fmla="*/ 2147483647 w 432"/>
                <a:gd name="T31" fmla="*/ 2147483647 h 618"/>
                <a:gd name="T32" fmla="*/ 2147483647 w 432"/>
                <a:gd name="T33" fmla="*/ 2147483647 h 618"/>
                <a:gd name="T34" fmla="*/ 2147483647 w 432"/>
                <a:gd name="T35" fmla="*/ 2147483647 h 618"/>
                <a:gd name="T36" fmla="*/ 2147483647 w 432"/>
                <a:gd name="T37" fmla="*/ 2147483647 h 618"/>
                <a:gd name="T38" fmla="*/ 2147483647 w 432"/>
                <a:gd name="T39" fmla="*/ 2147483647 h 618"/>
                <a:gd name="T40" fmla="*/ 2147483647 w 432"/>
                <a:gd name="T41" fmla="*/ 2147483647 h 618"/>
                <a:gd name="T42" fmla="*/ 2147483647 w 432"/>
                <a:gd name="T43" fmla="*/ 2147483647 h 618"/>
                <a:gd name="T44" fmla="*/ 2147483647 w 432"/>
                <a:gd name="T45" fmla="*/ 2147483647 h 618"/>
                <a:gd name="T46" fmla="*/ 2147483647 w 432"/>
                <a:gd name="T47" fmla="*/ 2147483647 h 618"/>
                <a:gd name="T48" fmla="*/ 2147483647 w 432"/>
                <a:gd name="T49" fmla="*/ 2147483647 h 618"/>
                <a:gd name="T50" fmla="*/ 2147483647 w 432"/>
                <a:gd name="T51" fmla="*/ 2147483647 h 618"/>
                <a:gd name="T52" fmla="*/ 2147483647 w 432"/>
                <a:gd name="T53" fmla="*/ 2147483647 h 618"/>
                <a:gd name="T54" fmla="*/ 2147483647 w 432"/>
                <a:gd name="T55" fmla="*/ 2147483647 h 618"/>
                <a:gd name="T56" fmla="*/ 2147483647 w 432"/>
                <a:gd name="T57" fmla="*/ 2147483647 h 618"/>
                <a:gd name="T58" fmla="*/ 2147483647 w 432"/>
                <a:gd name="T59" fmla="*/ 2147483647 h 618"/>
                <a:gd name="T60" fmla="*/ 2147483647 w 432"/>
                <a:gd name="T61" fmla="*/ 2147483647 h 618"/>
                <a:gd name="T62" fmla="*/ 2147483647 w 432"/>
                <a:gd name="T63" fmla="*/ 2147483647 h 618"/>
                <a:gd name="T64" fmla="*/ 2147483647 w 432"/>
                <a:gd name="T65" fmla="*/ 2147483647 h 618"/>
                <a:gd name="T66" fmla="*/ 2147483647 w 432"/>
                <a:gd name="T67" fmla="*/ 2147483647 h 618"/>
                <a:gd name="T68" fmla="*/ 2147483647 w 432"/>
                <a:gd name="T69" fmla="*/ 2147483647 h 618"/>
                <a:gd name="T70" fmla="*/ 2147483647 w 432"/>
                <a:gd name="T71" fmla="*/ 2147483647 h 618"/>
                <a:gd name="T72" fmla="*/ 2147483647 w 432"/>
                <a:gd name="T73" fmla="*/ 2147483647 h 618"/>
                <a:gd name="T74" fmla="*/ 2147483647 w 432"/>
                <a:gd name="T75" fmla="*/ 2147483647 h 618"/>
                <a:gd name="T76" fmla="*/ 2147483647 w 432"/>
                <a:gd name="T77" fmla="*/ 2147483647 h 618"/>
                <a:gd name="T78" fmla="*/ 2147483647 w 432"/>
                <a:gd name="T79" fmla="*/ 2147483647 h 618"/>
                <a:gd name="T80" fmla="*/ 2147483647 w 432"/>
                <a:gd name="T81" fmla="*/ 2147483647 h 618"/>
                <a:gd name="T82" fmla="*/ 2147483647 w 432"/>
                <a:gd name="T83" fmla="*/ 2147483647 h 618"/>
                <a:gd name="T84" fmla="*/ 2147483647 w 432"/>
                <a:gd name="T85" fmla="*/ 2147483647 h 618"/>
                <a:gd name="T86" fmla="*/ 2147483647 w 432"/>
                <a:gd name="T87" fmla="*/ 2147483647 h 618"/>
                <a:gd name="T88" fmla="*/ 2147483647 w 432"/>
                <a:gd name="T89" fmla="*/ 2147483647 h 618"/>
                <a:gd name="T90" fmla="*/ 2147483647 w 432"/>
                <a:gd name="T91" fmla="*/ 2147483647 h 618"/>
                <a:gd name="T92" fmla="*/ 2147483647 w 432"/>
                <a:gd name="T93" fmla="*/ 2147483647 h 618"/>
                <a:gd name="T94" fmla="*/ 2147483647 w 432"/>
                <a:gd name="T95" fmla="*/ 2147483647 h 618"/>
                <a:gd name="T96" fmla="*/ 2147483647 w 432"/>
                <a:gd name="T97" fmla="*/ 2147483647 h 618"/>
                <a:gd name="T98" fmla="*/ 2147483647 w 432"/>
                <a:gd name="T99" fmla="*/ 2147483647 h 618"/>
                <a:gd name="T100" fmla="*/ 0 w 432"/>
                <a:gd name="T101" fmla="*/ 2147483647 h 618"/>
                <a:gd name="T102" fmla="*/ 2147483647 w 432"/>
                <a:gd name="T103" fmla="*/ 0 h 6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2"/>
                <a:gd name="T157" fmla="*/ 0 h 618"/>
                <a:gd name="T158" fmla="*/ 432 w 432"/>
                <a:gd name="T159" fmla="*/ 618 h 61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2" h="618">
                  <a:moveTo>
                    <a:pt x="139" y="0"/>
                  </a:moveTo>
                  <a:lnTo>
                    <a:pt x="139" y="291"/>
                  </a:lnTo>
                  <a:lnTo>
                    <a:pt x="190" y="239"/>
                  </a:lnTo>
                  <a:lnTo>
                    <a:pt x="208" y="228"/>
                  </a:lnTo>
                  <a:lnTo>
                    <a:pt x="217" y="224"/>
                  </a:lnTo>
                  <a:lnTo>
                    <a:pt x="223" y="219"/>
                  </a:lnTo>
                  <a:lnTo>
                    <a:pt x="228" y="215"/>
                  </a:lnTo>
                  <a:lnTo>
                    <a:pt x="236" y="213"/>
                  </a:lnTo>
                  <a:lnTo>
                    <a:pt x="242" y="213"/>
                  </a:lnTo>
                  <a:lnTo>
                    <a:pt x="251" y="210"/>
                  </a:lnTo>
                  <a:lnTo>
                    <a:pt x="257" y="210"/>
                  </a:lnTo>
                  <a:lnTo>
                    <a:pt x="265" y="207"/>
                  </a:lnTo>
                  <a:lnTo>
                    <a:pt x="280" y="207"/>
                  </a:lnTo>
                  <a:lnTo>
                    <a:pt x="288" y="210"/>
                  </a:lnTo>
                  <a:lnTo>
                    <a:pt x="294" y="210"/>
                  </a:lnTo>
                  <a:lnTo>
                    <a:pt x="303" y="213"/>
                  </a:lnTo>
                  <a:lnTo>
                    <a:pt x="312" y="215"/>
                  </a:lnTo>
                  <a:lnTo>
                    <a:pt x="323" y="222"/>
                  </a:lnTo>
                  <a:lnTo>
                    <a:pt x="329" y="228"/>
                  </a:lnTo>
                  <a:lnTo>
                    <a:pt x="335" y="230"/>
                  </a:lnTo>
                  <a:lnTo>
                    <a:pt x="340" y="239"/>
                  </a:lnTo>
                  <a:lnTo>
                    <a:pt x="352" y="251"/>
                  </a:lnTo>
                  <a:lnTo>
                    <a:pt x="359" y="266"/>
                  </a:lnTo>
                  <a:lnTo>
                    <a:pt x="363" y="278"/>
                  </a:lnTo>
                  <a:lnTo>
                    <a:pt x="367" y="290"/>
                  </a:lnTo>
                  <a:lnTo>
                    <a:pt x="369" y="300"/>
                  </a:lnTo>
                  <a:lnTo>
                    <a:pt x="373" y="323"/>
                  </a:lnTo>
                  <a:lnTo>
                    <a:pt x="375" y="354"/>
                  </a:lnTo>
                  <a:lnTo>
                    <a:pt x="375" y="527"/>
                  </a:lnTo>
                  <a:lnTo>
                    <a:pt x="375" y="536"/>
                  </a:lnTo>
                  <a:lnTo>
                    <a:pt x="375" y="546"/>
                  </a:lnTo>
                  <a:lnTo>
                    <a:pt x="375" y="557"/>
                  </a:lnTo>
                  <a:lnTo>
                    <a:pt x="377" y="568"/>
                  </a:lnTo>
                  <a:lnTo>
                    <a:pt x="379" y="578"/>
                  </a:lnTo>
                  <a:lnTo>
                    <a:pt x="384" y="587"/>
                  </a:lnTo>
                  <a:lnTo>
                    <a:pt x="387" y="591"/>
                  </a:lnTo>
                  <a:lnTo>
                    <a:pt x="391" y="594"/>
                  </a:lnTo>
                  <a:lnTo>
                    <a:pt x="395" y="596"/>
                  </a:lnTo>
                  <a:lnTo>
                    <a:pt x="400" y="599"/>
                  </a:lnTo>
                  <a:lnTo>
                    <a:pt x="409" y="601"/>
                  </a:lnTo>
                  <a:lnTo>
                    <a:pt x="432" y="601"/>
                  </a:lnTo>
                  <a:lnTo>
                    <a:pt x="432" y="618"/>
                  </a:lnTo>
                  <a:lnTo>
                    <a:pt x="236" y="618"/>
                  </a:lnTo>
                  <a:lnTo>
                    <a:pt x="236" y="601"/>
                  </a:lnTo>
                  <a:lnTo>
                    <a:pt x="259" y="601"/>
                  </a:lnTo>
                  <a:lnTo>
                    <a:pt x="271" y="599"/>
                  </a:lnTo>
                  <a:lnTo>
                    <a:pt x="280" y="599"/>
                  </a:lnTo>
                  <a:lnTo>
                    <a:pt x="286" y="593"/>
                  </a:lnTo>
                  <a:lnTo>
                    <a:pt x="291" y="590"/>
                  </a:lnTo>
                  <a:lnTo>
                    <a:pt x="294" y="584"/>
                  </a:lnTo>
                  <a:lnTo>
                    <a:pt x="297" y="576"/>
                  </a:lnTo>
                  <a:lnTo>
                    <a:pt x="300" y="570"/>
                  </a:lnTo>
                  <a:lnTo>
                    <a:pt x="300" y="564"/>
                  </a:lnTo>
                  <a:lnTo>
                    <a:pt x="303" y="555"/>
                  </a:lnTo>
                  <a:lnTo>
                    <a:pt x="303" y="357"/>
                  </a:lnTo>
                  <a:lnTo>
                    <a:pt x="300" y="334"/>
                  </a:lnTo>
                  <a:lnTo>
                    <a:pt x="300" y="314"/>
                  </a:lnTo>
                  <a:lnTo>
                    <a:pt x="294" y="302"/>
                  </a:lnTo>
                  <a:lnTo>
                    <a:pt x="291" y="293"/>
                  </a:lnTo>
                  <a:lnTo>
                    <a:pt x="280" y="276"/>
                  </a:lnTo>
                  <a:lnTo>
                    <a:pt x="272" y="270"/>
                  </a:lnTo>
                  <a:lnTo>
                    <a:pt x="264" y="267"/>
                  </a:lnTo>
                  <a:lnTo>
                    <a:pt x="255" y="263"/>
                  </a:lnTo>
                  <a:lnTo>
                    <a:pt x="244" y="262"/>
                  </a:lnTo>
                  <a:lnTo>
                    <a:pt x="234" y="262"/>
                  </a:lnTo>
                  <a:lnTo>
                    <a:pt x="224" y="262"/>
                  </a:lnTo>
                  <a:lnTo>
                    <a:pt x="215" y="264"/>
                  </a:lnTo>
                  <a:lnTo>
                    <a:pt x="205" y="268"/>
                  </a:lnTo>
                  <a:lnTo>
                    <a:pt x="181" y="279"/>
                  </a:lnTo>
                  <a:lnTo>
                    <a:pt x="176" y="285"/>
                  </a:lnTo>
                  <a:lnTo>
                    <a:pt x="168" y="291"/>
                  </a:lnTo>
                  <a:lnTo>
                    <a:pt x="153" y="302"/>
                  </a:lnTo>
                  <a:lnTo>
                    <a:pt x="139" y="319"/>
                  </a:lnTo>
                  <a:lnTo>
                    <a:pt x="139" y="561"/>
                  </a:lnTo>
                  <a:lnTo>
                    <a:pt x="141" y="572"/>
                  </a:lnTo>
                  <a:lnTo>
                    <a:pt x="145" y="578"/>
                  </a:lnTo>
                  <a:lnTo>
                    <a:pt x="145" y="584"/>
                  </a:lnTo>
                  <a:lnTo>
                    <a:pt x="150" y="587"/>
                  </a:lnTo>
                  <a:lnTo>
                    <a:pt x="153" y="593"/>
                  </a:lnTo>
                  <a:lnTo>
                    <a:pt x="158" y="595"/>
                  </a:lnTo>
                  <a:lnTo>
                    <a:pt x="168" y="599"/>
                  </a:lnTo>
                  <a:lnTo>
                    <a:pt x="176" y="601"/>
                  </a:lnTo>
                  <a:lnTo>
                    <a:pt x="202" y="601"/>
                  </a:lnTo>
                  <a:lnTo>
                    <a:pt x="202" y="618"/>
                  </a:lnTo>
                  <a:lnTo>
                    <a:pt x="6" y="618"/>
                  </a:lnTo>
                  <a:lnTo>
                    <a:pt x="6" y="601"/>
                  </a:lnTo>
                  <a:lnTo>
                    <a:pt x="29" y="601"/>
                  </a:lnTo>
                  <a:lnTo>
                    <a:pt x="46" y="595"/>
                  </a:lnTo>
                  <a:lnTo>
                    <a:pt x="55" y="587"/>
                  </a:lnTo>
                  <a:lnTo>
                    <a:pt x="58" y="584"/>
                  </a:lnTo>
                  <a:lnTo>
                    <a:pt x="61" y="578"/>
                  </a:lnTo>
                  <a:lnTo>
                    <a:pt x="63" y="570"/>
                  </a:lnTo>
                  <a:lnTo>
                    <a:pt x="67" y="559"/>
                  </a:lnTo>
                  <a:lnTo>
                    <a:pt x="67" y="112"/>
                  </a:lnTo>
                  <a:lnTo>
                    <a:pt x="63" y="95"/>
                  </a:lnTo>
                  <a:lnTo>
                    <a:pt x="63" y="84"/>
                  </a:lnTo>
                  <a:lnTo>
                    <a:pt x="55" y="66"/>
                  </a:lnTo>
                  <a:lnTo>
                    <a:pt x="46" y="57"/>
                  </a:lnTo>
                  <a:lnTo>
                    <a:pt x="23" y="57"/>
                  </a:lnTo>
                  <a:lnTo>
                    <a:pt x="15" y="61"/>
                  </a:lnTo>
                  <a:lnTo>
                    <a:pt x="6" y="63"/>
                  </a:lnTo>
                  <a:lnTo>
                    <a:pt x="0" y="49"/>
                  </a:lnTo>
                  <a:lnTo>
                    <a:pt x="118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3" name="Freeform 79"/>
            <p:cNvSpPr>
              <a:spLocks noEditPoints="1"/>
            </p:cNvSpPr>
            <p:nvPr/>
          </p:nvSpPr>
          <p:spPr bwMode="auto">
            <a:xfrm>
              <a:off x="1017588" y="1398588"/>
              <a:ext cx="55563" cy="61913"/>
            </a:xfrm>
            <a:custGeom>
              <a:avLst/>
              <a:gdLst>
                <a:gd name="T0" fmla="*/ 2147483647 w 211"/>
                <a:gd name="T1" fmla="*/ 2147483647 h 232"/>
                <a:gd name="T2" fmla="*/ 2147483647 w 211"/>
                <a:gd name="T3" fmla="*/ 2147483647 h 232"/>
                <a:gd name="T4" fmla="*/ 2147483647 w 211"/>
                <a:gd name="T5" fmla="*/ 2147483647 h 232"/>
                <a:gd name="T6" fmla="*/ 2147483647 w 211"/>
                <a:gd name="T7" fmla="*/ 2147483647 h 232"/>
                <a:gd name="T8" fmla="*/ 2147483647 w 211"/>
                <a:gd name="T9" fmla="*/ 2147483647 h 232"/>
                <a:gd name="T10" fmla="*/ 2147483647 w 211"/>
                <a:gd name="T11" fmla="*/ 2147483647 h 232"/>
                <a:gd name="T12" fmla="*/ 2147483647 w 211"/>
                <a:gd name="T13" fmla="*/ 2147483647 h 232"/>
                <a:gd name="T14" fmla="*/ 2147483647 w 211"/>
                <a:gd name="T15" fmla="*/ 2147483647 h 232"/>
                <a:gd name="T16" fmla="*/ 2147483647 w 211"/>
                <a:gd name="T17" fmla="*/ 2147483647 h 232"/>
                <a:gd name="T18" fmla="*/ 2147483647 w 211"/>
                <a:gd name="T19" fmla="*/ 2147483647 h 232"/>
                <a:gd name="T20" fmla="*/ 2147483647 w 211"/>
                <a:gd name="T21" fmla="*/ 2147483647 h 232"/>
                <a:gd name="T22" fmla="*/ 2147483647 w 211"/>
                <a:gd name="T23" fmla="*/ 2147483647 h 232"/>
                <a:gd name="T24" fmla="*/ 2147483647 w 211"/>
                <a:gd name="T25" fmla="*/ 2147483647 h 232"/>
                <a:gd name="T26" fmla="*/ 2147483647 w 211"/>
                <a:gd name="T27" fmla="*/ 2147483647 h 232"/>
                <a:gd name="T28" fmla="*/ 2147483647 w 211"/>
                <a:gd name="T29" fmla="*/ 2147483647 h 232"/>
                <a:gd name="T30" fmla="*/ 2147483647 w 211"/>
                <a:gd name="T31" fmla="*/ 2147483647 h 232"/>
                <a:gd name="T32" fmla="*/ 0 w 211"/>
                <a:gd name="T33" fmla="*/ 2147483647 h 232"/>
                <a:gd name="T34" fmla="*/ 2147483647 w 211"/>
                <a:gd name="T35" fmla="*/ 2147483647 h 232"/>
                <a:gd name="T36" fmla="*/ 2147483647 w 211"/>
                <a:gd name="T37" fmla="*/ 2147483647 h 232"/>
                <a:gd name="T38" fmla="*/ 2147483647 w 211"/>
                <a:gd name="T39" fmla="*/ 2147483647 h 232"/>
                <a:gd name="T40" fmla="*/ 2147483647 w 211"/>
                <a:gd name="T41" fmla="*/ 2147483647 h 232"/>
                <a:gd name="T42" fmla="*/ 2147483647 w 211"/>
                <a:gd name="T43" fmla="*/ 2147483647 h 232"/>
                <a:gd name="T44" fmla="*/ 2147483647 w 211"/>
                <a:gd name="T45" fmla="*/ 2147483647 h 232"/>
                <a:gd name="T46" fmla="*/ 2147483647 w 211"/>
                <a:gd name="T47" fmla="*/ 0 h 232"/>
                <a:gd name="T48" fmla="*/ 2147483647 w 211"/>
                <a:gd name="T49" fmla="*/ 2147483647 h 232"/>
                <a:gd name="T50" fmla="*/ 2147483647 w 211"/>
                <a:gd name="T51" fmla="*/ 2147483647 h 232"/>
                <a:gd name="T52" fmla="*/ 2147483647 w 211"/>
                <a:gd name="T53" fmla="*/ 2147483647 h 232"/>
                <a:gd name="T54" fmla="*/ 2147483647 w 211"/>
                <a:gd name="T55" fmla="*/ 2147483647 h 232"/>
                <a:gd name="T56" fmla="*/ 2147483647 w 211"/>
                <a:gd name="T57" fmla="*/ 2147483647 h 232"/>
                <a:gd name="T58" fmla="*/ 2147483647 w 211"/>
                <a:gd name="T59" fmla="*/ 2147483647 h 232"/>
                <a:gd name="T60" fmla="*/ 2147483647 w 211"/>
                <a:gd name="T61" fmla="*/ 2147483647 h 232"/>
                <a:gd name="T62" fmla="*/ 2147483647 w 211"/>
                <a:gd name="T63" fmla="*/ 2147483647 h 232"/>
                <a:gd name="T64" fmla="*/ 2147483647 w 211"/>
                <a:gd name="T65" fmla="*/ 2147483647 h 232"/>
                <a:gd name="T66" fmla="*/ 2147483647 w 211"/>
                <a:gd name="T67" fmla="*/ 2147483647 h 232"/>
                <a:gd name="T68" fmla="*/ 2147483647 w 211"/>
                <a:gd name="T69" fmla="*/ 2147483647 h 232"/>
                <a:gd name="T70" fmla="*/ 2147483647 w 211"/>
                <a:gd name="T71" fmla="*/ 2147483647 h 232"/>
                <a:gd name="T72" fmla="*/ 2147483647 w 211"/>
                <a:gd name="T73" fmla="*/ 2147483647 h 232"/>
                <a:gd name="T74" fmla="*/ 2147483647 w 211"/>
                <a:gd name="T75" fmla="*/ 2147483647 h 232"/>
                <a:gd name="T76" fmla="*/ 2147483647 w 211"/>
                <a:gd name="T77" fmla="*/ 2147483647 h 232"/>
                <a:gd name="T78" fmla="*/ 2147483647 w 211"/>
                <a:gd name="T79" fmla="*/ 2147483647 h 232"/>
                <a:gd name="T80" fmla="*/ 2147483647 w 211"/>
                <a:gd name="T81" fmla="*/ 2147483647 h 232"/>
                <a:gd name="T82" fmla="*/ 2147483647 w 211"/>
                <a:gd name="T83" fmla="*/ 2147483647 h 232"/>
                <a:gd name="T84" fmla="*/ 2147483647 w 211"/>
                <a:gd name="T85" fmla="*/ 2147483647 h 2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1"/>
                <a:gd name="T130" fmla="*/ 0 h 232"/>
                <a:gd name="T131" fmla="*/ 211 w 211"/>
                <a:gd name="T132" fmla="*/ 232 h 2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1" h="232">
                  <a:moveTo>
                    <a:pt x="107" y="0"/>
                  </a:moveTo>
                  <a:lnTo>
                    <a:pt x="119" y="0"/>
                  </a:lnTo>
                  <a:lnTo>
                    <a:pt x="130" y="2"/>
                  </a:lnTo>
                  <a:lnTo>
                    <a:pt x="142" y="5"/>
                  </a:lnTo>
                  <a:lnTo>
                    <a:pt x="152" y="10"/>
                  </a:lnTo>
                  <a:lnTo>
                    <a:pt x="161" y="14"/>
                  </a:lnTo>
                  <a:lnTo>
                    <a:pt x="170" y="20"/>
                  </a:lnTo>
                  <a:lnTo>
                    <a:pt x="177" y="27"/>
                  </a:lnTo>
                  <a:lnTo>
                    <a:pt x="184" y="34"/>
                  </a:lnTo>
                  <a:lnTo>
                    <a:pt x="191" y="42"/>
                  </a:lnTo>
                  <a:lnTo>
                    <a:pt x="195" y="50"/>
                  </a:lnTo>
                  <a:lnTo>
                    <a:pt x="200" y="58"/>
                  </a:lnTo>
                  <a:lnTo>
                    <a:pt x="203" y="67"/>
                  </a:lnTo>
                  <a:lnTo>
                    <a:pt x="207" y="77"/>
                  </a:lnTo>
                  <a:lnTo>
                    <a:pt x="209" y="87"/>
                  </a:lnTo>
                  <a:lnTo>
                    <a:pt x="210" y="97"/>
                  </a:lnTo>
                  <a:lnTo>
                    <a:pt x="211" y="106"/>
                  </a:lnTo>
                  <a:lnTo>
                    <a:pt x="211" y="116"/>
                  </a:lnTo>
                  <a:lnTo>
                    <a:pt x="210" y="127"/>
                  </a:lnTo>
                  <a:lnTo>
                    <a:pt x="209" y="137"/>
                  </a:lnTo>
                  <a:lnTo>
                    <a:pt x="207" y="146"/>
                  </a:lnTo>
                  <a:lnTo>
                    <a:pt x="203" y="156"/>
                  </a:lnTo>
                  <a:lnTo>
                    <a:pt x="200" y="165"/>
                  </a:lnTo>
                  <a:lnTo>
                    <a:pt x="197" y="175"/>
                  </a:lnTo>
                  <a:lnTo>
                    <a:pt x="192" y="183"/>
                  </a:lnTo>
                  <a:lnTo>
                    <a:pt x="186" y="191"/>
                  </a:lnTo>
                  <a:lnTo>
                    <a:pt x="181" y="199"/>
                  </a:lnTo>
                  <a:lnTo>
                    <a:pt x="174" y="206"/>
                  </a:lnTo>
                  <a:lnTo>
                    <a:pt x="166" y="212"/>
                  </a:lnTo>
                  <a:lnTo>
                    <a:pt x="159" y="218"/>
                  </a:lnTo>
                  <a:lnTo>
                    <a:pt x="150" y="223"/>
                  </a:lnTo>
                  <a:lnTo>
                    <a:pt x="140" y="226"/>
                  </a:lnTo>
                  <a:lnTo>
                    <a:pt x="131" y="230"/>
                  </a:lnTo>
                  <a:lnTo>
                    <a:pt x="121" y="232"/>
                  </a:lnTo>
                  <a:lnTo>
                    <a:pt x="111" y="232"/>
                  </a:lnTo>
                  <a:lnTo>
                    <a:pt x="90" y="232"/>
                  </a:lnTo>
                  <a:lnTo>
                    <a:pt x="79" y="230"/>
                  </a:lnTo>
                  <a:lnTo>
                    <a:pt x="68" y="227"/>
                  </a:lnTo>
                  <a:lnTo>
                    <a:pt x="59" y="224"/>
                  </a:lnTo>
                  <a:lnTo>
                    <a:pt x="50" y="218"/>
                  </a:lnTo>
                  <a:lnTo>
                    <a:pt x="42" y="212"/>
                  </a:lnTo>
                  <a:lnTo>
                    <a:pt x="34" y="206"/>
                  </a:lnTo>
                  <a:lnTo>
                    <a:pt x="28" y="199"/>
                  </a:lnTo>
                  <a:lnTo>
                    <a:pt x="21" y="191"/>
                  </a:lnTo>
                  <a:lnTo>
                    <a:pt x="16" y="182"/>
                  </a:lnTo>
                  <a:lnTo>
                    <a:pt x="11" y="172"/>
                  </a:lnTo>
                  <a:lnTo>
                    <a:pt x="8" y="162"/>
                  </a:lnTo>
                  <a:lnTo>
                    <a:pt x="4" y="153"/>
                  </a:lnTo>
                  <a:lnTo>
                    <a:pt x="2" y="143"/>
                  </a:lnTo>
                  <a:lnTo>
                    <a:pt x="1" y="132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1" y="103"/>
                  </a:lnTo>
                  <a:lnTo>
                    <a:pt x="1" y="97"/>
                  </a:lnTo>
                  <a:lnTo>
                    <a:pt x="4" y="89"/>
                  </a:lnTo>
                  <a:lnTo>
                    <a:pt x="5" y="81"/>
                  </a:lnTo>
                  <a:lnTo>
                    <a:pt x="6" y="74"/>
                  </a:lnTo>
                  <a:lnTo>
                    <a:pt x="10" y="66"/>
                  </a:lnTo>
                  <a:lnTo>
                    <a:pt x="12" y="59"/>
                  </a:lnTo>
                  <a:lnTo>
                    <a:pt x="17" y="52"/>
                  </a:lnTo>
                  <a:lnTo>
                    <a:pt x="20" y="45"/>
                  </a:lnTo>
                  <a:lnTo>
                    <a:pt x="26" y="38"/>
                  </a:lnTo>
                  <a:lnTo>
                    <a:pt x="31" y="33"/>
                  </a:lnTo>
                  <a:lnTo>
                    <a:pt x="36" y="27"/>
                  </a:lnTo>
                  <a:lnTo>
                    <a:pt x="42" y="21"/>
                  </a:lnTo>
                  <a:lnTo>
                    <a:pt x="49" y="17"/>
                  </a:lnTo>
                  <a:lnTo>
                    <a:pt x="56" y="12"/>
                  </a:lnTo>
                  <a:lnTo>
                    <a:pt x="63" y="9"/>
                  </a:lnTo>
                  <a:lnTo>
                    <a:pt x="69" y="6"/>
                  </a:lnTo>
                  <a:lnTo>
                    <a:pt x="77" y="4"/>
                  </a:lnTo>
                  <a:lnTo>
                    <a:pt x="84" y="2"/>
                  </a:lnTo>
                  <a:lnTo>
                    <a:pt x="94" y="0"/>
                  </a:lnTo>
                  <a:lnTo>
                    <a:pt x="107" y="0"/>
                  </a:lnTo>
                  <a:close/>
                  <a:moveTo>
                    <a:pt x="99" y="13"/>
                  </a:moveTo>
                  <a:lnTo>
                    <a:pt x="94" y="17"/>
                  </a:lnTo>
                  <a:lnTo>
                    <a:pt x="85" y="18"/>
                  </a:lnTo>
                  <a:lnTo>
                    <a:pt x="79" y="20"/>
                  </a:lnTo>
                  <a:lnTo>
                    <a:pt x="73" y="24"/>
                  </a:lnTo>
                  <a:lnTo>
                    <a:pt x="67" y="27"/>
                  </a:lnTo>
                  <a:lnTo>
                    <a:pt x="61" y="33"/>
                  </a:lnTo>
                  <a:lnTo>
                    <a:pt x="58" y="40"/>
                  </a:lnTo>
                  <a:lnTo>
                    <a:pt x="53" y="46"/>
                  </a:lnTo>
                  <a:lnTo>
                    <a:pt x="51" y="53"/>
                  </a:lnTo>
                  <a:lnTo>
                    <a:pt x="48" y="62"/>
                  </a:lnTo>
                  <a:lnTo>
                    <a:pt x="47" y="70"/>
                  </a:lnTo>
                  <a:lnTo>
                    <a:pt x="44" y="80"/>
                  </a:lnTo>
                  <a:lnTo>
                    <a:pt x="44" y="90"/>
                  </a:lnTo>
                  <a:lnTo>
                    <a:pt x="44" y="109"/>
                  </a:lnTo>
                  <a:lnTo>
                    <a:pt x="47" y="129"/>
                  </a:lnTo>
                  <a:lnTo>
                    <a:pt x="50" y="148"/>
                  </a:lnTo>
                  <a:lnTo>
                    <a:pt x="57" y="167"/>
                  </a:lnTo>
                  <a:lnTo>
                    <a:pt x="60" y="176"/>
                  </a:lnTo>
                  <a:lnTo>
                    <a:pt x="65" y="184"/>
                  </a:lnTo>
                  <a:lnTo>
                    <a:pt x="69" y="191"/>
                  </a:lnTo>
                  <a:lnTo>
                    <a:pt x="74" y="198"/>
                  </a:lnTo>
                  <a:lnTo>
                    <a:pt x="80" y="203"/>
                  </a:lnTo>
                  <a:lnTo>
                    <a:pt x="85" y="208"/>
                  </a:lnTo>
                  <a:lnTo>
                    <a:pt x="92" y="211"/>
                  </a:lnTo>
                  <a:lnTo>
                    <a:pt x="99" y="215"/>
                  </a:lnTo>
                  <a:lnTo>
                    <a:pt x="106" y="216"/>
                  </a:lnTo>
                  <a:lnTo>
                    <a:pt x="114" y="216"/>
                  </a:lnTo>
                  <a:lnTo>
                    <a:pt x="122" y="215"/>
                  </a:lnTo>
                  <a:lnTo>
                    <a:pt x="130" y="212"/>
                  </a:lnTo>
                  <a:lnTo>
                    <a:pt x="136" y="212"/>
                  </a:lnTo>
                  <a:lnTo>
                    <a:pt x="139" y="207"/>
                  </a:lnTo>
                  <a:lnTo>
                    <a:pt x="145" y="203"/>
                  </a:lnTo>
                  <a:lnTo>
                    <a:pt x="157" y="192"/>
                  </a:lnTo>
                  <a:lnTo>
                    <a:pt x="160" y="186"/>
                  </a:lnTo>
                  <a:lnTo>
                    <a:pt x="162" y="178"/>
                  </a:lnTo>
                  <a:lnTo>
                    <a:pt x="162" y="169"/>
                  </a:lnTo>
                  <a:lnTo>
                    <a:pt x="166" y="161"/>
                  </a:lnTo>
                  <a:lnTo>
                    <a:pt x="166" y="152"/>
                  </a:lnTo>
                  <a:lnTo>
                    <a:pt x="168" y="140"/>
                  </a:lnTo>
                  <a:lnTo>
                    <a:pt x="168" y="114"/>
                  </a:lnTo>
                  <a:lnTo>
                    <a:pt x="166" y="103"/>
                  </a:lnTo>
                  <a:lnTo>
                    <a:pt x="166" y="91"/>
                  </a:lnTo>
                  <a:lnTo>
                    <a:pt x="160" y="77"/>
                  </a:lnTo>
                  <a:lnTo>
                    <a:pt x="157" y="66"/>
                  </a:lnTo>
                  <a:lnTo>
                    <a:pt x="154" y="57"/>
                  </a:lnTo>
                  <a:lnTo>
                    <a:pt x="148" y="49"/>
                  </a:lnTo>
                  <a:lnTo>
                    <a:pt x="142" y="37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2" y="19"/>
                  </a:lnTo>
                  <a:lnTo>
                    <a:pt x="116" y="19"/>
                  </a:lnTo>
                  <a:lnTo>
                    <a:pt x="111" y="17"/>
                  </a:lnTo>
                  <a:lnTo>
                    <a:pt x="105" y="13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825500" y="2366963"/>
              <a:ext cx="7938" cy="7938"/>
            </a:xfrm>
            <a:custGeom>
              <a:avLst/>
              <a:gdLst>
                <a:gd name="T0" fmla="*/ 0 w 32"/>
                <a:gd name="T1" fmla="*/ 2147483647 h 34"/>
                <a:gd name="T2" fmla="*/ 2147483647 w 32"/>
                <a:gd name="T3" fmla="*/ 2147483647 h 34"/>
                <a:gd name="T4" fmla="*/ 0 w 32"/>
                <a:gd name="T5" fmla="*/ 0 h 34"/>
                <a:gd name="T6" fmla="*/ 0 w 32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4"/>
                <a:gd name="T14" fmla="*/ 32 w 3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4">
                  <a:moveTo>
                    <a:pt x="0" y="34"/>
                  </a:moveTo>
                  <a:lnTo>
                    <a:pt x="32" y="17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879475" y="2366963"/>
              <a:ext cx="7938" cy="9525"/>
            </a:xfrm>
            <a:custGeom>
              <a:avLst/>
              <a:gdLst>
                <a:gd name="T0" fmla="*/ 2147483647 w 28"/>
                <a:gd name="T1" fmla="*/ 0 h 36"/>
                <a:gd name="T2" fmla="*/ 0 w 28"/>
                <a:gd name="T3" fmla="*/ 2147483647 h 36"/>
                <a:gd name="T4" fmla="*/ 2147483647 w 28"/>
                <a:gd name="T5" fmla="*/ 2147483647 h 36"/>
                <a:gd name="T6" fmla="*/ 2147483647 w 28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36"/>
                <a:gd name="T14" fmla="*/ 28 w 2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36">
                  <a:moveTo>
                    <a:pt x="28" y="0"/>
                  </a:moveTo>
                  <a:lnTo>
                    <a:pt x="0" y="17"/>
                  </a:lnTo>
                  <a:lnTo>
                    <a:pt x="28" y="3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2992438" y="2366963"/>
              <a:ext cx="7938" cy="7938"/>
            </a:xfrm>
            <a:custGeom>
              <a:avLst/>
              <a:gdLst>
                <a:gd name="T0" fmla="*/ 0 w 29"/>
                <a:gd name="T1" fmla="*/ 2147483647 h 34"/>
                <a:gd name="T2" fmla="*/ 2147483647 w 29"/>
                <a:gd name="T3" fmla="*/ 2147483647 h 34"/>
                <a:gd name="T4" fmla="*/ 0 w 29"/>
                <a:gd name="T5" fmla="*/ 0 h 34"/>
                <a:gd name="T6" fmla="*/ 0 w 29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4"/>
                <a:gd name="T14" fmla="*/ 29 w 2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4">
                  <a:moveTo>
                    <a:pt x="0" y="34"/>
                  </a:moveTo>
                  <a:lnTo>
                    <a:pt x="29" y="17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" name="Freeform 100"/>
            <p:cNvSpPr>
              <a:spLocks/>
            </p:cNvSpPr>
            <p:nvPr/>
          </p:nvSpPr>
          <p:spPr bwMode="auto">
            <a:xfrm>
              <a:off x="3263900" y="2366963"/>
              <a:ext cx="7938" cy="9525"/>
            </a:xfrm>
            <a:custGeom>
              <a:avLst/>
              <a:gdLst>
                <a:gd name="T0" fmla="*/ 2147483647 w 29"/>
                <a:gd name="T1" fmla="*/ 0 h 36"/>
                <a:gd name="T2" fmla="*/ 0 w 29"/>
                <a:gd name="T3" fmla="*/ 2147483647 h 36"/>
                <a:gd name="T4" fmla="*/ 2147483647 w 29"/>
                <a:gd name="T5" fmla="*/ 2147483647 h 36"/>
                <a:gd name="T6" fmla="*/ 2147483647 w 2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6"/>
                <a:gd name="T14" fmla="*/ 29 w 29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6">
                  <a:moveTo>
                    <a:pt x="29" y="0"/>
                  </a:moveTo>
                  <a:lnTo>
                    <a:pt x="0" y="17"/>
                  </a:lnTo>
                  <a:lnTo>
                    <a:pt x="29" y="3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8" name="Freeform 104"/>
            <p:cNvSpPr>
              <a:spLocks/>
            </p:cNvSpPr>
            <p:nvPr/>
          </p:nvSpPr>
          <p:spPr bwMode="auto">
            <a:xfrm>
              <a:off x="1662113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9" name="Freeform 105"/>
            <p:cNvSpPr>
              <a:spLocks/>
            </p:cNvSpPr>
            <p:nvPr/>
          </p:nvSpPr>
          <p:spPr bwMode="auto">
            <a:xfrm>
              <a:off x="1662113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6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0" name="Freeform 106"/>
            <p:cNvSpPr>
              <a:spLocks/>
            </p:cNvSpPr>
            <p:nvPr/>
          </p:nvSpPr>
          <p:spPr bwMode="auto">
            <a:xfrm>
              <a:off x="16541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2" y="20"/>
                  </a:moveTo>
                  <a:lnTo>
                    <a:pt x="28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3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1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49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3" y="122"/>
                  </a:lnTo>
                  <a:lnTo>
                    <a:pt x="9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6" y="28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1" name="Freeform 107"/>
            <p:cNvSpPr>
              <a:spLocks/>
            </p:cNvSpPr>
            <p:nvPr/>
          </p:nvSpPr>
          <p:spPr bwMode="auto">
            <a:xfrm>
              <a:off x="1654175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2147483647 w 180"/>
                <a:gd name="T91" fmla="*/ 2147483647 h 191"/>
                <a:gd name="T92" fmla="*/ 0 w 180"/>
                <a:gd name="T93" fmla="*/ 2147483647 h 191"/>
                <a:gd name="T94" fmla="*/ 2147483647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2" y="20"/>
                  </a:moveTo>
                  <a:lnTo>
                    <a:pt x="28" y="15"/>
                  </a:lnTo>
                  <a:lnTo>
                    <a:pt x="33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3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40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1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80" y="128"/>
                  </a:lnTo>
                  <a:lnTo>
                    <a:pt x="176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7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6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5" y="187"/>
                  </a:lnTo>
                  <a:lnTo>
                    <a:pt x="77" y="185"/>
                  </a:lnTo>
                  <a:lnTo>
                    <a:pt x="70" y="182"/>
                  </a:lnTo>
                  <a:lnTo>
                    <a:pt x="62" y="177"/>
                  </a:lnTo>
                  <a:lnTo>
                    <a:pt x="49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3" y="122"/>
                  </a:lnTo>
                  <a:lnTo>
                    <a:pt x="9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6" y="28"/>
                  </a:lnTo>
                  <a:lnTo>
                    <a:pt x="22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2" name="Freeform 108"/>
            <p:cNvSpPr>
              <a:spLocks/>
            </p:cNvSpPr>
            <p:nvPr/>
          </p:nvSpPr>
          <p:spPr bwMode="auto">
            <a:xfrm>
              <a:off x="2570163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2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9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4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5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70" y="183"/>
                  </a:lnTo>
                  <a:lnTo>
                    <a:pt x="62" y="179"/>
                  </a:lnTo>
                  <a:lnTo>
                    <a:pt x="49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3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0" y="34"/>
                  </a:lnTo>
                  <a:lnTo>
                    <a:pt x="16" y="29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" name="Freeform 109"/>
            <p:cNvSpPr>
              <a:spLocks/>
            </p:cNvSpPr>
            <p:nvPr/>
          </p:nvSpPr>
          <p:spPr bwMode="auto">
            <a:xfrm>
              <a:off x="2570163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2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9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4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5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70" y="183"/>
                  </a:lnTo>
                  <a:lnTo>
                    <a:pt x="62" y="179"/>
                  </a:lnTo>
                  <a:lnTo>
                    <a:pt x="49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3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0" y="34"/>
                  </a:lnTo>
                  <a:lnTo>
                    <a:pt x="16" y="29"/>
                  </a:lnTo>
                  <a:lnTo>
                    <a:pt x="22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4" name="Freeform 110"/>
            <p:cNvSpPr>
              <a:spLocks/>
            </p:cNvSpPr>
            <p:nvPr/>
          </p:nvSpPr>
          <p:spPr bwMode="auto">
            <a:xfrm>
              <a:off x="2568575" y="1112838"/>
              <a:ext cx="49213" cy="52388"/>
            </a:xfrm>
            <a:custGeom>
              <a:avLst/>
              <a:gdLst>
                <a:gd name="T0" fmla="*/ 0 w 185"/>
                <a:gd name="T1" fmla="*/ 2147483647 h 198"/>
                <a:gd name="T2" fmla="*/ 2147483647 w 185"/>
                <a:gd name="T3" fmla="*/ 2147483647 h 198"/>
                <a:gd name="T4" fmla="*/ 2147483647 w 185"/>
                <a:gd name="T5" fmla="*/ 2147483647 h 198"/>
                <a:gd name="T6" fmla="*/ 2147483647 w 185"/>
                <a:gd name="T7" fmla="*/ 2147483647 h 198"/>
                <a:gd name="T8" fmla="*/ 2147483647 w 185"/>
                <a:gd name="T9" fmla="*/ 2147483647 h 198"/>
                <a:gd name="T10" fmla="*/ 2147483647 w 185"/>
                <a:gd name="T11" fmla="*/ 2147483647 h 198"/>
                <a:gd name="T12" fmla="*/ 2147483647 w 185"/>
                <a:gd name="T13" fmla="*/ 2147483647 h 198"/>
                <a:gd name="T14" fmla="*/ 2147483647 w 185"/>
                <a:gd name="T15" fmla="*/ 2147483647 h 198"/>
                <a:gd name="T16" fmla="*/ 2147483647 w 185"/>
                <a:gd name="T17" fmla="*/ 0 h 198"/>
                <a:gd name="T18" fmla="*/ 2147483647 w 185"/>
                <a:gd name="T19" fmla="*/ 0 h 198"/>
                <a:gd name="T20" fmla="*/ 2147483647 w 185"/>
                <a:gd name="T21" fmla="*/ 2147483647 h 198"/>
                <a:gd name="T22" fmla="*/ 2147483647 w 185"/>
                <a:gd name="T23" fmla="*/ 2147483647 h 198"/>
                <a:gd name="T24" fmla="*/ 2147483647 w 185"/>
                <a:gd name="T25" fmla="*/ 2147483647 h 198"/>
                <a:gd name="T26" fmla="*/ 2147483647 w 185"/>
                <a:gd name="T27" fmla="*/ 2147483647 h 198"/>
                <a:gd name="T28" fmla="*/ 2147483647 w 185"/>
                <a:gd name="T29" fmla="*/ 2147483647 h 198"/>
                <a:gd name="T30" fmla="*/ 2147483647 w 185"/>
                <a:gd name="T31" fmla="*/ 2147483647 h 198"/>
                <a:gd name="T32" fmla="*/ 2147483647 w 185"/>
                <a:gd name="T33" fmla="*/ 2147483647 h 198"/>
                <a:gd name="T34" fmla="*/ 2147483647 w 185"/>
                <a:gd name="T35" fmla="*/ 2147483647 h 198"/>
                <a:gd name="T36" fmla="*/ 2147483647 w 185"/>
                <a:gd name="T37" fmla="*/ 2147483647 h 198"/>
                <a:gd name="T38" fmla="*/ 2147483647 w 185"/>
                <a:gd name="T39" fmla="*/ 2147483647 h 198"/>
                <a:gd name="T40" fmla="*/ 2147483647 w 185"/>
                <a:gd name="T41" fmla="*/ 2147483647 h 198"/>
                <a:gd name="T42" fmla="*/ 2147483647 w 185"/>
                <a:gd name="T43" fmla="*/ 2147483647 h 198"/>
                <a:gd name="T44" fmla="*/ 2147483647 w 185"/>
                <a:gd name="T45" fmla="*/ 2147483647 h 198"/>
                <a:gd name="T46" fmla="*/ 2147483647 w 185"/>
                <a:gd name="T47" fmla="*/ 2147483647 h 198"/>
                <a:gd name="T48" fmla="*/ 2147483647 w 185"/>
                <a:gd name="T49" fmla="*/ 2147483647 h 198"/>
                <a:gd name="T50" fmla="*/ 2147483647 w 185"/>
                <a:gd name="T51" fmla="*/ 2147483647 h 198"/>
                <a:gd name="T52" fmla="*/ 2147483647 w 185"/>
                <a:gd name="T53" fmla="*/ 2147483647 h 198"/>
                <a:gd name="T54" fmla="*/ 2147483647 w 185"/>
                <a:gd name="T55" fmla="*/ 2147483647 h 198"/>
                <a:gd name="T56" fmla="*/ 2147483647 w 185"/>
                <a:gd name="T57" fmla="*/ 2147483647 h 198"/>
                <a:gd name="T58" fmla="*/ 2147483647 w 185"/>
                <a:gd name="T59" fmla="*/ 2147483647 h 198"/>
                <a:gd name="T60" fmla="*/ 2147483647 w 185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5"/>
                <a:gd name="T94" fmla="*/ 0 h 198"/>
                <a:gd name="T95" fmla="*/ 185 w 185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5" h="198">
                  <a:moveTo>
                    <a:pt x="0" y="46"/>
                  </a:moveTo>
                  <a:lnTo>
                    <a:pt x="18" y="29"/>
                  </a:lnTo>
                  <a:lnTo>
                    <a:pt x="29" y="20"/>
                  </a:lnTo>
                  <a:lnTo>
                    <a:pt x="36" y="14"/>
                  </a:lnTo>
                  <a:lnTo>
                    <a:pt x="41" y="9"/>
                  </a:lnTo>
                  <a:lnTo>
                    <a:pt x="45" y="6"/>
                  </a:lnTo>
                  <a:lnTo>
                    <a:pt x="49" y="5"/>
                  </a:lnTo>
                  <a:lnTo>
                    <a:pt x="57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3" y="7"/>
                  </a:lnTo>
                  <a:lnTo>
                    <a:pt x="123" y="13"/>
                  </a:lnTo>
                  <a:lnTo>
                    <a:pt x="139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7" y="76"/>
                  </a:lnTo>
                  <a:lnTo>
                    <a:pt x="181" y="87"/>
                  </a:lnTo>
                  <a:lnTo>
                    <a:pt x="185" y="101"/>
                  </a:lnTo>
                  <a:lnTo>
                    <a:pt x="185" y="118"/>
                  </a:lnTo>
                  <a:lnTo>
                    <a:pt x="185" y="125"/>
                  </a:lnTo>
                  <a:lnTo>
                    <a:pt x="185" y="132"/>
                  </a:lnTo>
                  <a:lnTo>
                    <a:pt x="184" y="139"/>
                  </a:lnTo>
                  <a:lnTo>
                    <a:pt x="181" y="147"/>
                  </a:lnTo>
                  <a:lnTo>
                    <a:pt x="178" y="154"/>
                  </a:lnTo>
                  <a:lnTo>
                    <a:pt x="175" y="159"/>
                  </a:lnTo>
                  <a:lnTo>
                    <a:pt x="170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" name="Freeform 111"/>
            <p:cNvSpPr>
              <a:spLocks/>
            </p:cNvSpPr>
            <p:nvPr/>
          </p:nvSpPr>
          <p:spPr bwMode="auto">
            <a:xfrm>
              <a:off x="138747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50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" name="Freeform 112"/>
            <p:cNvSpPr>
              <a:spLocks/>
            </p:cNvSpPr>
            <p:nvPr/>
          </p:nvSpPr>
          <p:spPr bwMode="auto">
            <a:xfrm>
              <a:off x="138747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50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7" name="Freeform 113"/>
            <p:cNvSpPr>
              <a:spLocks/>
            </p:cNvSpPr>
            <p:nvPr/>
          </p:nvSpPr>
          <p:spPr bwMode="auto">
            <a:xfrm>
              <a:off x="1379538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0 w 179"/>
                <a:gd name="T93" fmla="*/ 2147483647 h 191"/>
                <a:gd name="T94" fmla="*/ 2147483647 w 179"/>
                <a:gd name="T95" fmla="*/ 2147483647 h 191"/>
                <a:gd name="T96" fmla="*/ 2147483647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191"/>
                <a:gd name="T164" fmla="*/ 179 w 179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3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69" y="182"/>
                  </a:lnTo>
                  <a:lnTo>
                    <a:pt x="61" y="177"/>
                  </a:lnTo>
                  <a:lnTo>
                    <a:pt x="49" y="168"/>
                  </a:lnTo>
                  <a:lnTo>
                    <a:pt x="36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8" name="Freeform 114"/>
            <p:cNvSpPr>
              <a:spLocks/>
            </p:cNvSpPr>
            <p:nvPr/>
          </p:nvSpPr>
          <p:spPr bwMode="auto">
            <a:xfrm>
              <a:off x="1379538" y="2027238"/>
              <a:ext cx="47625" cy="50800"/>
            </a:xfrm>
            <a:custGeom>
              <a:avLst/>
              <a:gdLst>
                <a:gd name="T0" fmla="*/ 2147483647 w 179"/>
                <a:gd name="T1" fmla="*/ 2147483647 h 191"/>
                <a:gd name="T2" fmla="*/ 2147483647 w 179"/>
                <a:gd name="T3" fmla="*/ 2147483647 h 191"/>
                <a:gd name="T4" fmla="*/ 2147483647 w 179"/>
                <a:gd name="T5" fmla="*/ 2147483647 h 191"/>
                <a:gd name="T6" fmla="*/ 2147483647 w 179"/>
                <a:gd name="T7" fmla="*/ 2147483647 h 191"/>
                <a:gd name="T8" fmla="*/ 2147483647 w 179"/>
                <a:gd name="T9" fmla="*/ 2147483647 h 191"/>
                <a:gd name="T10" fmla="*/ 2147483647 w 179"/>
                <a:gd name="T11" fmla="*/ 0 h 191"/>
                <a:gd name="T12" fmla="*/ 2147483647 w 179"/>
                <a:gd name="T13" fmla="*/ 0 h 191"/>
                <a:gd name="T14" fmla="*/ 2147483647 w 179"/>
                <a:gd name="T15" fmla="*/ 2147483647 h 191"/>
                <a:gd name="T16" fmla="*/ 2147483647 w 179"/>
                <a:gd name="T17" fmla="*/ 2147483647 h 191"/>
                <a:gd name="T18" fmla="*/ 2147483647 w 179"/>
                <a:gd name="T19" fmla="*/ 2147483647 h 191"/>
                <a:gd name="T20" fmla="*/ 2147483647 w 179"/>
                <a:gd name="T21" fmla="*/ 2147483647 h 191"/>
                <a:gd name="T22" fmla="*/ 2147483647 w 179"/>
                <a:gd name="T23" fmla="*/ 2147483647 h 191"/>
                <a:gd name="T24" fmla="*/ 2147483647 w 179"/>
                <a:gd name="T25" fmla="*/ 2147483647 h 191"/>
                <a:gd name="T26" fmla="*/ 2147483647 w 179"/>
                <a:gd name="T27" fmla="*/ 2147483647 h 191"/>
                <a:gd name="T28" fmla="*/ 2147483647 w 179"/>
                <a:gd name="T29" fmla="*/ 2147483647 h 191"/>
                <a:gd name="T30" fmla="*/ 2147483647 w 179"/>
                <a:gd name="T31" fmla="*/ 2147483647 h 191"/>
                <a:gd name="T32" fmla="*/ 2147483647 w 179"/>
                <a:gd name="T33" fmla="*/ 2147483647 h 191"/>
                <a:gd name="T34" fmla="*/ 2147483647 w 179"/>
                <a:gd name="T35" fmla="*/ 2147483647 h 191"/>
                <a:gd name="T36" fmla="*/ 2147483647 w 179"/>
                <a:gd name="T37" fmla="*/ 2147483647 h 191"/>
                <a:gd name="T38" fmla="*/ 2147483647 w 179"/>
                <a:gd name="T39" fmla="*/ 2147483647 h 191"/>
                <a:gd name="T40" fmla="*/ 2147483647 w 179"/>
                <a:gd name="T41" fmla="*/ 2147483647 h 191"/>
                <a:gd name="T42" fmla="*/ 2147483647 w 179"/>
                <a:gd name="T43" fmla="*/ 2147483647 h 191"/>
                <a:gd name="T44" fmla="*/ 2147483647 w 179"/>
                <a:gd name="T45" fmla="*/ 2147483647 h 191"/>
                <a:gd name="T46" fmla="*/ 2147483647 w 179"/>
                <a:gd name="T47" fmla="*/ 2147483647 h 191"/>
                <a:gd name="T48" fmla="*/ 2147483647 w 179"/>
                <a:gd name="T49" fmla="*/ 2147483647 h 191"/>
                <a:gd name="T50" fmla="*/ 2147483647 w 179"/>
                <a:gd name="T51" fmla="*/ 2147483647 h 191"/>
                <a:gd name="T52" fmla="*/ 2147483647 w 179"/>
                <a:gd name="T53" fmla="*/ 2147483647 h 191"/>
                <a:gd name="T54" fmla="*/ 2147483647 w 179"/>
                <a:gd name="T55" fmla="*/ 2147483647 h 191"/>
                <a:gd name="T56" fmla="*/ 2147483647 w 179"/>
                <a:gd name="T57" fmla="*/ 2147483647 h 191"/>
                <a:gd name="T58" fmla="*/ 2147483647 w 179"/>
                <a:gd name="T59" fmla="*/ 2147483647 h 191"/>
                <a:gd name="T60" fmla="*/ 2147483647 w 179"/>
                <a:gd name="T61" fmla="*/ 2147483647 h 191"/>
                <a:gd name="T62" fmla="*/ 2147483647 w 179"/>
                <a:gd name="T63" fmla="*/ 2147483647 h 191"/>
                <a:gd name="T64" fmla="*/ 2147483647 w 179"/>
                <a:gd name="T65" fmla="*/ 2147483647 h 191"/>
                <a:gd name="T66" fmla="*/ 2147483647 w 179"/>
                <a:gd name="T67" fmla="*/ 2147483647 h 191"/>
                <a:gd name="T68" fmla="*/ 2147483647 w 179"/>
                <a:gd name="T69" fmla="*/ 2147483647 h 191"/>
                <a:gd name="T70" fmla="*/ 2147483647 w 179"/>
                <a:gd name="T71" fmla="*/ 2147483647 h 191"/>
                <a:gd name="T72" fmla="*/ 2147483647 w 179"/>
                <a:gd name="T73" fmla="*/ 2147483647 h 191"/>
                <a:gd name="T74" fmla="*/ 2147483647 w 179"/>
                <a:gd name="T75" fmla="*/ 2147483647 h 191"/>
                <a:gd name="T76" fmla="*/ 2147483647 w 179"/>
                <a:gd name="T77" fmla="*/ 2147483647 h 191"/>
                <a:gd name="T78" fmla="*/ 2147483647 w 179"/>
                <a:gd name="T79" fmla="*/ 2147483647 h 191"/>
                <a:gd name="T80" fmla="*/ 2147483647 w 179"/>
                <a:gd name="T81" fmla="*/ 2147483647 h 191"/>
                <a:gd name="T82" fmla="*/ 2147483647 w 179"/>
                <a:gd name="T83" fmla="*/ 2147483647 h 191"/>
                <a:gd name="T84" fmla="*/ 2147483647 w 179"/>
                <a:gd name="T85" fmla="*/ 2147483647 h 191"/>
                <a:gd name="T86" fmla="*/ 2147483647 w 179"/>
                <a:gd name="T87" fmla="*/ 2147483647 h 191"/>
                <a:gd name="T88" fmla="*/ 2147483647 w 179"/>
                <a:gd name="T89" fmla="*/ 2147483647 h 191"/>
                <a:gd name="T90" fmla="*/ 2147483647 w 179"/>
                <a:gd name="T91" fmla="*/ 2147483647 h 191"/>
                <a:gd name="T92" fmla="*/ 0 w 179"/>
                <a:gd name="T93" fmla="*/ 2147483647 h 191"/>
                <a:gd name="T94" fmla="*/ 2147483647 w 179"/>
                <a:gd name="T95" fmla="*/ 2147483647 h 191"/>
                <a:gd name="T96" fmla="*/ 2147483647 w 179"/>
                <a:gd name="T97" fmla="*/ 2147483647 h 191"/>
                <a:gd name="T98" fmla="*/ 2147483647 w 179"/>
                <a:gd name="T99" fmla="*/ 2147483647 h 191"/>
                <a:gd name="T100" fmla="*/ 2147483647 w 179"/>
                <a:gd name="T101" fmla="*/ 2147483647 h 191"/>
                <a:gd name="T102" fmla="*/ 2147483647 w 179"/>
                <a:gd name="T103" fmla="*/ 2147483647 h 191"/>
                <a:gd name="T104" fmla="*/ 2147483647 w 179"/>
                <a:gd name="T105" fmla="*/ 2147483647 h 191"/>
                <a:gd name="T106" fmla="*/ 2147483647 w 179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191"/>
                <a:gd name="T164" fmla="*/ 179 w 179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191">
                  <a:moveTo>
                    <a:pt x="20" y="20"/>
                  </a:moveTo>
                  <a:lnTo>
                    <a:pt x="26" y="15"/>
                  </a:lnTo>
                  <a:lnTo>
                    <a:pt x="32" y="11"/>
                  </a:lnTo>
                  <a:lnTo>
                    <a:pt x="39" y="5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4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3" y="43"/>
                  </a:lnTo>
                  <a:lnTo>
                    <a:pt x="162" y="56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78" y="98"/>
                  </a:lnTo>
                  <a:lnTo>
                    <a:pt x="179" y="113"/>
                  </a:lnTo>
                  <a:lnTo>
                    <a:pt x="178" y="128"/>
                  </a:lnTo>
                  <a:lnTo>
                    <a:pt x="176" y="144"/>
                  </a:lnTo>
                  <a:lnTo>
                    <a:pt x="170" y="158"/>
                  </a:lnTo>
                  <a:lnTo>
                    <a:pt x="165" y="163"/>
                  </a:lnTo>
                  <a:lnTo>
                    <a:pt x="162" y="169"/>
                  </a:lnTo>
                  <a:lnTo>
                    <a:pt x="153" y="175"/>
                  </a:lnTo>
                  <a:lnTo>
                    <a:pt x="146" y="181"/>
                  </a:lnTo>
                  <a:lnTo>
                    <a:pt x="138" y="184"/>
                  </a:lnTo>
                  <a:lnTo>
                    <a:pt x="130" y="187"/>
                  </a:lnTo>
                  <a:lnTo>
                    <a:pt x="122" y="190"/>
                  </a:lnTo>
                  <a:lnTo>
                    <a:pt x="115" y="191"/>
                  </a:lnTo>
                  <a:lnTo>
                    <a:pt x="107" y="191"/>
                  </a:lnTo>
                  <a:lnTo>
                    <a:pt x="99" y="191"/>
                  </a:lnTo>
                  <a:lnTo>
                    <a:pt x="91" y="190"/>
                  </a:lnTo>
                  <a:lnTo>
                    <a:pt x="84" y="187"/>
                  </a:lnTo>
                  <a:lnTo>
                    <a:pt x="76" y="185"/>
                  </a:lnTo>
                  <a:lnTo>
                    <a:pt x="69" y="182"/>
                  </a:lnTo>
                  <a:lnTo>
                    <a:pt x="61" y="177"/>
                  </a:lnTo>
                  <a:lnTo>
                    <a:pt x="49" y="168"/>
                  </a:lnTo>
                  <a:lnTo>
                    <a:pt x="36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9" y="114"/>
                  </a:lnTo>
                  <a:lnTo>
                    <a:pt x="5" y="106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2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9" name="Freeform 115"/>
            <p:cNvSpPr>
              <a:spLocks/>
            </p:cNvSpPr>
            <p:nvPr/>
          </p:nvSpPr>
          <p:spPr bwMode="auto">
            <a:xfrm>
              <a:off x="229552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9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4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4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1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" name="Freeform 116"/>
            <p:cNvSpPr>
              <a:spLocks/>
            </p:cNvSpPr>
            <p:nvPr/>
          </p:nvSpPr>
          <p:spPr bwMode="auto">
            <a:xfrm>
              <a:off x="229552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0" y="20"/>
                  </a:moveTo>
                  <a:lnTo>
                    <a:pt x="27" y="14"/>
                  </a:lnTo>
                  <a:lnTo>
                    <a:pt x="33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4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69" y="69"/>
                  </a:lnTo>
                  <a:lnTo>
                    <a:pt x="172" y="77"/>
                  </a:lnTo>
                  <a:lnTo>
                    <a:pt x="175" y="85"/>
                  </a:lnTo>
                  <a:lnTo>
                    <a:pt x="177" y="93"/>
                  </a:lnTo>
                  <a:lnTo>
                    <a:pt x="179" y="101"/>
                  </a:lnTo>
                  <a:lnTo>
                    <a:pt x="181" y="109"/>
                  </a:lnTo>
                  <a:lnTo>
                    <a:pt x="181" y="117"/>
                  </a:lnTo>
                  <a:lnTo>
                    <a:pt x="179" y="125"/>
                  </a:lnTo>
                  <a:lnTo>
                    <a:pt x="178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69" y="157"/>
                  </a:lnTo>
                  <a:lnTo>
                    <a:pt x="164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29" y="190"/>
                  </a:lnTo>
                  <a:lnTo>
                    <a:pt x="121" y="191"/>
                  </a:lnTo>
                  <a:lnTo>
                    <a:pt x="114" y="192"/>
                  </a:lnTo>
                  <a:lnTo>
                    <a:pt x="106" y="192"/>
                  </a:lnTo>
                  <a:lnTo>
                    <a:pt x="98" y="192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6" y="187"/>
                  </a:lnTo>
                  <a:lnTo>
                    <a:pt x="68" y="183"/>
                  </a:lnTo>
                  <a:lnTo>
                    <a:pt x="61" y="179"/>
                  </a:lnTo>
                  <a:lnTo>
                    <a:pt x="48" y="170"/>
                  </a:lnTo>
                  <a:lnTo>
                    <a:pt x="36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1" y="123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3" y="49"/>
                  </a:lnTo>
                  <a:lnTo>
                    <a:pt x="5" y="43"/>
                  </a:lnTo>
                  <a:lnTo>
                    <a:pt x="9" y="34"/>
                  </a:lnTo>
                  <a:lnTo>
                    <a:pt x="14" y="29"/>
                  </a:lnTo>
                  <a:lnTo>
                    <a:pt x="20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1" name="Freeform 117"/>
            <p:cNvSpPr>
              <a:spLocks/>
            </p:cNvSpPr>
            <p:nvPr/>
          </p:nvSpPr>
          <p:spPr bwMode="auto">
            <a:xfrm>
              <a:off x="2293938" y="1112838"/>
              <a:ext cx="49213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2" y="7"/>
                  </a:lnTo>
                  <a:lnTo>
                    <a:pt x="123" y="13"/>
                  </a:lnTo>
                  <a:lnTo>
                    <a:pt x="139" y="23"/>
                  </a:lnTo>
                  <a:lnTo>
                    <a:pt x="158" y="43"/>
                  </a:lnTo>
                  <a:lnTo>
                    <a:pt x="164" y="52"/>
                  </a:lnTo>
                  <a:lnTo>
                    <a:pt x="171" y="63"/>
                  </a:lnTo>
                  <a:lnTo>
                    <a:pt x="176" y="76"/>
                  </a:lnTo>
                  <a:lnTo>
                    <a:pt x="181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2" y="139"/>
                  </a:lnTo>
                  <a:lnTo>
                    <a:pt x="181" y="147"/>
                  </a:lnTo>
                  <a:lnTo>
                    <a:pt x="177" y="154"/>
                  </a:lnTo>
                  <a:lnTo>
                    <a:pt x="174" y="159"/>
                  </a:lnTo>
                  <a:lnTo>
                    <a:pt x="169" y="165"/>
                  </a:lnTo>
                  <a:lnTo>
                    <a:pt x="164" y="170"/>
                  </a:lnTo>
                  <a:lnTo>
                    <a:pt x="156" y="181"/>
                  </a:lnTo>
                  <a:lnTo>
                    <a:pt x="139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2" name="Freeform 118"/>
            <p:cNvSpPr>
              <a:spLocks/>
            </p:cNvSpPr>
            <p:nvPr/>
          </p:nvSpPr>
          <p:spPr bwMode="auto">
            <a:xfrm>
              <a:off x="11144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" name="Freeform 119"/>
            <p:cNvSpPr>
              <a:spLocks/>
            </p:cNvSpPr>
            <p:nvPr/>
          </p:nvSpPr>
          <p:spPr bwMode="auto">
            <a:xfrm>
              <a:off x="1114425" y="1119188"/>
              <a:ext cx="950913" cy="950913"/>
            </a:xfrm>
            <a:custGeom>
              <a:avLst/>
              <a:gdLst>
                <a:gd name="T0" fmla="*/ 0 w 3594"/>
                <a:gd name="T1" fmla="*/ 2147483647 h 3591"/>
                <a:gd name="T2" fmla="*/ 2147483647 w 3594"/>
                <a:gd name="T3" fmla="*/ 0 h 3591"/>
                <a:gd name="T4" fmla="*/ 2147483647 w 3594"/>
                <a:gd name="T5" fmla="*/ 2147483647 h 3591"/>
                <a:gd name="T6" fmla="*/ 2147483647 w 3594"/>
                <a:gd name="T7" fmla="*/ 2147483647 h 3591"/>
                <a:gd name="T8" fmla="*/ 0 w 3594"/>
                <a:gd name="T9" fmla="*/ 2147483647 h 3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94"/>
                <a:gd name="T16" fmla="*/ 0 h 3591"/>
                <a:gd name="T17" fmla="*/ 3594 w 3594"/>
                <a:gd name="T18" fmla="*/ 3591 h 35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94" h="3591">
                  <a:moveTo>
                    <a:pt x="0" y="3444"/>
                  </a:moveTo>
                  <a:lnTo>
                    <a:pt x="3449" y="0"/>
                  </a:lnTo>
                  <a:lnTo>
                    <a:pt x="3594" y="147"/>
                  </a:lnTo>
                  <a:lnTo>
                    <a:pt x="147" y="3591"/>
                  </a:lnTo>
                  <a:lnTo>
                    <a:pt x="0" y="3444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" name="Freeform 120"/>
            <p:cNvSpPr>
              <a:spLocks/>
            </p:cNvSpPr>
            <p:nvPr/>
          </p:nvSpPr>
          <p:spPr bwMode="auto">
            <a:xfrm>
              <a:off x="11064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7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96A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5" name="Freeform 121"/>
            <p:cNvSpPr>
              <a:spLocks/>
            </p:cNvSpPr>
            <p:nvPr/>
          </p:nvSpPr>
          <p:spPr bwMode="auto">
            <a:xfrm>
              <a:off x="1106488" y="2027238"/>
              <a:ext cx="47625" cy="50800"/>
            </a:xfrm>
            <a:custGeom>
              <a:avLst/>
              <a:gdLst>
                <a:gd name="T0" fmla="*/ 2147483647 w 180"/>
                <a:gd name="T1" fmla="*/ 2147483647 h 191"/>
                <a:gd name="T2" fmla="*/ 2147483647 w 180"/>
                <a:gd name="T3" fmla="*/ 2147483647 h 191"/>
                <a:gd name="T4" fmla="*/ 2147483647 w 180"/>
                <a:gd name="T5" fmla="*/ 2147483647 h 191"/>
                <a:gd name="T6" fmla="*/ 2147483647 w 180"/>
                <a:gd name="T7" fmla="*/ 2147483647 h 191"/>
                <a:gd name="T8" fmla="*/ 2147483647 w 180"/>
                <a:gd name="T9" fmla="*/ 2147483647 h 191"/>
                <a:gd name="T10" fmla="*/ 2147483647 w 180"/>
                <a:gd name="T11" fmla="*/ 0 h 191"/>
                <a:gd name="T12" fmla="*/ 2147483647 w 180"/>
                <a:gd name="T13" fmla="*/ 0 h 191"/>
                <a:gd name="T14" fmla="*/ 2147483647 w 180"/>
                <a:gd name="T15" fmla="*/ 2147483647 h 191"/>
                <a:gd name="T16" fmla="*/ 2147483647 w 180"/>
                <a:gd name="T17" fmla="*/ 2147483647 h 191"/>
                <a:gd name="T18" fmla="*/ 2147483647 w 180"/>
                <a:gd name="T19" fmla="*/ 2147483647 h 191"/>
                <a:gd name="T20" fmla="*/ 2147483647 w 180"/>
                <a:gd name="T21" fmla="*/ 2147483647 h 191"/>
                <a:gd name="T22" fmla="*/ 2147483647 w 180"/>
                <a:gd name="T23" fmla="*/ 2147483647 h 191"/>
                <a:gd name="T24" fmla="*/ 2147483647 w 180"/>
                <a:gd name="T25" fmla="*/ 2147483647 h 191"/>
                <a:gd name="T26" fmla="*/ 2147483647 w 180"/>
                <a:gd name="T27" fmla="*/ 2147483647 h 191"/>
                <a:gd name="T28" fmla="*/ 2147483647 w 180"/>
                <a:gd name="T29" fmla="*/ 2147483647 h 191"/>
                <a:gd name="T30" fmla="*/ 2147483647 w 180"/>
                <a:gd name="T31" fmla="*/ 2147483647 h 191"/>
                <a:gd name="T32" fmla="*/ 2147483647 w 180"/>
                <a:gd name="T33" fmla="*/ 2147483647 h 191"/>
                <a:gd name="T34" fmla="*/ 2147483647 w 180"/>
                <a:gd name="T35" fmla="*/ 2147483647 h 191"/>
                <a:gd name="T36" fmla="*/ 2147483647 w 180"/>
                <a:gd name="T37" fmla="*/ 2147483647 h 191"/>
                <a:gd name="T38" fmla="*/ 2147483647 w 180"/>
                <a:gd name="T39" fmla="*/ 2147483647 h 191"/>
                <a:gd name="T40" fmla="*/ 2147483647 w 180"/>
                <a:gd name="T41" fmla="*/ 2147483647 h 191"/>
                <a:gd name="T42" fmla="*/ 2147483647 w 180"/>
                <a:gd name="T43" fmla="*/ 2147483647 h 191"/>
                <a:gd name="T44" fmla="*/ 2147483647 w 180"/>
                <a:gd name="T45" fmla="*/ 2147483647 h 191"/>
                <a:gd name="T46" fmla="*/ 2147483647 w 180"/>
                <a:gd name="T47" fmla="*/ 2147483647 h 191"/>
                <a:gd name="T48" fmla="*/ 2147483647 w 180"/>
                <a:gd name="T49" fmla="*/ 2147483647 h 191"/>
                <a:gd name="T50" fmla="*/ 2147483647 w 180"/>
                <a:gd name="T51" fmla="*/ 2147483647 h 191"/>
                <a:gd name="T52" fmla="*/ 2147483647 w 180"/>
                <a:gd name="T53" fmla="*/ 2147483647 h 191"/>
                <a:gd name="T54" fmla="*/ 2147483647 w 180"/>
                <a:gd name="T55" fmla="*/ 2147483647 h 191"/>
                <a:gd name="T56" fmla="*/ 2147483647 w 180"/>
                <a:gd name="T57" fmla="*/ 2147483647 h 191"/>
                <a:gd name="T58" fmla="*/ 2147483647 w 180"/>
                <a:gd name="T59" fmla="*/ 2147483647 h 191"/>
                <a:gd name="T60" fmla="*/ 2147483647 w 180"/>
                <a:gd name="T61" fmla="*/ 2147483647 h 191"/>
                <a:gd name="T62" fmla="*/ 2147483647 w 180"/>
                <a:gd name="T63" fmla="*/ 2147483647 h 191"/>
                <a:gd name="T64" fmla="*/ 2147483647 w 180"/>
                <a:gd name="T65" fmla="*/ 2147483647 h 191"/>
                <a:gd name="T66" fmla="*/ 2147483647 w 180"/>
                <a:gd name="T67" fmla="*/ 2147483647 h 191"/>
                <a:gd name="T68" fmla="*/ 2147483647 w 180"/>
                <a:gd name="T69" fmla="*/ 2147483647 h 191"/>
                <a:gd name="T70" fmla="*/ 2147483647 w 180"/>
                <a:gd name="T71" fmla="*/ 2147483647 h 191"/>
                <a:gd name="T72" fmla="*/ 2147483647 w 180"/>
                <a:gd name="T73" fmla="*/ 2147483647 h 191"/>
                <a:gd name="T74" fmla="*/ 2147483647 w 180"/>
                <a:gd name="T75" fmla="*/ 2147483647 h 191"/>
                <a:gd name="T76" fmla="*/ 2147483647 w 180"/>
                <a:gd name="T77" fmla="*/ 2147483647 h 191"/>
                <a:gd name="T78" fmla="*/ 2147483647 w 180"/>
                <a:gd name="T79" fmla="*/ 2147483647 h 191"/>
                <a:gd name="T80" fmla="*/ 2147483647 w 180"/>
                <a:gd name="T81" fmla="*/ 2147483647 h 191"/>
                <a:gd name="T82" fmla="*/ 2147483647 w 180"/>
                <a:gd name="T83" fmla="*/ 2147483647 h 191"/>
                <a:gd name="T84" fmla="*/ 2147483647 w 180"/>
                <a:gd name="T85" fmla="*/ 2147483647 h 191"/>
                <a:gd name="T86" fmla="*/ 2147483647 w 180"/>
                <a:gd name="T87" fmla="*/ 2147483647 h 191"/>
                <a:gd name="T88" fmla="*/ 2147483647 w 180"/>
                <a:gd name="T89" fmla="*/ 2147483647 h 191"/>
                <a:gd name="T90" fmla="*/ 0 w 180"/>
                <a:gd name="T91" fmla="*/ 2147483647 h 191"/>
                <a:gd name="T92" fmla="*/ 0 w 180"/>
                <a:gd name="T93" fmla="*/ 2147483647 h 191"/>
                <a:gd name="T94" fmla="*/ 0 w 180"/>
                <a:gd name="T95" fmla="*/ 2147483647 h 191"/>
                <a:gd name="T96" fmla="*/ 2147483647 w 180"/>
                <a:gd name="T97" fmla="*/ 2147483647 h 191"/>
                <a:gd name="T98" fmla="*/ 2147483647 w 180"/>
                <a:gd name="T99" fmla="*/ 2147483647 h 191"/>
                <a:gd name="T100" fmla="*/ 2147483647 w 180"/>
                <a:gd name="T101" fmla="*/ 2147483647 h 191"/>
                <a:gd name="T102" fmla="*/ 2147483647 w 180"/>
                <a:gd name="T103" fmla="*/ 2147483647 h 191"/>
                <a:gd name="T104" fmla="*/ 2147483647 w 180"/>
                <a:gd name="T105" fmla="*/ 2147483647 h 191"/>
                <a:gd name="T106" fmla="*/ 2147483647 w 180"/>
                <a:gd name="T107" fmla="*/ 2147483647 h 1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0"/>
                <a:gd name="T163" fmla="*/ 0 h 191"/>
                <a:gd name="T164" fmla="*/ 180 w 180"/>
                <a:gd name="T165" fmla="*/ 191 h 1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0" h="191">
                  <a:moveTo>
                    <a:pt x="21" y="20"/>
                  </a:moveTo>
                  <a:lnTo>
                    <a:pt x="27" y="15"/>
                  </a:lnTo>
                  <a:lnTo>
                    <a:pt x="32" y="11"/>
                  </a:lnTo>
                  <a:lnTo>
                    <a:pt x="38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2"/>
                  </a:lnTo>
                  <a:lnTo>
                    <a:pt x="103" y="5"/>
                  </a:lnTo>
                  <a:lnTo>
                    <a:pt x="115" y="11"/>
                  </a:lnTo>
                  <a:lnTo>
                    <a:pt x="126" y="19"/>
                  </a:lnTo>
                  <a:lnTo>
                    <a:pt x="139" y="28"/>
                  </a:lnTo>
                  <a:lnTo>
                    <a:pt x="154" y="43"/>
                  </a:lnTo>
                  <a:lnTo>
                    <a:pt x="163" y="56"/>
                  </a:lnTo>
                  <a:lnTo>
                    <a:pt x="170" y="68"/>
                  </a:lnTo>
                  <a:lnTo>
                    <a:pt x="175" y="83"/>
                  </a:lnTo>
                  <a:lnTo>
                    <a:pt x="179" y="98"/>
                  </a:lnTo>
                  <a:lnTo>
                    <a:pt x="180" y="113"/>
                  </a:lnTo>
                  <a:lnTo>
                    <a:pt x="179" y="128"/>
                  </a:lnTo>
                  <a:lnTo>
                    <a:pt x="177" y="144"/>
                  </a:lnTo>
                  <a:lnTo>
                    <a:pt x="171" y="158"/>
                  </a:lnTo>
                  <a:lnTo>
                    <a:pt x="165" y="163"/>
                  </a:lnTo>
                  <a:lnTo>
                    <a:pt x="163" y="169"/>
                  </a:lnTo>
                  <a:lnTo>
                    <a:pt x="154" y="175"/>
                  </a:lnTo>
                  <a:lnTo>
                    <a:pt x="146" y="181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123" y="190"/>
                  </a:lnTo>
                  <a:lnTo>
                    <a:pt x="115" y="191"/>
                  </a:lnTo>
                  <a:lnTo>
                    <a:pt x="108" y="191"/>
                  </a:lnTo>
                  <a:lnTo>
                    <a:pt x="100" y="191"/>
                  </a:lnTo>
                  <a:lnTo>
                    <a:pt x="92" y="190"/>
                  </a:lnTo>
                  <a:lnTo>
                    <a:pt x="84" y="187"/>
                  </a:lnTo>
                  <a:lnTo>
                    <a:pt x="77" y="185"/>
                  </a:lnTo>
                  <a:lnTo>
                    <a:pt x="69" y="182"/>
                  </a:lnTo>
                  <a:lnTo>
                    <a:pt x="62" y="177"/>
                  </a:lnTo>
                  <a:lnTo>
                    <a:pt x="48" y="168"/>
                  </a:lnTo>
                  <a:lnTo>
                    <a:pt x="37" y="157"/>
                  </a:lnTo>
                  <a:lnTo>
                    <a:pt x="25" y="144"/>
                  </a:lnTo>
                  <a:lnTo>
                    <a:pt x="16" y="130"/>
                  </a:lnTo>
                  <a:lnTo>
                    <a:pt x="12" y="122"/>
                  </a:lnTo>
                  <a:lnTo>
                    <a:pt x="8" y="114"/>
                  </a:lnTo>
                  <a:lnTo>
                    <a:pt x="6" y="106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9" y="34"/>
                  </a:lnTo>
                  <a:lnTo>
                    <a:pt x="15" y="28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6" name="Freeform 122"/>
            <p:cNvSpPr>
              <a:spLocks/>
            </p:cNvSpPr>
            <p:nvPr/>
          </p:nvSpPr>
          <p:spPr bwMode="auto">
            <a:xfrm>
              <a:off x="202247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1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0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30" y="190"/>
                  </a:lnTo>
                  <a:lnTo>
                    <a:pt x="122" y="191"/>
                  </a:lnTo>
                  <a:lnTo>
                    <a:pt x="113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75C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7" name="Freeform 123"/>
            <p:cNvSpPr>
              <a:spLocks/>
            </p:cNvSpPr>
            <p:nvPr/>
          </p:nvSpPr>
          <p:spPr bwMode="auto">
            <a:xfrm>
              <a:off x="2022475" y="1112838"/>
              <a:ext cx="47625" cy="50800"/>
            </a:xfrm>
            <a:custGeom>
              <a:avLst/>
              <a:gdLst>
                <a:gd name="T0" fmla="*/ 2147483647 w 181"/>
                <a:gd name="T1" fmla="*/ 2147483647 h 192"/>
                <a:gd name="T2" fmla="*/ 2147483647 w 181"/>
                <a:gd name="T3" fmla="*/ 2147483647 h 192"/>
                <a:gd name="T4" fmla="*/ 2147483647 w 181"/>
                <a:gd name="T5" fmla="*/ 2147483647 h 192"/>
                <a:gd name="T6" fmla="*/ 2147483647 w 181"/>
                <a:gd name="T7" fmla="*/ 2147483647 h 192"/>
                <a:gd name="T8" fmla="*/ 2147483647 w 181"/>
                <a:gd name="T9" fmla="*/ 2147483647 h 192"/>
                <a:gd name="T10" fmla="*/ 2147483647 w 181"/>
                <a:gd name="T11" fmla="*/ 2147483647 h 192"/>
                <a:gd name="T12" fmla="*/ 2147483647 w 181"/>
                <a:gd name="T13" fmla="*/ 0 h 192"/>
                <a:gd name="T14" fmla="*/ 2147483647 w 181"/>
                <a:gd name="T15" fmla="*/ 0 h 192"/>
                <a:gd name="T16" fmla="*/ 2147483647 w 181"/>
                <a:gd name="T17" fmla="*/ 0 h 192"/>
                <a:gd name="T18" fmla="*/ 2147483647 w 181"/>
                <a:gd name="T19" fmla="*/ 2147483647 h 192"/>
                <a:gd name="T20" fmla="*/ 2147483647 w 181"/>
                <a:gd name="T21" fmla="*/ 2147483647 h 192"/>
                <a:gd name="T22" fmla="*/ 2147483647 w 181"/>
                <a:gd name="T23" fmla="*/ 2147483647 h 192"/>
                <a:gd name="T24" fmla="*/ 2147483647 w 181"/>
                <a:gd name="T25" fmla="*/ 2147483647 h 192"/>
                <a:gd name="T26" fmla="*/ 2147483647 w 181"/>
                <a:gd name="T27" fmla="*/ 2147483647 h 192"/>
                <a:gd name="T28" fmla="*/ 2147483647 w 181"/>
                <a:gd name="T29" fmla="*/ 2147483647 h 192"/>
                <a:gd name="T30" fmla="*/ 2147483647 w 181"/>
                <a:gd name="T31" fmla="*/ 2147483647 h 192"/>
                <a:gd name="T32" fmla="*/ 2147483647 w 181"/>
                <a:gd name="T33" fmla="*/ 2147483647 h 192"/>
                <a:gd name="T34" fmla="*/ 2147483647 w 181"/>
                <a:gd name="T35" fmla="*/ 2147483647 h 192"/>
                <a:gd name="T36" fmla="*/ 2147483647 w 181"/>
                <a:gd name="T37" fmla="*/ 2147483647 h 192"/>
                <a:gd name="T38" fmla="*/ 2147483647 w 181"/>
                <a:gd name="T39" fmla="*/ 2147483647 h 192"/>
                <a:gd name="T40" fmla="*/ 2147483647 w 181"/>
                <a:gd name="T41" fmla="*/ 2147483647 h 192"/>
                <a:gd name="T42" fmla="*/ 2147483647 w 181"/>
                <a:gd name="T43" fmla="*/ 2147483647 h 192"/>
                <a:gd name="T44" fmla="*/ 2147483647 w 181"/>
                <a:gd name="T45" fmla="*/ 2147483647 h 192"/>
                <a:gd name="T46" fmla="*/ 2147483647 w 181"/>
                <a:gd name="T47" fmla="*/ 2147483647 h 192"/>
                <a:gd name="T48" fmla="*/ 2147483647 w 181"/>
                <a:gd name="T49" fmla="*/ 2147483647 h 192"/>
                <a:gd name="T50" fmla="*/ 2147483647 w 181"/>
                <a:gd name="T51" fmla="*/ 2147483647 h 192"/>
                <a:gd name="T52" fmla="*/ 2147483647 w 181"/>
                <a:gd name="T53" fmla="*/ 2147483647 h 192"/>
                <a:gd name="T54" fmla="*/ 2147483647 w 181"/>
                <a:gd name="T55" fmla="*/ 2147483647 h 192"/>
                <a:gd name="T56" fmla="*/ 2147483647 w 181"/>
                <a:gd name="T57" fmla="*/ 2147483647 h 192"/>
                <a:gd name="T58" fmla="*/ 2147483647 w 181"/>
                <a:gd name="T59" fmla="*/ 2147483647 h 192"/>
                <a:gd name="T60" fmla="*/ 2147483647 w 181"/>
                <a:gd name="T61" fmla="*/ 2147483647 h 192"/>
                <a:gd name="T62" fmla="*/ 2147483647 w 181"/>
                <a:gd name="T63" fmla="*/ 2147483647 h 192"/>
                <a:gd name="T64" fmla="*/ 2147483647 w 181"/>
                <a:gd name="T65" fmla="*/ 2147483647 h 192"/>
                <a:gd name="T66" fmla="*/ 2147483647 w 181"/>
                <a:gd name="T67" fmla="*/ 2147483647 h 192"/>
                <a:gd name="T68" fmla="*/ 2147483647 w 181"/>
                <a:gd name="T69" fmla="*/ 2147483647 h 192"/>
                <a:gd name="T70" fmla="*/ 2147483647 w 181"/>
                <a:gd name="T71" fmla="*/ 2147483647 h 192"/>
                <a:gd name="T72" fmla="*/ 2147483647 w 181"/>
                <a:gd name="T73" fmla="*/ 2147483647 h 192"/>
                <a:gd name="T74" fmla="*/ 2147483647 w 181"/>
                <a:gd name="T75" fmla="*/ 2147483647 h 192"/>
                <a:gd name="T76" fmla="*/ 2147483647 w 181"/>
                <a:gd name="T77" fmla="*/ 2147483647 h 192"/>
                <a:gd name="T78" fmla="*/ 2147483647 w 181"/>
                <a:gd name="T79" fmla="*/ 2147483647 h 192"/>
                <a:gd name="T80" fmla="*/ 2147483647 w 181"/>
                <a:gd name="T81" fmla="*/ 2147483647 h 192"/>
                <a:gd name="T82" fmla="*/ 2147483647 w 181"/>
                <a:gd name="T83" fmla="*/ 2147483647 h 192"/>
                <a:gd name="T84" fmla="*/ 2147483647 w 181"/>
                <a:gd name="T85" fmla="*/ 2147483647 h 192"/>
                <a:gd name="T86" fmla="*/ 2147483647 w 181"/>
                <a:gd name="T87" fmla="*/ 2147483647 h 192"/>
                <a:gd name="T88" fmla="*/ 2147483647 w 181"/>
                <a:gd name="T89" fmla="*/ 2147483647 h 192"/>
                <a:gd name="T90" fmla="*/ 2147483647 w 181"/>
                <a:gd name="T91" fmla="*/ 2147483647 h 192"/>
                <a:gd name="T92" fmla="*/ 2147483647 w 181"/>
                <a:gd name="T93" fmla="*/ 2147483647 h 192"/>
                <a:gd name="T94" fmla="*/ 2147483647 w 181"/>
                <a:gd name="T95" fmla="*/ 2147483647 h 192"/>
                <a:gd name="T96" fmla="*/ 2147483647 w 181"/>
                <a:gd name="T97" fmla="*/ 2147483647 h 192"/>
                <a:gd name="T98" fmla="*/ 2147483647 w 181"/>
                <a:gd name="T99" fmla="*/ 2147483647 h 192"/>
                <a:gd name="T100" fmla="*/ 2147483647 w 181"/>
                <a:gd name="T101" fmla="*/ 2147483647 h 192"/>
                <a:gd name="T102" fmla="*/ 2147483647 w 181"/>
                <a:gd name="T103" fmla="*/ 2147483647 h 192"/>
                <a:gd name="T104" fmla="*/ 2147483647 w 181"/>
                <a:gd name="T105" fmla="*/ 2147483647 h 192"/>
                <a:gd name="T106" fmla="*/ 0 w 181"/>
                <a:gd name="T107" fmla="*/ 2147483647 h 192"/>
                <a:gd name="T108" fmla="*/ 0 w 181"/>
                <a:gd name="T109" fmla="*/ 2147483647 h 192"/>
                <a:gd name="T110" fmla="*/ 0 w 181"/>
                <a:gd name="T111" fmla="*/ 2147483647 h 192"/>
                <a:gd name="T112" fmla="*/ 2147483647 w 181"/>
                <a:gd name="T113" fmla="*/ 2147483647 h 192"/>
                <a:gd name="T114" fmla="*/ 2147483647 w 181"/>
                <a:gd name="T115" fmla="*/ 2147483647 h 192"/>
                <a:gd name="T116" fmla="*/ 2147483647 w 181"/>
                <a:gd name="T117" fmla="*/ 2147483647 h 192"/>
                <a:gd name="T118" fmla="*/ 2147483647 w 181"/>
                <a:gd name="T119" fmla="*/ 2147483647 h 192"/>
                <a:gd name="T120" fmla="*/ 2147483647 w 181"/>
                <a:gd name="T121" fmla="*/ 2147483647 h 192"/>
                <a:gd name="T122" fmla="*/ 2147483647 w 181"/>
                <a:gd name="T123" fmla="*/ 2147483647 h 1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"/>
                <a:gd name="T187" fmla="*/ 0 h 192"/>
                <a:gd name="T188" fmla="*/ 181 w 181"/>
                <a:gd name="T189" fmla="*/ 192 h 1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" h="192">
                  <a:moveTo>
                    <a:pt x="21" y="20"/>
                  </a:moveTo>
                  <a:lnTo>
                    <a:pt x="26" y="14"/>
                  </a:lnTo>
                  <a:lnTo>
                    <a:pt x="32" y="12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1"/>
                  </a:lnTo>
                  <a:lnTo>
                    <a:pt x="95" y="4"/>
                  </a:lnTo>
                  <a:lnTo>
                    <a:pt x="103" y="6"/>
                  </a:lnTo>
                  <a:lnTo>
                    <a:pt x="110" y="9"/>
                  </a:lnTo>
                  <a:lnTo>
                    <a:pt x="118" y="13"/>
                  </a:lnTo>
                  <a:lnTo>
                    <a:pt x="125" y="17"/>
                  </a:lnTo>
                  <a:lnTo>
                    <a:pt x="138" y="28"/>
                  </a:lnTo>
                  <a:lnTo>
                    <a:pt x="150" y="40"/>
                  </a:lnTo>
                  <a:lnTo>
                    <a:pt x="160" y="54"/>
                  </a:lnTo>
                  <a:lnTo>
                    <a:pt x="170" y="69"/>
                  </a:lnTo>
                  <a:lnTo>
                    <a:pt x="173" y="77"/>
                  </a:lnTo>
                  <a:lnTo>
                    <a:pt x="175" y="85"/>
                  </a:lnTo>
                  <a:lnTo>
                    <a:pt x="178" y="93"/>
                  </a:lnTo>
                  <a:lnTo>
                    <a:pt x="180" y="101"/>
                  </a:lnTo>
                  <a:lnTo>
                    <a:pt x="180" y="109"/>
                  </a:lnTo>
                  <a:lnTo>
                    <a:pt x="181" y="117"/>
                  </a:lnTo>
                  <a:lnTo>
                    <a:pt x="180" y="125"/>
                  </a:lnTo>
                  <a:lnTo>
                    <a:pt x="179" y="133"/>
                  </a:lnTo>
                  <a:lnTo>
                    <a:pt x="176" y="141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65" y="164"/>
                  </a:lnTo>
                  <a:lnTo>
                    <a:pt x="151" y="179"/>
                  </a:lnTo>
                  <a:lnTo>
                    <a:pt x="143" y="183"/>
                  </a:lnTo>
                  <a:lnTo>
                    <a:pt x="136" y="187"/>
                  </a:lnTo>
                  <a:lnTo>
                    <a:pt x="130" y="190"/>
                  </a:lnTo>
                  <a:lnTo>
                    <a:pt x="122" y="191"/>
                  </a:lnTo>
                  <a:lnTo>
                    <a:pt x="113" y="192"/>
                  </a:lnTo>
                  <a:lnTo>
                    <a:pt x="107" y="192"/>
                  </a:lnTo>
                  <a:lnTo>
                    <a:pt x="99" y="192"/>
                  </a:lnTo>
                  <a:lnTo>
                    <a:pt x="92" y="191"/>
                  </a:lnTo>
                  <a:lnTo>
                    <a:pt x="84" y="189"/>
                  </a:lnTo>
                  <a:lnTo>
                    <a:pt x="77" y="187"/>
                  </a:lnTo>
                  <a:lnTo>
                    <a:pt x="69" y="183"/>
                  </a:lnTo>
                  <a:lnTo>
                    <a:pt x="62" y="179"/>
                  </a:lnTo>
                  <a:lnTo>
                    <a:pt x="48" y="170"/>
                  </a:lnTo>
                  <a:lnTo>
                    <a:pt x="37" y="158"/>
                  </a:lnTo>
                  <a:lnTo>
                    <a:pt x="25" y="144"/>
                  </a:lnTo>
                  <a:lnTo>
                    <a:pt x="16" y="131"/>
                  </a:lnTo>
                  <a:lnTo>
                    <a:pt x="12" y="123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4" y="99"/>
                  </a:lnTo>
                  <a:lnTo>
                    <a:pt x="1" y="91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9" y="34"/>
                  </a:lnTo>
                  <a:lnTo>
                    <a:pt x="15" y="29"/>
                  </a:lnTo>
                  <a:lnTo>
                    <a:pt x="21" y="20"/>
                  </a:lnTo>
                  <a:close/>
                </a:path>
              </a:pathLst>
            </a:custGeom>
            <a:noFill/>
            <a:ln w="3175">
              <a:solidFill>
                <a:srgbClr val="75C5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" name="Freeform 124"/>
            <p:cNvSpPr>
              <a:spLocks/>
            </p:cNvSpPr>
            <p:nvPr/>
          </p:nvSpPr>
          <p:spPr bwMode="auto">
            <a:xfrm>
              <a:off x="2020888" y="1112838"/>
              <a:ext cx="47625" cy="52388"/>
            </a:xfrm>
            <a:custGeom>
              <a:avLst/>
              <a:gdLst>
                <a:gd name="T0" fmla="*/ 0 w 184"/>
                <a:gd name="T1" fmla="*/ 2147483647 h 198"/>
                <a:gd name="T2" fmla="*/ 2147483647 w 184"/>
                <a:gd name="T3" fmla="*/ 2147483647 h 198"/>
                <a:gd name="T4" fmla="*/ 2147483647 w 184"/>
                <a:gd name="T5" fmla="*/ 2147483647 h 198"/>
                <a:gd name="T6" fmla="*/ 2147483647 w 184"/>
                <a:gd name="T7" fmla="*/ 2147483647 h 198"/>
                <a:gd name="T8" fmla="*/ 2147483647 w 184"/>
                <a:gd name="T9" fmla="*/ 2147483647 h 198"/>
                <a:gd name="T10" fmla="*/ 2147483647 w 184"/>
                <a:gd name="T11" fmla="*/ 2147483647 h 198"/>
                <a:gd name="T12" fmla="*/ 2147483647 w 184"/>
                <a:gd name="T13" fmla="*/ 2147483647 h 198"/>
                <a:gd name="T14" fmla="*/ 2147483647 w 184"/>
                <a:gd name="T15" fmla="*/ 2147483647 h 198"/>
                <a:gd name="T16" fmla="*/ 2147483647 w 184"/>
                <a:gd name="T17" fmla="*/ 0 h 198"/>
                <a:gd name="T18" fmla="*/ 2147483647 w 184"/>
                <a:gd name="T19" fmla="*/ 0 h 198"/>
                <a:gd name="T20" fmla="*/ 2147483647 w 184"/>
                <a:gd name="T21" fmla="*/ 2147483647 h 198"/>
                <a:gd name="T22" fmla="*/ 2147483647 w 184"/>
                <a:gd name="T23" fmla="*/ 2147483647 h 198"/>
                <a:gd name="T24" fmla="*/ 2147483647 w 184"/>
                <a:gd name="T25" fmla="*/ 2147483647 h 198"/>
                <a:gd name="T26" fmla="*/ 2147483647 w 184"/>
                <a:gd name="T27" fmla="*/ 2147483647 h 198"/>
                <a:gd name="T28" fmla="*/ 2147483647 w 184"/>
                <a:gd name="T29" fmla="*/ 2147483647 h 198"/>
                <a:gd name="T30" fmla="*/ 2147483647 w 184"/>
                <a:gd name="T31" fmla="*/ 2147483647 h 198"/>
                <a:gd name="T32" fmla="*/ 2147483647 w 184"/>
                <a:gd name="T33" fmla="*/ 2147483647 h 198"/>
                <a:gd name="T34" fmla="*/ 2147483647 w 184"/>
                <a:gd name="T35" fmla="*/ 2147483647 h 198"/>
                <a:gd name="T36" fmla="*/ 2147483647 w 184"/>
                <a:gd name="T37" fmla="*/ 2147483647 h 198"/>
                <a:gd name="T38" fmla="*/ 2147483647 w 184"/>
                <a:gd name="T39" fmla="*/ 2147483647 h 198"/>
                <a:gd name="T40" fmla="*/ 2147483647 w 184"/>
                <a:gd name="T41" fmla="*/ 2147483647 h 198"/>
                <a:gd name="T42" fmla="*/ 2147483647 w 184"/>
                <a:gd name="T43" fmla="*/ 2147483647 h 198"/>
                <a:gd name="T44" fmla="*/ 2147483647 w 184"/>
                <a:gd name="T45" fmla="*/ 2147483647 h 198"/>
                <a:gd name="T46" fmla="*/ 2147483647 w 184"/>
                <a:gd name="T47" fmla="*/ 2147483647 h 198"/>
                <a:gd name="T48" fmla="*/ 2147483647 w 184"/>
                <a:gd name="T49" fmla="*/ 2147483647 h 198"/>
                <a:gd name="T50" fmla="*/ 2147483647 w 184"/>
                <a:gd name="T51" fmla="*/ 2147483647 h 198"/>
                <a:gd name="T52" fmla="*/ 2147483647 w 184"/>
                <a:gd name="T53" fmla="*/ 2147483647 h 198"/>
                <a:gd name="T54" fmla="*/ 2147483647 w 184"/>
                <a:gd name="T55" fmla="*/ 2147483647 h 198"/>
                <a:gd name="T56" fmla="*/ 2147483647 w 184"/>
                <a:gd name="T57" fmla="*/ 2147483647 h 198"/>
                <a:gd name="T58" fmla="*/ 2147483647 w 184"/>
                <a:gd name="T59" fmla="*/ 2147483647 h 198"/>
                <a:gd name="T60" fmla="*/ 2147483647 w 184"/>
                <a:gd name="T61" fmla="*/ 2147483647 h 1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4"/>
                <a:gd name="T94" fmla="*/ 0 h 198"/>
                <a:gd name="T95" fmla="*/ 184 w 184"/>
                <a:gd name="T96" fmla="*/ 198 h 1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4" h="198">
                  <a:moveTo>
                    <a:pt x="0" y="46"/>
                  </a:moveTo>
                  <a:lnTo>
                    <a:pt x="17" y="29"/>
                  </a:lnTo>
                  <a:lnTo>
                    <a:pt x="28" y="20"/>
                  </a:lnTo>
                  <a:lnTo>
                    <a:pt x="34" y="14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5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83" y="0"/>
                  </a:lnTo>
                  <a:lnTo>
                    <a:pt x="100" y="4"/>
                  </a:lnTo>
                  <a:lnTo>
                    <a:pt x="111" y="7"/>
                  </a:lnTo>
                  <a:lnTo>
                    <a:pt x="122" y="13"/>
                  </a:lnTo>
                  <a:lnTo>
                    <a:pt x="137" y="23"/>
                  </a:lnTo>
                  <a:lnTo>
                    <a:pt x="158" y="43"/>
                  </a:lnTo>
                  <a:lnTo>
                    <a:pt x="163" y="52"/>
                  </a:lnTo>
                  <a:lnTo>
                    <a:pt x="170" y="63"/>
                  </a:lnTo>
                  <a:lnTo>
                    <a:pt x="176" y="76"/>
                  </a:lnTo>
                  <a:lnTo>
                    <a:pt x="180" y="87"/>
                  </a:lnTo>
                  <a:lnTo>
                    <a:pt x="184" y="101"/>
                  </a:lnTo>
                  <a:lnTo>
                    <a:pt x="184" y="118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2" y="139"/>
                  </a:lnTo>
                  <a:lnTo>
                    <a:pt x="179" y="147"/>
                  </a:lnTo>
                  <a:lnTo>
                    <a:pt x="177" y="154"/>
                  </a:lnTo>
                  <a:lnTo>
                    <a:pt x="172" y="159"/>
                  </a:lnTo>
                  <a:lnTo>
                    <a:pt x="169" y="165"/>
                  </a:lnTo>
                  <a:lnTo>
                    <a:pt x="163" y="170"/>
                  </a:lnTo>
                  <a:lnTo>
                    <a:pt x="155" y="181"/>
                  </a:lnTo>
                  <a:lnTo>
                    <a:pt x="137" y="198"/>
                  </a:lnTo>
                </a:path>
              </a:pathLst>
            </a:custGeom>
            <a:noFill/>
            <a:ln w="6350">
              <a:solidFill>
                <a:srgbClr val="38343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9" name="Freeform 125"/>
            <p:cNvSpPr>
              <a:spLocks/>
            </p:cNvSpPr>
            <p:nvPr/>
          </p:nvSpPr>
          <p:spPr bwMode="auto">
            <a:xfrm>
              <a:off x="741363" y="1100138"/>
              <a:ext cx="3890963" cy="873125"/>
            </a:xfrm>
            <a:custGeom>
              <a:avLst/>
              <a:gdLst>
                <a:gd name="T0" fmla="*/ 0 w 14704"/>
                <a:gd name="T1" fmla="*/ 2147483647 h 3301"/>
                <a:gd name="T2" fmla="*/ 2147483647 w 14704"/>
                <a:gd name="T3" fmla="*/ 2147483647 h 3301"/>
                <a:gd name="T4" fmla="*/ 2147483647 w 14704"/>
                <a:gd name="T5" fmla="*/ 0 h 3301"/>
                <a:gd name="T6" fmla="*/ 0 60000 65536"/>
                <a:gd name="T7" fmla="*/ 0 60000 65536"/>
                <a:gd name="T8" fmla="*/ 0 60000 65536"/>
                <a:gd name="T9" fmla="*/ 0 w 14704"/>
                <a:gd name="T10" fmla="*/ 0 h 3301"/>
                <a:gd name="T11" fmla="*/ 14704 w 14704"/>
                <a:gd name="T12" fmla="*/ 3301 h 33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04" h="3301">
                  <a:moveTo>
                    <a:pt x="0" y="3301"/>
                  </a:moveTo>
                  <a:lnTo>
                    <a:pt x="11414" y="3301"/>
                  </a:lnTo>
                  <a:lnTo>
                    <a:pt x="1470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" name="108 CuadroTexto"/>
            <p:cNvSpPr txBox="1">
              <a:spLocks noChangeArrowheads="1"/>
            </p:cNvSpPr>
            <p:nvPr/>
          </p:nvSpPr>
          <p:spPr bwMode="auto">
            <a:xfrm>
              <a:off x="2339752" y="332656"/>
              <a:ext cx="462982" cy="166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s-ES" sz="3600">
                <a:cs typeface="Arial" pitchFamily="34" charset="0"/>
              </a:endParaRPr>
            </a:p>
          </p:txBody>
        </p:sp>
      </p:grpSp>
      <p:pic>
        <p:nvPicPr>
          <p:cNvPr id="112" name="~PP2671.WAV">
            <a:hlinkClick r:id="" action="ppaction://media"/>
          </p:cNvPr>
          <p:cNvPicPr>
            <a:picLocks noRot="1" noChangeAspect="1"/>
          </p:cNvPicPr>
          <p:nvPr>
            <a:wavAudioFile r:embed="rId2" name="~PP2671.WAV"/>
          </p:nvPr>
        </p:nvPicPr>
        <p:blipFill>
          <a:blip r:embed="rId6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49</a:t>
            </a:fld>
            <a:endParaRPr lang="es-ES_tradnl"/>
          </a:p>
        </p:txBody>
      </p:sp>
      <p:sp>
        <p:nvSpPr>
          <p:cNvPr id="3" name="1 Marcador de número de diapositiva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F9C7A-82ED-40CC-9AAE-8771617AD41D}" type="slidenum">
              <a:rPr kumimoji="0" lang="es-ES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sz="14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1 Marcador de número de diapositiva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14A4E45-0DAA-49E8-8F4D-8CFDB1D5EB3E}" type="slidenum">
              <a:rPr lang="es-ES" sz="1400"/>
              <a:pPr algn="r"/>
              <a:t>49</a:t>
            </a:fld>
            <a:endParaRPr lang="es-ES" sz="140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25538"/>
            <a:ext cx="3027363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08400" y="1628775"/>
            <a:ext cx="35655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cs typeface="Arial" pitchFamily="34" charset="0"/>
              </a:rPr>
              <a:t>Microwire antennas</a:t>
            </a:r>
          </a:p>
          <a:p>
            <a:r>
              <a:rPr lang="en-GB">
                <a:cs typeface="Arial" pitchFamily="34" charset="0"/>
              </a:rPr>
              <a:t>embedded into the implants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3132138" y="1844675"/>
            <a:ext cx="503237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3059113" y="1844675"/>
            <a:ext cx="576262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3059113" y="1989138"/>
            <a:ext cx="647700" cy="2089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3059113" y="2060575"/>
            <a:ext cx="647700" cy="295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348038" y="1125538"/>
            <a:ext cx="230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cs typeface="Arial" pitchFamily="34" charset="0"/>
              </a:rPr>
              <a:t>Microwave beam</a:t>
            </a: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468313" y="5229225"/>
            <a:ext cx="2762250" cy="1412875"/>
            <a:chOff x="3241" y="3116"/>
            <a:chExt cx="2207" cy="964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105" y="3696"/>
              <a:ext cx="432" cy="384"/>
            </a:xfrm>
            <a:prstGeom prst="rect">
              <a:avLst/>
            </a:prstGeom>
            <a:solidFill>
              <a:srgbClr val="3399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153" y="3120"/>
              <a:ext cx="1295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cs typeface="Arial" pitchFamily="34" charset="0"/>
                </a:rPr>
                <a:t>Transceiver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153" y="3552"/>
              <a:ext cx="336" cy="336"/>
            </a:xfrm>
            <a:prstGeom prst="ellipse">
              <a:avLst/>
            </a:prstGeom>
            <a:solidFill>
              <a:srgbClr val="339966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cs typeface="Arial" pitchFamily="34" charset="0"/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 rot="-3600000">
              <a:off x="3830" y="3376"/>
              <a:ext cx="478" cy="336"/>
            </a:xfrm>
            <a:custGeom>
              <a:avLst/>
              <a:gdLst>
                <a:gd name="T0" fmla="*/ 23273 w 21600"/>
                <a:gd name="T1" fmla="*/ 8083 h 21600"/>
                <a:gd name="T2" fmla="*/ 23273 w 21600"/>
                <a:gd name="T3" fmla="*/ 8083 h 21600"/>
                <a:gd name="T4" fmla="*/ 23273 w 21600"/>
                <a:gd name="T5" fmla="*/ 8083 h 21600"/>
                <a:gd name="T6" fmla="*/ 2327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880 w 21600"/>
                <a:gd name="T13" fmla="*/ 4886 h 21600"/>
                <a:gd name="T14" fmla="*/ 16720 w 21600"/>
                <a:gd name="T15" fmla="*/ 16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184" y="21600"/>
                  </a:lnTo>
                  <a:lnTo>
                    <a:pt x="1541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99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s-ES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 rot="-9000000">
              <a:off x="3241" y="3216"/>
              <a:ext cx="615" cy="306"/>
            </a:xfrm>
            <a:custGeom>
              <a:avLst/>
              <a:gdLst>
                <a:gd name="T0" fmla="*/ 49567 w 21600"/>
                <a:gd name="T1" fmla="*/ 0 h 21600"/>
                <a:gd name="T2" fmla="*/ 0 w 21600"/>
                <a:gd name="T3" fmla="*/ 6106 h 21600"/>
                <a:gd name="T4" fmla="*/ 49567 w 21600"/>
                <a:gd name="T5" fmla="*/ 6106 h 21600"/>
                <a:gd name="T6" fmla="*/ 49567 w 21600"/>
                <a:gd name="T7" fmla="*/ 610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2 w 21600"/>
                <a:gd name="T13" fmla="*/ 5435 h 21600"/>
                <a:gd name="T14" fmla="*/ 18896 w 21600"/>
                <a:gd name="T15" fmla="*/ 1616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s-E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 rot="1800000">
              <a:off x="3389" y="3116"/>
              <a:ext cx="615" cy="146"/>
            </a:xfrm>
            <a:custGeom>
              <a:avLst/>
              <a:gdLst>
                <a:gd name="T0" fmla="*/ 49567 w 21600"/>
                <a:gd name="T1" fmla="*/ 0 h 21600"/>
                <a:gd name="T2" fmla="*/ 0 w 21600"/>
                <a:gd name="T3" fmla="*/ 663 h 21600"/>
                <a:gd name="T4" fmla="*/ 49567 w 21600"/>
                <a:gd name="T5" fmla="*/ 663 h 21600"/>
                <a:gd name="T6" fmla="*/ 49567 w 21600"/>
                <a:gd name="T7" fmla="*/ 6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2 w 21600"/>
                <a:gd name="T13" fmla="*/ 5474 h 21600"/>
                <a:gd name="T14" fmla="*/ 18896 w 21600"/>
                <a:gd name="T15" fmla="*/ 161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571500" y="184150"/>
            <a:ext cx="8001000" cy="8302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Potential application for stress-sensitive microwires:</a:t>
            </a:r>
          </a:p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latin typeface="Arial" charset="0"/>
                <a:cs typeface="Arial" charset="0"/>
              </a:rPr>
              <a:t>remote local stress control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022600"/>
            <a:ext cx="5192713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~PP1262.WAV">
            <a:hlinkClick r:id="" action="ppaction://media"/>
          </p:cNvPr>
          <p:cNvPicPr>
            <a:picLocks noRot="1" noChangeAspect="1"/>
          </p:cNvPicPr>
          <p:nvPr>
            <a:wavAudioFile r:embed="rId1" name="~PP1262.WAV"/>
          </p:nvPr>
        </p:nvPicPr>
        <p:blipFill>
          <a:blip r:embed="rId5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1F16F1-C120-4DE2-B028-1F5AD0829439}" type="slidenum">
              <a:rPr lang="es-ES_tradnl" smtClean="0">
                <a:latin typeface="Arial" pitchFamily="34" charset="0"/>
              </a:rPr>
              <a:pPr/>
              <a:t>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562600" y="6437313"/>
            <a:ext cx="3492500" cy="4206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endParaRPr lang="it-IT" sz="1600" i="1"/>
          </a:p>
          <a:p>
            <a:pPr algn="r"/>
            <a:r>
              <a:rPr lang="it-IT" sz="1600" i="1"/>
              <a:t>Source:</a:t>
            </a:r>
            <a:r>
              <a:rPr lang="it-IT" sz="1600"/>
              <a:t> Aichi Micro Intelligent Corporation</a:t>
            </a:r>
            <a:endParaRPr lang="es-ES" sz="1600">
              <a:solidFill>
                <a:srgbClr val="0000FF"/>
              </a:solidFill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287338"/>
            <a:ext cx="12192000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i="1">
                <a:solidFill>
                  <a:schemeClr val="bg1"/>
                </a:solidFill>
              </a:rPr>
              <a:t>Third Generation of Magnetic Sensors</a:t>
            </a:r>
            <a:endParaRPr lang="es-ES" sz="3000" i="1">
              <a:solidFill>
                <a:schemeClr val="bg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685800"/>
            <a:ext cx="12192000" cy="231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05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2" name="Picture 6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84313"/>
            <a:ext cx="50625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2411413" y="2565400"/>
            <a:ext cx="503237" cy="935038"/>
          </a:xfrm>
          <a:prstGeom prst="line">
            <a:avLst/>
          </a:prstGeom>
          <a:noFill/>
          <a:ln w="9525">
            <a:solidFill>
              <a:srgbClr val="339966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1619250" y="2276475"/>
            <a:ext cx="1457325" cy="585788"/>
          </a:xfrm>
          <a:prstGeom prst="rect">
            <a:avLst/>
          </a:prstGeom>
          <a:solidFill>
            <a:schemeClr val="bg1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339966"/>
                </a:solidFill>
              </a:rPr>
              <a:t>! Nobel Prize</a:t>
            </a:r>
          </a:p>
          <a:p>
            <a:r>
              <a:rPr lang="en-US" sz="1600">
                <a:solidFill>
                  <a:srgbClr val="339966"/>
                </a:solidFill>
              </a:rPr>
              <a:t> 2007</a:t>
            </a:r>
            <a:endParaRPr lang="sk-SK" sz="1600">
              <a:solidFill>
                <a:srgbClr val="339966"/>
              </a:solidFill>
            </a:endParaRPr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5181600" y="3330575"/>
            <a:ext cx="2916238" cy="708025"/>
          </a:xfrm>
          <a:prstGeom prst="rect">
            <a:avLst/>
          </a:prstGeom>
          <a:solidFill>
            <a:srgbClr val="FF6600"/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Based on Amorphous Wwire  since 2010</a:t>
            </a:r>
          </a:p>
        </p:txBody>
      </p:sp>
      <p:pic>
        <p:nvPicPr>
          <p:cNvPr id="3994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838200"/>
            <a:ext cx="22113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Text Box 21"/>
          <p:cNvSpPr txBox="1">
            <a:spLocks noChangeArrowheads="1"/>
          </p:cNvSpPr>
          <p:nvPr/>
        </p:nvSpPr>
        <p:spPr bwMode="auto">
          <a:xfrm>
            <a:off x="34925" y="981075"/>
            <a:ext cx="4765675" cy="379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 Sensors with excellent performance!</a:t>
            </a:r>
          </a:p>
        </p:txBody>
      </p:sp>
      <p:sp>
        <p:nvSpPr>
          <p:cNvPr id="39948" name="Text Box 5"/>
          <p:cNvSpPr txBox="1">
            <a:spLocks noChangeArrowheads="1"/>
          </p:cNvSpPr>
          <p:nvPr/>
        </p:nvSpPr>
        <p:spPr bwMode="auto">
          <a:xfrm>
            <a:off x="0" y="5791200"/>
            <a:ext cx="84566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993300"/>
                </a:solidFill>
              </a:rPr>
              <a:t>Industrial application in Smart phone using MI sensor</a:t>
            </a:r>
          </a:p>
        </p:txBody>
      </p:sp>
      <p:pic>
        <p:nvPicPr>
          <p:cNvPr id="3994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838200"/>
            <a:ext cx="1154113" cy="223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4191000"/>
            <a:ext cx="247332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1" name="15 CuadroTexto"/>
          <p:cNvSpPr txBox="1">
            <a:spLocks noChangeArrowheads="1"/>
          </p:cNvSpPr>
          <p:nvPr/>
        </p:nvSpPr>
        <p:spPr bwMode="auto">
          <a:xfrm>
            <a:off x="0" y="6172200"/>
            <a:ext cx="6305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Last tendencies: Size reduction, frequency increasing</a:t>
            </a:r>
          </a:p>
          <a:p>
            <a:r>
              <a:rPr lang="es-ES"/>
              <a:t>Soft magnets are needed</a:t>
            </a:r>
          </a:p>
        </p:txBody>
      </p:sp>
      <p:sp>
        <p:nvSpPr>
          <p:cNvPr id="39952" name="25 CuadroTexto"/>
          <p:cNvSpPr txBox="1">
            <a:spLocks noChangeArrowheads="1"/>
          </p:cNvSpPr>
          <p:nvPr/>
        </p:nvSpPr>
        <p:spPr bwMode="auto">
          <a:xfrm>
            <a:off x="1619250" y="-152400"/>
            <a:ext cx="78438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Promising applications: 1. Magnetic sensors and smart composites</a:t>
            </a:r>
          </a:p>
        </p:txBody>
      </p:sp>
      <p:pic>
        <p:nvPicPr>
          <p:cNvPr id="3995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89888" y="4346575"/>
            <a:ext cx="420211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8 Grupo"/>
          <p:cNvGrpSpPr>
            <a:grpSpLocks/>
          </p:cNvGrpSpPr>
          <p:nvPr/>
        </p:nvGrpSpPr>
        <p:grpSpPr bwMode="auto">
          <a:xfrm>
            <a:off x="9525000" y="838200"/>
            <a:ext cx="2714625" cy="3294063"/>
            <a:chOff x="4132826" y="1285875"/>
            <a:chExt cx="5383241" cy="5351681"/>
          </a:xfrm>
        </p:grpSpPr>
        <p:grpSp>
          <p:nvGrpSpPr>
            <p:cNvPr id="39956" name="10 Grupo"/>
            <p:cNvGrpSpPr>
              <a:grpSpLocks/>
            </p:cNvGrpSpPr>
            <p:nvPr/>
          </p:nvGrpSpPr>
          <p:grpSpPr bwMode="auto">
            <a:xfrm>
              <a:off x="5429250" y="1285875"/>
              <a:ext cx="4086817" cy="2209800"/>
              <a:chOff x="5429250" y="1285875"/>
              <a:chExt cx="4086817" cy="2209800"/>
            </a:xfrm>
          </p:grpSpPr>
          <p:sp>
            <p:nvSpPr>
              <p:cNvPr id="39978" name="AutoShape 4"/>
              <p:cNvSpPr>
                <a:spLocks noChangeArrowheads="1"/>
              </p:cNvSpPr>
              <p:nvPr/>
            </p:nvSpPr>
            <p:spPr bwMode="auto">
              <a:xfrm rot="10800000">
                <a:off x="5505450" y="1895475"/>
                <a:ext cx="762000" cy="6096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326 w 21600"/>
                  <a:gd name="T13" fmla="*/ 6326 h 21600"/>
                  <a:gd name="T14" fmla="*/ 15274 w 21600"/>
                  <a:gd name="T15" fmla="*/ 1527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051" y="21600"/>
                    </a:lnTo>
                    <a:lnTo>
                      <a:pt x="1254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99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9979" name="Rectangle 79"/>
              <p:cNvSpPr>
                <a:spLocks noChangeArrowheads="1"/>
              </p:cNvSpPr>
              <p:nvPr/>
            </p:nvSpPr>
            <p:spPr bwMode="auto">
              <a:xfrm>
                <a:off x="5605463" y="1285875"/>
                <a:ext cx="585787" cy="457200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s-ES" sz="1800">
                  <a:cs typeface="Arial" pitchFamily="34" charset="0"/>
                </a:endParaRPr>
              </a:p>
            </p:txBody>
          </p:sp>
          <p:sp>
            <p:nvSpPr>
              <p:cNvPr id="39980" name="Text Box 80"/>
              <p:cNvSpPr txBox="1">
                <a:spLocks noChangeArrowheads="1"/>
              </p:cNvSpPr>
              <p:nvPr/>
            </p:nvSpPr>
            <p:spPr bwMode="auto">
              <a:xfrm>
                <a:off x="6267450" y="1285875"/>
                <a:ext cx="173355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006600"/>
                    </a:solidFill>
                    <a:cs typeface="Arial" pitchFamily="34" charset="0"/>
                  </a:rPr>
                  <a:t>Transceiver</a:t>
                </a:r>
              </a:p>
            </p:txBody>
          </p:sp>
          <p:sp>
            <p:nvSpPr>
              <p:cNvPr id="39981" name="Text Box 81"/>
              <p:cNvSpPr txBox="1">
                <a:spLocks noChangeArrowheads="1"/>
              </p:cNvSpPr>
              <p:nvPr/>
            </p:nvSpPr>
            <p:spPr bwMode="auto">
              <a:xfrm>
                <a:off x="6215062" y="2786064"/>
                <a:ext cx="3301005" cy="45012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>
                    <a:cs typeface="Arial" pitchFamily="34" charset="0"/>
                  </a:rPr>
                  <a:t>Microwave radiation</a:t>
                </a:r>
              </a:p>
            </p:txBody>
          </p:sp>
          <p:sp>
            <p:nvSpPr>
              <p:cNvPr id="39982" name="Oval 86"/>
              <p:cNvSpPr>
                <a:spLocks noChangeArrowheads="1"/>
              </p:cNvSpPr>
              <p:nvPr/>
            </p:nvSpPr>
            <p:spPr bwMode="auto">
              <a:xfrm>
                <a:off x="5657850" y="1514475"/>
                <a:ext cx="457200" cy="457200"/>
              </a:xfrm>
              <a:prstGeom prst="ellipse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s-ES" sz="1800">
                  <a:cs typeface="Arial" pitchFamily="34" charset="0"/>
                </a:endParaRPr>
              </a:p>
            </p:txBody>
          </p:sp>
          <p:sp>
            <p:nvSpPr>
              <p:cNvPr id="39983" name="AutoShape 87"/>
              <p:cNvSpPr>
                <a:spLocks noChangeArrowheads="1"/>
              </p:cNvSpPr>
              <p:nvPr/>
            </p:nvSpPr>
            <p:spPr bwMode="auto">
              <a:xfrm rot="5400000">
                <a:off x="5222081" y="2788444"/>
                <a:ext cx="900113" cy="485775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9984" name="AutoShape 88"/>
              <p:cNvSpPr>
                <a:spLocks noChangeArrowheads="1"/>
              </p:cNvSpPr>
              <p:nvPr/>
            </p:nvSpPr>
            <p:spPr bwMode="auto">
              <a:xfrm rot="-5400000">
                <a:off x="5626894" y="2931319"/>
                <a:ext cx="900112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cxnSp>
          <p:nvCxnSpPr>
            <p:cNvPr id="31" name="Straight Arrow Connector 120"/>
            <p:cNvCxnSpPr/>
            <p:nvPr/>
          </p:nvCxnSpPr>
          <p:spPr>
            <a:xfrm rot="5400000" flipH="1" flipV="1">
              <a:off x="7562493" y="4759662"/>
              <a:ext cx="1139972" cy="107350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28"/>
            <p:cNvCxnSpPr/>
            <p:nvPr/>
          </p:nvCxnSpPr>
          <p:spPr>
            <a:xfrm flipV="1">
              <a:off x="6248345" y="5618802"/>
              <a:ext cx="506844" cy="3842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59" name="141 Grupo"/>
            <p:cNvGrpSpPr>
              <a:grpSpLocks/>
            </p:cNvGrpSpPr>
            <p:nvPr/>
          </p:nvGrpSpPr>
          <p:grpSpPr bwMode="auto">
            <a:xfrm>
              <a:off x="4284663" y="3644901"/>
              <a:ext cx="4319726" cy="1974850"/>
              <a:chOff x="304800" y="1892300"/>
              <a:chExt cx="3206853" cy="1247782"/>
            </a:xfrm>
          </p:grpSpPr>
          <p:sp>
            <p:nvSpPr>
              <p:cNvPr id="35" name="AutoShape 6"/>
              <p:cNvSpPr>
                <a:spLocks noChangeArrowheads="1"/>
              </p:cNvSpPr>
              <p:nvPr/>
            </p:nvSpPr>
            <p:spPr bwMode="auto">
              <a:xfrm>
                <a:off x="918908" y="2251360"/>
                <a:ext cx="2591803" cy="888123"/>
              </a:xfrm>
              <a:prstGeom prst="cube">
                <a:avLst>
                  <a:gd name="adj" fmla="val 71718"/>
                </a:avLst>
              </a:prstGeom>
              <a:solidFill>
                <a:schemeClr val="tx1">
                  <a:lumMod val="50000"/>
                  <a:lumOff val="50000"/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Line 7"/>
              <p:cNvSpPr>
                <a:spLocks noChangeShapeType="1"/>
              </p:cNvSpPr>
              <p:nvPr/>
            </p:nvSpPr>
            <p:spPr bwMode="auto">
              <a:xfrm flipV="1">
                <a:off x="1236749" y="2282321"/>
                <a:ext cx="544535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Line 8"/>
              <p:cNvSpPr>
                <a:spLocks noChangeShapeType="1"/>
              </p:cNvSpPr>
              <p:nvPr/>
            </p:nvSpPr>
            <p:spPr bwMode="auto">
              <a:xfrm flipV="1">
                <a:off x="1461107" y="2305135"/>
                <a:ext cx="539861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" name="Line 9"/>
              <p:cNvSpPr>
                <a:spLocks noChangeShapeType="1"/>
              </p:cNvSpPr>
              <p:nvPr/>
            </p:nvSpPr>
            <p:spPr bwMode="auto">
              <a:xfrm flipV="1">
                <a:off x="1692475" y="2290470"/>
                <a:ext cx="539862" cy="523096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9" name="Line 10"/>
              <p:cNvSpPr>
                <a:spLocks noChangeShapeType="1"/>
              </p:cNvSpPr>
              <p:nvPr/>
            </p:nvSpPr>
            <p:spPr bwMode="auto">
              <a:xfrm flipV="1">
                <a:off x="1905149" y="2298617"/>
                <a:ext cx="544535" cy="519838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V="1">
                <a:off x="2187933" y="2305135"/>
                <a:ext cx="542199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" name="Line 12"/>
              <p:cNvSpPr>
                <a:spLocks noChangeShapeType="1"/>
              </p:cNvSpPr>
              <p:nvPr/>
            </p:nvSpPr>
            <p:spPr bwMode="auto">
              <a:xfrm flipV="1">
                <a:off x="2498763" y="2282321"/>
                <a:ext cx="544535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 flipV="1">
                <a:off x="1154951" y="2497426"/>
                <a:ext cx="542199" cy="52309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 flipV="1">
                <a:off x="1341916" y="2505575"/>
                <a:ext cx="542199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 flipV="1">
                <a:off x="1584971" y="2482761"/>
                <a:ext cx="544537" cy="524726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 flipV="1">
                <a:off x="1846722" y="2476242"/>
                <a:ext cx="542199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6" name="Line 17"/>
              <p:cNvSpPr>
                <a:spLocks noChangeShapeType="1"/>
              </p:cNvSpPr>
              <p:nvPr/>
            </p:nvSpPr>
            <p:spPr bwMode="auto">
              <a:xfrm flipV="1">
                <a:off x="2136517" y="2476242"/>
                <a:ext cx="542199" cy="521467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7" name="Line 18"/>
              <p:cNvSpPr>
                <a:spLocks noChangeShapeType="1"/>
              </p:cNvSpPr>
              <p:nvPr/>
            </p:nvSpPr>
            <p:spPr bwMode="auto">
              <a:xfrm flipV="1">
                <a:off x="2477729" y="2469724"/>
                <a:ext cx="542199" cy="523096"/>
              </a:xfrm>
              <a:prstGeom prst="line">
                <a:avLst/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8" name="Straight Arrow Connector 130"/>
              <p:cNvCxnSpPr/>
              <p:nvPr/>
            </p:nvCxnSpPr>
            <p:spPr bwMode="auto">
              <a:xfrm rot="5400000">
                <a:off x="393689" y="2463667"/>
                <a:ext cx="557318" cy="23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9" name="Straight Arrow Connector 132"/>
              <p:cNvCxnSpPr/>
              <p:nvPr/>
            </p:nvCxnSpPr>
            <p:spPr bwMode="auto">
              <a:xfrm rot="5400000">
                <a:off x="330731" y="2222806"/>
                <a:ext cx="391100" cy="31784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9976" name="TextBox 135"/>
              <p:cNvSpPr txBox="1">
                <a:spLocks noChangeArrowheads="1"/>
              </p:cNvSpPr>
              <p:nvPr/>
            </p:nvSpPr>
            <p:spPr bwMode="auto">
              <a:xfrm>
                <a:off x="723900" y="2311400"/>
                <a:ext cx="33813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cs typeface="Arial" pitchFamily="34" charset="0"/>
                  </a:rPr>
                  <a:t>k</a:t>
                </a:r>
              </a:p>
            </p:txBody>
          </p:sp>
          <p:sp>
            <p:nvSpPr>
              <p:cNvPr id="39977" name="TextBox 136"/>
              <p:cNvSpPr txBox="1">
                <a:spLocks noChangeArrowheads="1"/>
              </p:cNvSpPr>
              <p:nvPr/>
            </p:nvSpPr>
            <p:spPr bwMode="auto">
              <a:xfrm>
                <a:off x="304800" y="1892300"/>
                <a:ext cx="320675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>
                    <a:cs typeface="Arial" pitchFamily="34" charset="0"/>
                  </a:rPr>
                  <a:t>e</a:t>
                </a:r>
              </a:p>
            </p:txBody>
          </p:sp>
        </p:grpSp>
        <p:sp>
          <p:nvSpPr>
            <p:cNvPr id="39960" name="TextBox 119"/>
            <p:cNvSpPr txBox="1">
              <a:spLocks noChangeArrowheads="1"/>
            </p:cNvSpPr>
            <p:nvPr/>
          </p:nvSpPr>
          <p:spPr bwMode="auto">
            <a:xfrm>
              <a:off x="4132826" y="5991225"/>
              <a:ext cx="4608513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GB" sz="1800">
                  <a:cs typeface="Arial" pitchFamily="34" charset="0"/>
                </a:rPr>
                <a:t>External stimuli: strain, compression, magnetic field, or heating</a:t>
              </a:r>
            </a:p>
          </p:txBody>
        </p:sp>
      </p:grpSp>
      <p:sp>
        <p:nvSpPr>
          <p:cNvPr id="60" name="59 CuadroTexto"/>
          <p:cNvSpPr txBox="1">
            <a:spLocks noChangeArrowheads="1"/>
          </p:cNvSpPr>
          <p:nvPr/>
        </p:nvSpPr>
        <p:spPr bwMode="auto">
          <a:xfrm>
            <a:off x="9753600" y="230188"/>
            <a:ext cx="2259013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FF00"/>
                </a:solidFill>
              </a:rPr>
              <a:t>Smart composites</a:t>
            </a:r>
          </a:p>
        </p:txBody>
      </p:sp>
      <p:pic>
        <p:nvPicPr>
          <p:cNvPr id="51" name="~PP3119.WAV">
            <a:hlinkClick r:id="" action="ppaction://media"/>
          </p:cNvPr>
          <p:cNvPicPr>
            <a:picLocks noRot="1" noChangeAspect="1"/>
          </p:cNvPicPr>
          <p:nvPr>
            <a:wavAudioFile r:embed="rId2" name="~PP3119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8" grpId="0" animBg="1"/>
      <p:bldP spid="19" grpId="0" animBg="1" autoUpdateAnimBg="0"/>
      <p:bldP spid="6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7D7A9-9F00-4226-B725-60325023E265}" type="slidenum">
              <a:rPr lang="es-ES_tradnl" smtClean="0"/>
              <a:pPr>
                <a:defRPr/>
              </a:pPr>
              <a:t>50</a:t>
            </a:fld>
            <a:endParaRPr lang="es-ES_tradnl"/>
          </a:p>
        </p:txBody>
      </p:sp>
      <p:sp>
        <p:nvSpPr>
          <p:cNvPr id="5" name="4 CuadroTexto"/>
          <p:cNvSpPr txBox="1"/>
          <p:nvPr/>
        </p:nvSpPr>
        <p:spPr>
          <a:xfrm>
            <a:off x="2268538" y="404813"/>
            <a:ext cx="4919937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b="1" dirty="0" err="1">
                <a:solidFill>
                  <a:srgbClr val="FF0000"/>
                </a:solidFill>
              </a:rPr>
              <a:t>Existing</a:t>
            </a:r>
            <a:r>
              <a:rPr lang="es-ES" b="1" dirty="0">
                <a:solidFill>
                  <a:srgbClr val="FF0000"/>
                </a:solidFill>
              </a:rPr>
              <a:t> and </a:t>
            </a:r>
            <a:r>
              <a:rPr lang="es-ES" b="1" dirty="0" err="1">
                <a:solidFill>
                  <a:srgbClr val="FF0000"/>
                </a:solidFill>
              </a:rPr>
              <a:t>proposed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applications</a:t>
            </a:r>
            <a:endParaRPr lang="es-ES" b="1" dirty="0">
              <a:solidFill>
                <a:srgbClr val="FF0000"/>
              </a:solidFill>
            </a:endParaRPr>
          </a:p>
          <a:p>
            <a:pPr>
              <a:defRPr/>
            </a:pPr>
            <a:endParaRPr lang="es-ES" dirty="0"/>
          </a:p>
          <a:p>
            <a:pPr marL="457200" indent="-457200">
              <a:defRPr/>
            </a:pPr>
            <a:r>
              <a:rPr lang="es-ES" dirty="0" smtClean="0"/>
              <a:t>1. Mobile </a:t>
            </a:r>
            <a:r>
              <a:rPr lang="es-ES" dirty="0" err="1"/>
              <a:t>phones</a:t>
            </a:r>
            <a:r>
              <a:rPr lang="es-ES" dirty="0"/>
              <a:t> (</a:t>
            </a:r>
            <a:r>
              <a:rPr lang="es-ES" dirty="0" err="1"/>
              <a:t>navigation</a:t>
            </a:r>
            <a:r>
              <a:rPr lang="es-ES" dirty="0"/>
              <a:t> and  </a:t>
            </a:r>
            <a:r>
              <a:rPr lang="es-ES" dirty="0" err="1"/>
              <a:t>games</a:t>
            </a:r>
            <a:r>
              <a:rPr lang="es-ES" dirty="0"/>
              <a:t>)</a:t>
            </a:r>
          </a:p>
          <a:p>
            <a:pPr marL="457200" indent="-457200">
              <a:defRPr/>
            </a:pPr>
            <a:r>
              <a:rPr lang="es-ES" dirty="0"/>
              <a:t>2. </a:t>
            </a:r>
            <a:r>
              <a:rPr lang="es-ES" dirty="0" err="1"/>
              <a:t>Bio</a:t>
            </a:r>
            <a:r>
              <a:rPr lang="es-ES" dirty="0"/>
              <a:t>- and </a:t>
            </a:r>
            <a:r>
              <a:rPr lang="es-ES" dirty="0" err="1"/>
              <a:t>medical</a:t>
            </a:r>
            <a:r>
              <a:rPr lang="es-ES" dirty="0"/>
              <a:t>  </a:t>
            </a:r>
            <a:r>
              <a:rPr lang="es-ES" dirty="0" err="1"/>
              <a:t>applications</a:t>
            </a:r>
            <a:endParaRPr lang="es-ES" dirty="0"/>
          </a:p>
          <a:p>
            <a:pPr marL="457200" indent="-457200">
              <a:defRPr/>
            </a:pPr>
            <a:r>
              <a:rPr lang="es-ES" dirty="0"/>
              <a:t>3. </a:t>
            </a:r>
            <a:r>
              <a:rPr lang="es-ES" dirty="0" err="1" smtClean="0"/>
              <a:t>Tags</a:t>
            </a:r>
            <a:endParaRPr lang="es-ES" dirty="0" smtClean="0"/>
          </a:p>
          <a:p>
            <a:pPr marL="457200" indent="-457200">
              <a:defRPr/>
            </a:pPr>
            <a:r>
              <a:rPr lang="es-ES" dirty="0" smtClean="0"/>
              <a:t>4. </a:t>
            </a:r>
            <a:r>
              <a:rPr lang="es-ES" dirty="0" err="1" smtClean="0"/>
              <a:t>Smart</a:t>
            </a:r>
            <a:r>
              <a:rPr lang="es-ES" dirty="0" smtClean="0"/>
              <a:t> </a:t>
            </a:r>
            <a:r>
              <a:rPr lang="es-ES" dirty="0" err="1" smtClean="0"/>
              <a:t>composites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2571750"/>
            <a:ext cx="8048625" cy="1714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581525"/>
            <a:ext cx="7829550" cy="2038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~PP1592.WAV">
            <a:hlinkClick r:id="" action="ppaction://media"/>
          </p:cNvPr>
          <p:cNvPicPr>
            <a:picLocks noRot="1" noChangeAspect="1"/>
          </p:cNvPicPr>
          <p:nvPr>
            <a:wavAudioFile r:embed="rId1" name="~PP1592.WAV"/>
          </p:nvPr>
        </p:nvPicPr>
        <p:blipFill>
          <a:blip r:embed="rId5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6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noFill/>
        </p:spPr>
        <p:txBody>
          <a:bodyPr/>
          <a:lstStyle/>
          <a:p>
            <a:fld id="{7F2CC8BE-2F3B-4C7E-88D4-750EE2DDC4B2}" type="slidenum">
              <a:rPr lang="es-ES_tradnl" smtClean="0">
                <a:latin typeface="Arial" pitchFamily="34" charset="0"/>
              </a:rPr>
              <a:pPr/>
              <a:t>51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21517" name="2 CuadroTexto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sz="2400" b="0" baseline="0" dirty="0" err="1">
                <a:solidFill>
                  <a:srgbClr val="FF0000"/>
                </a:solidFill>
                <a:latin typeface="Times New Roman" pitchFamily="18" charset="0"/>
              </a:rPr>
              <a:t>Present</a:t>
            </a:r>
            <a:r>
              <a:rPr lang="es-ES" sz="24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" sz="2400" b="0" baseline="0" dirty="0" err="1">
                <a:solidFill>
                  <a:srgbClr val="FF0000"/>
                </a:solidFill>
                <a:latin typeface="Times New Roman" pitchFamily="18" charset="0"/>
              </a:rPr>
              <a:t>talk</a:t>
            </a:r>
            <a:r>
              <a:rPr lang="es-ES" sz="2400" b="0" baseline="0" dirty="0">
                <a:solidFill>
                  <a:srgbClr val="FF0000"/>
                </a:solidFill>
                <a:latin typeface="Times New Roman" pitchFamily="18" charset="0"/>
              </a:rPr>
              <a:t> : </a:t>
            </a:r>
            <a:r>
              <a:rPr lang="es-ES" sz="2400" b="0" baseline="0" dirty="0" err="1">
                <a:solidFill>
                  <a:srgbClr val="FF0000"/>
                </a:solidFill>
                <a:latin typeface="Times New Roman" pitchFamily="18" charset="0"/>
              </a:rPr>
              <a:t>magnetic</a:t>
            </a:r>
            <a:r>
              <a:rPr lang="es-ES" sz="24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" sz="2400" b="0" baseline="0" dirty="0" err="1">
                <a:solidFill>
                  <a:srgbClr val="FF0000"/>
                </a:solidFill>
                <a:latin typeface="Times New Roman" pitchFamily="18" charset="0"/>
              </a:rPr>
              <a:t>softness</a:t>
            </a:r>
            <a:r>
              <a:rPr lang="es-ES" sz="2400" b="0" baseline="0" dirty="0">
                <a:solidFill>
                  <a:srgbClr val="FF0000"/>
                </a:solidFill>
                <a:latin typeface="Times New Roman" pitchFamily="18" charset="0"/>
              </a:rPr>
              <a:t> and GMI </a:t>
            </a:r>
            <a:r>
              <a:rPr lang="es-ES" sz="2400" b="0" baseline="0" dirty="0" err="1">
                <a:solidFill>
                  <a:srgbClr val="FF0000"/>
                </a:solidFill>
                <a:latin typeface="Times New Roman" pitchFamily="18" charset="0"/>
              </a:rPr>
              <a:t>effect</a:t>
            </a:r>
            <a:r>
              <a:rPr lang="es-ES" sz="2400" b="0" baseline="0" dirty="0">
                <a:solidFill>
                  <a:srgbClr val="FF0000"/>
                </a:solidFill>
                <a:latin typeface="Times New Roman" pitchFamily="18" charset="0"/>
              </a:rPr>
              <a:t> of </a:t>
            </a:r>
            <a:r>
              <a:rPr lang="es-ES" sz="2400" b="0" baseline="0" dirty="0" err="1" smtClean="0">
                <a:solidFill>
                  <a:srgbClr val="FF0000"/>
                </a:solidFill>
                <a:latin typeface="Times New Roman" pitchFamily="18" charset="0"/>
              </a:rPr>
              <a:t>amorphous</a:t>
            </a:r>
            <a:r>
              <a:rPr lang="es-ES" sz="2400" b="0" baseline="0" dirty="0" smtClean="0">
                <a:solidFill>
                  <a:srgbClr val="FF0000"/>
                </a:solidFill>
                <a:latin typeface="Times New Roman" pitchFamily="18" charset="0"/>
              </a:rPr>
              <a:t> microwires</a:t>
            </a:r>
            <a:endParaRPr lang="es-ES" sz="2400" b="0" baseline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0" y="476250"/>
          <a:ext cx="3592513" cy="2016125"/>
        </p:xfrm>
        <a:graphic>
          <a:graphicData uri="http://schemas.openxmlformats.org/presentationml/2006/ole">
            <p:oleObj spid="_x0000_s21506" name="Graph" r:id="rId5" imgW="4276800" imgH="3022560" progId="Origin50.Graph">
              <p:embed/>
            </p:oleObj>
          </a:graphicData>
        </a:graphic>
      </p:graphicFrame>
      <p:graphicFrame>
        <p:nvGraphicFramePr>
          <p:cNvPr id="515076" name="Object 4"/>
          <p:cNvGraphicFramePr>
            <a:graphicFrameLocks noChangeAspect="1"/>
          </p:cNvGraphicFramePr>
          <p:nvPr/>
        </p:nvGraphicFramePr>
        <p:xfrm>
          <a:off x="0" y="2057400"/>
          <a:ext cx="3608388" cy="1728788"/>
        </p:xfrm>
        <a:graphic>
          <a:graphicData uri="http://schemas.openxmlformats.org/presentationml/2006/ole">
            <p:oleObj spid="_x0000_s21507" name="Graph" r:id="rId6" imgW="4276800" imgH="3022560" progId="Origin50.Graph">
              <p:embed/>
            </p:oleObj>
          </a:graphicData>
        </a:graphic>
      </p:graphicFrame>
      <p:graphicFrame>
        <p:nvGraphicFramePr>
          <p:cNvPr id="5" name="Object 26"/>
          <p:cNvGraphicFramePr>
            <a:graphicFrameLocks noChangeAspect="1"/>
          </p:cNvGraphicFramePr>
          <p:nvPr/>
        </p:nvGraphicFramePr>
        <p:xfrm>
          <a:off x="3600450" y="333375"/>
          <a:ext cx="3470275" cy="1827213"/>
        </p:xfrm>
        <a:graphic>
          <a:graphicData uri="http://schemas.openxmlformats.org/presentationml/2006/ole">
            <p:oleObj spid="_x0000_s21508" name="Graph" r:id="rId7" imgW="4131360" imgH="2901600" progId="Origin50.Graph">
              <p:embed/>
            </p:oleObj>
          </a:graphicData>
        </a:graphic>
      </p:graphicFrame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8208963" y="381000"/>
            <a:ext cx="398303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>
              <a:buFontTx/>
              <a:buAutoNum type="arabicPeriod"/>
              <a:defRPr/>
            </a:pPr>
            <a:r>
              <a:rPr lang="es-ES_tradnl" sz="1000" b="0" baseline="0" dirty="0" smtClean="0">
                <a:solidFill>
                  <a:srgbClr val="FF0000"/>
                </a:solidFill>
                <a:latin typeface="Times New Roman" pitchFamily="18" charset="0"/>
              </a:rPr>
              <a:t>A. </a:t>
            </a:r>
            <a:r>
              <a:rPr lang="es-ES_tradnl" sz="1000" b="0" baseline="0" dirty="0" err="1" smtClean="0">
                <a:solidFill>
                  <a:srgbClr val="FF0000"/>
                </a:solidFill>
                <a:latin typeface="Times New Roman" pitchFamily="18" charset="0"/>
              </a:rPr>
              <a:t>Zhukov</a:t>
            </a:r>
            <a:r>
              <a:rPr lang="es-ES_tradnl" sz="1000" b="0" baseline="0" dirty="0" smtClean="0">
                <a:solidFill>
                  <a:srgbClr val="FF0000"/>
                </a:solidFill>
                <a:latin typeface="Times New Roman" pitchFamily="18" charset="0"/>
              </a:rPr>
              <a:t> ,  J.M. Blanco, M. </a:t>
            </a:r>
            <a:r>
              <a:rPr lang="es-ES_tradnl" sz="1000" b="0" baseline="0" dirty="0" err="1" smtClean="0">
                <a:solidFill>
                  <a:srgbClr val="FF0000"/>
                </a:solidFill>
                <a:latin typeface="Times New Roman" pitchFamily="18" charset="0"/>
              </a:rPr>
              <a:t>Ipatov</a:t>
            </a:r>
            <a:r>
              <a:rPr lang="es-ES_tradnl" sz="1000" b="0" baseline="0" dirty="0" smtClean="0">
                <a:solidFill>
                  <a:srgbClr val="FF0000"/>
                </a:solidFill>
                <a:latin typeface="Times New Roman" pitchFamily="18" charset="0"/>
              </a:rPr>
              <a:t>,  A. </a:t>
            </a:r>
            <a:r>
              <a:rPr lang="es-ES_tradnl" sz="1000" b="0" baseline="0" dirty="0" err="1" smtClean="0">
                <a:solidFill>
                  <a:srgbClr val="FF0000"/>
                </a:solidFill>
                <a:latin typeface="Times New Roman" pitchFamily="18" charset="0"/>
              </a:rPr>
              <a:t>Talaat</a:t>
            </a:r>
            <a:r>
              <a:rPr lang="es-ES_tradnl" sz="1000" b="0" baseline="0" dirty="0" smtClean="0">
                <a:solidFill>
                  <a:srgbClr val="FF0000"/>
                </a:solidFill>
                <a:latin typeface="Times New Roman" pitchFamily="18" charset="0"/>
              </a:rPr>
              <a:t>,  V. </a:t>
            </a:r>
            <a:r>
              <a:rPr lang="es-ES_tradnl" sz="1000" b="0" baseline="0" dirty="0" err="1" smtClean="0">
                <a:solidFill>
                  <a:srgbClr val="FF0000"/>
                </a:solidFill>
                <a:latin typeface="Times New Roman" pitchFamily="18" charset="0"/>
              </a:rPr>
              <a:t>Zhukova</a:t>
            </a:r>
            <a:r>
              <a:rPr lang="es-ES_tradnl" sz="1000" b="0" baseline="0" dirty="0" smtClean="0">
                <a:solidFill>
                  <a:srgbClr val="FF0000"/>
                </a:solidFill>
                <a:latin typeface="Times New Roman" pitchFamily="18" charset="0"/>
              </a:rPr>
              <a:t>,, “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Engineering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of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domain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wall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dynamics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in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amorphous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microwires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by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annealing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”,</a:t>
            </a:r>
            <a:r>
              <a:rPr lang="es-ES_tradnl" sz="100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J. 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Alloys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Compounds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s-ES_tradnl" sz="1000" b="0" baseline="0" dirty="0" err="1">
                <a:solidFill>
                  <a:srgbClr val="FF0000"/>
                </a:solidFill>
                <a:latin typeface="Times New Roman" pitchFamily="18" charset="0"/>
              </a:rPr>
              <a:t>Volume</a:t>
            </a:r>
            <a:r>
              <a:rPr lang="es-ES_tradnl" sz="1000" b="0" baseline="0" dirty="0">
                <a:solidFill>
                  <a:srgbClr val="FF0000"/>
                </a:solidFill>
                <a:latin typeface="Times New Roman" pitchFamily="18" charset="0"/>
              </a:rPr>
              <a:t> 707, 15 (2017), p. 35–40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sz="1000" b="0" baseline="0" dirty="0">
                <a:solidFill>
                  <a:srgbClr val="000000"/>
                </a:solidFill>
                <a:latin typeface="Times New Roman" pitchFamily="18" charset="0"/>
              </a:rPr>
              <a:t>V. </a:t>
            </a:r>
            <a:r>
              <a:rPr lang="en-U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Zhukova</a:t>
            </a:r>
            <a:r>
              <a:rPr lang="en-US" sz="1000" b="0" baseline="0" dirty="0">
                <a:solidFill>
                  <a:srgbClr val="000000"/>
                </a:solidFill>
                <a:latin typeface="Times New Roman" pitchFamily="18" charset="0"/>
              </a:rPr>
              <a:t>, J. M. Blanco, A. </a:t>
            </a:r>
            <a:r>
              <a:rPr lang="en-U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Chizhik</a:t>
            </a:r>
            <a:r>
              <a:rPr lang="en-US" sz="1000" b="0" baseline="0" dirty="0">
                <a:solidFill>
                  <a:srgbClr val="000000"/>
                </a:solidFill>
                <a:latin typeface="Times New Roman" pitchFamily="18" charset="0"/>
              </a:rPr>
              <a:t>, M. </a:t>
            </a:r>
            <a:r>
              <a:rPr lang="en-U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Ipatov</a:t>
            </a:r>
            <a:r>
              <a:rPr lang="en-US" sz="1000" b="0" baseline="0" dirty="0">
                <a:solidFill>
                  <a:srgbClr val="000000"/>
                </a:solidFill>
                <a:latin typeface="Times New Roman" pitchFamily="18" charset="0"/>
              </a:rPr>
              <a:t>, A. Zhukov, “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AC-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current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induced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magnetization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switching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in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amorphous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microwires</a:t>
            </a:r>
            <a:r>
              <a:rPr lang="en-US" sz="1000" b="0" baseline="0" dirty="0">
                <a:solidFill>
                  <a:srgbClr val="000000"/>
                </a:solidFill>
                <a:latin typeface="Times New Roman" pitchFamily="18" charset="0"/>
              </a:rPr>
              <a:t>”, Front. Phys. 13(2), 137501 (2018) 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V.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Zhukova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, J. M. Blanco, M.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Ipatov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M.Churyukanova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, S.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Taskaev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and A.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Zhukov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Tailoring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of magnetoimpedance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effect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magnetic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softness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of Fe-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rich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glass-coated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microwires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by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stress-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annealing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Sci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s-ES" sz="1000" b="0" baseline="0" dirty="0" err="1">
                <a:solidFill>
                  <a:srgbClr val="000000"/>
                </a:solidFill>
                <a:latin typeface="Times New Roman" pitchFamily="18" charset="0"/>
              </a:rPr>
              <a:t>Reports</a:t>
            </a:r>
            <a:r>
              <a:rPr lang="es-ES" sz="1000" b="0" baseline="0" dirty="0">
                <a:solidFill>
                  <a:srgbClr val="000000"/>
                </a:solidFill>
                <a:latin typeface="Times New Roman" pitchFamily="18" charset="0"/>
              </a:rPr>
              <a:t>  8 (2018) 3202 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sz="1000" b="0" baseline="0" dirty="0">
                <a:latin typeface="+mj-lt"/>
              </a:rPr>
              <a:t>V. </a:t>
            </a:r>
            <a:r>
              <a:rPr lang="en-US" sz="1000" b="0" baseline="0" dirty="0" err="1">
                <a:latin typeface="+mj-lt"/>
              </a:rPr>
              <a:t>Zhukova</a:t>
            </a:r>
            <a:r>
              <a:rPr lang="en-US" sz="1000" b="0" baseline="0" dirty="0">
                <a:latin typeface="+mj-lt"/>
              </a:rPr>
              <a:t>, J.M. Blanco, M. </a:t>
            </a:r>
            <a:r>
              <a:rPr lang="en-US" sz="1000" b="0" baseline="0" dirty="0" err="1">
                <a:latin typeface="+mj-lt"/>
              </a:rPr>
              <a:t>Ipatov</a:t>
            </a:r>
            <a:r>
              <a:rPr lang="en-US" sz="1000" b="0" baseline="0" dirty="0">
                <a:latin typeface="+mj-lt"/>
              </a:rPr>
              <a:t>, J. Gonzalez, M. </a:t>
            </a:r>
            <a:r>
              <a:rPr lang="en-US" sz="1000" b="0" baseline="0" dirty="0" err="1">
                <a:latin typeface="+mj-lt"/>
              </a:rPr>
              <a:t>Churyukanova</a:t>
            </a:r>
            <a:r>
              <a:rPr lang="en-US" sz="1000" b="0" baseline="0" dirty="0">
                <a:latin typeface="+mj-lt"/>
              </a:rPr>
              <a:t> A., Zhukov, “</a:t>
            </a:r>
            <a:r>
              <a:rPr lang="es-ES" sz="1000" b="0" baseline="0" dirty="0" err="1">
                <a:latin typeface="+mj-lt"/>
              </a:rPr>
              <a:t>Engineering</a:t>
            </a:r>
            <a:r>
              <a:rPr lang="es-ES" sz="1000" b="0" baseline="0" dirty="0">
                <a:latin typeface="+mj-lt"/>
              </a:rPr>
              <a:t> of </a:t>
            </a:r>
            <a:r>
              <a:rPr lang="es-ES" sz="1000" b="0" baseline="0" dirty="0" err="1">
                <a:latin typeface="+mj-lt"/>
              </a:rPr>
              <a:t>magnetic</a:t>
            </a:r>
            <a:r>
              <a:rPr lang="es-ES" sz="1000" b="0" baseline="0" dirty="0">
                <a:latin typeface="+mj-lt"/>
              </a:rPr>
              <a:t> </a:t>
            </a:r>
            <a:r>
              <a:rPr lang="es-ES" sz="1000" b="0" baseline="0" dirty="0" err="1">
                <a:latin typeface="+mj-lt"/>
              </a:rPr>
              <a:t>softness</a:t>
            </a:r>
            <a:r>
              <a:rPr lang="es-ES" sz="1000" b="0" baseline="0" dirty="0">
                <a:latin typeface="+mj-lt"/>
              </a:rPr>
              <a:t> and </a:t>
            </a:r>
            <a:r>
              <a:rPr lang="es-ES" sz="1000" b="0" baseline="0" dirty="0" err="1">
                <a:latin typeface="+mj-lt"/>
              </a:rPr>
              <a:t>giant</a:t>
            </a:r>
            <a:r>
              <a:rPr lang="es-ES" sz="1000" b="0" baseline="0" dirty="0">
                <a:latin typeface="+mj-lt"/>
              </a:rPr>
              <a:t> magnetoimpedance </a:t>
            </a:r>
            <a:r>
              <a:rPr lang="es-ES" sz="1000" b="0" baseline="0" dirty="0" err="1">
                <a:latin typeface="+mj-lt"/>
              </a:rPr>
              <a:t>effect</a:t>
            </a:r>
            <a:r>
              <a:rPr lang="es-ES" sz="1000" b="0" baseline="0" dirty="0">
                <a:latin typeface="+mj-lt"/>
              </a:rPr>
              <a:t> in Fe-</a:t>
            </a:r>
            <a:r>
              <a:rPr lang="es-ES" sz="1000" b="0" baseline="0" dirty="0" err="1">
                <a:latin typeface="+mj-lt"/>
              </a:rPr>
              <a:t>rich</a:t>
            </a:r>
            <a:r>
              <a:rPr lang="es-ES" sz="1000" b="0" baseline="0" dirty="0">
                <a:latin typeface="+mj-lt"/>
              </a:rPr>
              <a:t> microwires </a:t>
            </a:r>
            <a:r>
              <a:rPr lang="es-ES" sz="1000" b="0" baseline="0" dirty="0" err="1">
                <a:latin typeface="+mj-lt"/>
              </a:rPr>
              <a:t>by</a:t>
            </a:r>
            <a:r>
              <a:rPr lang="es-ES" sz="1000" b="0" baseline="0" dirty="0">
                <a:latin typeface="+mj-lt"/>
              </a:rPr>
              <a:t> stress-</a:t>
            </a:r>
            <a:r>
              <a:rPr lang="es-ES" sz="1000" b="0" baseline="0" dirty="0" err="1">
                <a:latin typeface="+mj-lt"/>
              </a:rPr>
              <a:t>annealing</a:t>
            </a:r>
            <a:r>
              <a:rPr lang="en-US" sz="1000" b="0" baseline="0" dirty="0">
                <a:latin typeface="+mj-lt"/>
              </a:rPr>
              <a:t>”, </a:t>
            </a:r>
            <a:r>
              <a:rPr lang="en-US" sz="1000" b="0" baseline="0" dirty="0" err="1">
                <a:latin typeface="+mj-lt"/>
              </a:rPr>
              <a:t>Scripta</a:t>
            </a:r>
            <a:r>
              <a:rPr lang="en-US" sz="1000" b="0" baseline="0" dirty="0">
                <a:latin typeface="+mj-lt"/>
              </a:rPr>
              <a:t> </a:t>
            </a:r>
            <a:r>
              <a:rPr lang="en-US" sz="1000" b="0" baseline="0" dirty="0" err="1">
                <a:latin typeface="+mj-lt"/>
              </a:rPr>
              <a:t>Materialia</a:t>
            </a:r>
            <a:r>
              <a:rPr lang="en-US" sz="1000" b="0" baseline="0" dirty="0">
                <a:latin typeface="+mj-lt"/>
              </a:rPr>
              <a:t> Vol. 142, 1 January 2018, 10–14,</a:t>
            </a:r>
            <a:endParaRPr lang="es-ES" sz="1000" b="0" baseline="0" dirty="0">
              <a:solidFill>
                <a:srgbClr val="000000"/>
              </a:solidFill>
              <a:latin typeface="+mj-lt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es-ES" sz="1000" b="0" baseline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42875" y="3860800"/>
            <a:ext cx="62404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sz="2400" b="0" baseline="0">
                <a:solidFill>
                  <a:srgbClr val="000000"/>
                </a:solidFill>
                <a:latin typeface="Times New Roman" pitchFamily="18" charset="0"/>
              </a:rPr>
              <a:t>Crystalline microwires:</a:t>
            </a:r>
          </a:p>
          <a:p>
            <a:pPr eaLnBrk="1" hangingPunct="1"/>
            <a:r>
              <a:rPr lang="es-ES" sz="1400" baseline="0">
                <a:solidFill>
                  <a:srgbClr val="000000"/>
                </a:solidFill>
                <a:latin typeface="Times New Roman" pitchFamily="18" charset="0"/>
              </a:rPr>
              <a:t>Heusler-type (NiMnGa)</a:t>
            </a: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0" y="6092825"/>
            <a:ext cx="38877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000" b="0" baseline="0">
                <a:solidFill>
                  <a:srgbClr val="000000"/>
                </a:solidFill>
                <a:latin typeface="Times New Roman" pitchFamily="18" charset="0"/>
              </a:rPr>
              <a:t>A. Zhukov, M. Ipatov, J.J. del Val, S. Taskaev, M. Churyukanova and V. Zhukova, “First-order martensitic transformation in Heusler-type glass-coated microwires”, Appl.Phys. Lett. DOI: 10.1063/1.5004571</a:t>
            </a:r>
            <a:endParaRPr lang="es-ES" sz="10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es-E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21" name="Rectangle 7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15078" name="Object 6"/>
          <p:cNvGraphicFramePr>
            <a:graphicFrameLocks noChangeAspect="1"/>
          </p:cNvGraphicFramePr>
          <p:nvPr/>
        </p:nvGraphicFramePr>
        <p:xfrm>
          <a:off x="0" y="4292600"/>
          <a:ext cx="3213100" cy="1819275"/>
        </p:xfrm>
        <a:graphic>
          <a:graphicData uri="http://schemas.openxmlformats.org/presentationml/2006/ole">
            <p:oleObj spid="_x0000_s21509" name="Graph" r:id="rId8" imgW="4275360" imgH="3024000" progId="Origin50.Graph">
              <p:embed/>
            </p:oleObj>
          </a:graphicData>
        </a:graphic>
      </p:graphicFrame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3311525" y="4292600"/>
            <a:ext cx="27844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sz="1600" baseline="0">
                <a:solidFill>
                  <a:srgbClr val="000000"/>
                </a:solidFill>
                <a:latin typeface="Times New Roman" pitchFamily="18" charset="0"/>
              </a:rPr>
              <a:t>Granular microwires</a:t>
            </a:r>
          </a:p>
          <a:p>
            <a:pPr eaLnBrk="1" hangingPunct="1"/>
            <a:r>
              <a:rPr lang="es-ES" sz="1600" baseline="0">
                <a:solidFill>
                  <a:srgbClr val="000000"/>
                </a:solidFill>
                <a:latin typeface="Times New Roman" pitchFamily="18" charset="0"/>
              </a:rPr>
              <a:t>Co-Cu</a:t>
            </a:r>
          </a:p>
        </p:txBody>
      </p:sp>
      <p:graphicFrame>
        <p:nvGraphicFramePr>
          <p:cNvPr id="515081" name="Object 7"/>
          <p:cNvGraphicFramePr>
            <a:graphicFrameLocks noChangeAspect="1"/>
          </p:cNvGraphicFramePr>
          <p:nvPr/>
        </p:nvGraphicFramePr>
        <p:xfrm>
          <a:off x="7920038" y="4724400"/>
          <a:ext cx="2016125" cy="1008063"/>
        </p:xfrm>
        <a:graphic>
          <a:graphicData uri="http://schemas.openxmlformats.org/presentationml/2006/ole">
            <p:oleObj spid="_x0000_s21510" name="Graph" r:id="rId9" imgW="4276954" imgH="3022397" progId="Origin50.Graph">
              <p:embed/>
            </p:oleObj>
          </a:graphicData>
        </a:graphic>
      </p:graphicFrame>
      <p:graphicFrame>
        <p:nvGraphicFramePr>
          <p:cNvPr id="515080" name="Object 8"/>
          <p:cNvGraphicFramePr>
            <a:graphicFrameLocks noChangeAspect="1"/>
          </p:cNvGraphicFramePr>
          <p:nvPr/>
        </p:nvGraphicFramePr>
        <p:xfrm>
          <a:off x="9691688" y="4581525"/>
          <a:ext cx="2500312" cy="1368425"/>
        </p:xfrm>
        <a:graphic>
          <a:graphicData uri="http://schemas.openxmlformats.org/presentationml/2006/ole">
            <p:oleObj spid="_x0000_s21511" name="Graph" r:id="rId10" imgW="4276954" imgH="3022397" progId="Origin50.Graph">
              <p:embed/>
            </p:oleObj>
          </a:graphicData>
        </a:graphic>
      </p:graphicFrame>
      <p:sp>
        <p:nvSpPr>
          <p:cNvPr id="20" name="19 CuadroTexto"/>
          <p:cNvSpPr txBox="1">
            <a:spLocks noChangeArrowheads="1"/>
          </p:cNvSpPr>
          <p:nvPr/>
        </p:nvSpPr>
        <p:spPr bwMode="auto">
          <a:xfrm>
            <a:off x="7920038" y="5842000"/>
            <a:ext cx="4032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_tradnl" sz="1200" b="0" baseline="0">
                <a:solidFill>
                  <a:srgbClr val="000000"/>
                </a:solidFill>
                <a:latin typeface="Times New Roman" pitchFamily="18" charset="0"/>
              </a:rPr>
              <a:t>A. Zhukov, M. Ipatov, A. Talaat, A. Aronin, G. Abrosimova, J.J. del Val and V. Zhukova, Magnetic hardening of Fe-Pt and Fe-Pt- M (M=B, Si) microwires</a:t>
            </a:r>
            <a:r>
              <a:rPr lang="en-US" sz="1200" b="0" baseline="0">
                <a:solidFill>
                  <a:srgbClr val="000000"/>
                </a:solidFill>
                <a:latin typeface="Times New Roman" pitchFamily="18" charset="0"/>
              </a:rPr>
              <a:t>, J. Alloys Compound., Volume 735, (2018) pp.1071–1078</a:t>
            </a:r>
            <a:endParaRPr lang="es-ES" sz="12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8016875" y="4221163"/>
            <a:ext cx="3173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000" baseline="0">
                <a:solidFill>
                  <a:srgbClr val="000000"/>
                </a:solidFill>
                <a:latin typeface="Times New Roman" pitchFamily="18" charset="0"/>
              </a:rPr>
              <a:t>Magnetric hardening: FePt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2514600"/>
            <a:ext cx="1517650" cy="1296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515082" name="Object 2"/>
          <p:cNvGraphicFramePr>
            <a:graphicFrameLocks noChangeAspect="1"/>
          </p:cNvGraphicFramePr>
          <p:nvPr/>
        </p:nvGraphicFramePr>
        <p:xfrm>
          <a:off x="6934200" y="914400"/>
          <a:ext cx="1158875" cy="1136650"/>
        </p:xfrm>
        <a:graphic>
          <a:graphicData uri="http://schemas.openxmlformats.org/presentationml/2006/ole">
            <p:oleObj spid="_x0000_s21512" name="Acrobat Document" r:id="rId12" imgW="5657143" imgH="7201905" progId="AcroExch.Document.11">
              <p:embed/>
            </p:oleObj>
          </a:graphicData>
        </a:graphic>
      </p:graphicFrame>
      <p:sp>
        <p:nvSpPr>
          <p:cNvPr id="21526" name="Rectangle 12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15083" name="Object 10"/>
          <p:cNvGraphicFramePr>
            <a:graphicFrameLocks noChangeAspect="1"/>
          </p:cNvGraphicFramePr>
          <p:nvPr/>
        </p:nvGraphicFramePr>
        <p:xfrm>
          <a:off x="5903913" y="5013325"/>
          <a:ext cx="1757362" cy="1016000"/>
        </p:xfrm>
        <a:graphic>
          <a:graphicData uri="http://schemas.openxmlformats.org/presentationml/2006/ole">
            <p:oleObj spid="_x0000_s21513" name="Graph" r:id="rId13" imgW="3762451" imgH="3026054" progId="Origin50.Graph">
              <p:embed/>
            </p:oleObj>
          </a:graphicData>
        </a:graphic>
      </p:graphicFrame>
      <p:sp>
        <p:nvSpPr>
          <p:cNvPr id="21527" name="Rectangle 14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s-ES" sz="2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15085" name="Object 11"/>
          <p:cNvGraphicFramePr>
            <a:graphicFrameLocks noChangeAspect="1"/>
          </p:cNvGraphicFramePr>
          <p:nvPr/>
        </p:nvGraphicFramePr>
        <p:xfrm>
          <a:off x="3503613" y="4797425"/>
          <a:ext cx="2419350" cy="1381125"/>
        </p:xfrm>
        <a:graphic>
          <a:graphicData uri="http://schemas.openxmlformats.org/presentationml/2006/ole">
            <p:oleObj spid="_x0000_s21514" name="Graph" r:id="rId14" imgW="3877056" imgH="2973629" progId="Origin50.Graph">
              <p:embed/>
            </p:oleObj>
          </a:graphicData>
        </a:graphic>
      </p:graphicFrame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3695700" y="5995988"/>
            <a:ext cx="3840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000" b="0" baseline="0">
                <a:solidFill>
                  <a:srgbClr val="000000"/>
                </a:solidFill>
                <a:latin typeface="Times New Roman" pitchFamily="18" charset="0"/>
              </a:rPr>
              <a:t>V. Zhukova, J. Mino, J.J. Del Val, M. Ipatov, A. Martinez-Amesti, R. Varga, M. Churyukanova, A. Zhukov, “Magnetoresistance and Kondo-like behaviour in Co5Cu95 microwires”, J. Alloys Compound. 674 (2016) 266-271</a:t>
            </a:r>
            <a:endParaRPr lang="es-ES" sz="10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1515" name="Object 11"/>
          <p:cNvGraphicFramePr>
            <a:graphicFrameLocks noChangeAspect="1"/>
          </p:cNvGraphicFramePr>
          <p:nvPr/>
        </p:nvGraphicFramePr>
        <p:xfrm>
          <a:off x="3429000" y="2057400"/>
          <a:ext cx="2514600" cy="1743075"/>
        </p:xfrm>
        <a:graphic>
          <a:graphicData uri="http://schemas.openxmlformats.org/presentationml/2006/ole">
            <p:oleObj spid="_x0000_s21515" name="Graph" r:id="rId15" imgW="4276954" imgH="3022397" progId="Origin50.Graph">
              <p:embed/>
            </p:oleObj>
          </a:graphicData>
        </a:graphic>
      </p:graphicFrame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0" y="3581400"/>
            <a:ext cx="87852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Other features of amorphous microwires:</a:t>
            </a:r>
            <a:endParaRPr lang="es-ES" sz="1600">
              <a:solidFill>
                <a:srgbClr val="FF0000"/>
              </a:solidFill>
            </a:endParaRPr>
          </a:p>
        </p:txBody>
      </p:sp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10600" y="2667000"/>
            <a:ext cx="1846263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019.WAV">
            <a:hlinkClick r:id="" action="ppaction://media"/>
          </p:cNvPr>
          <p:cNvPicPr>
            <a:picLocks noRot="1" noChangeAspect="1"/>
          </p:cNvPicPr>
          <p:nvPr>
            <a:wavAudioFile r:embed="rId3" name="~PP2019.WAV"/>
          </p:nvPr>
        </p:nvPicPr>
        <p:blipFill>
          <a:blip r:embed="rId1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6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1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1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1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51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20" grpId="0"/>
      <p:bldP spid="21" grpId="0"/>
      <p:bldP spid="28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47200" y="6400800"/>
            <a:ext cx="2540000" cy="457200"/>
          </a:xfrm>
          <a:noFill/>
        </p:spPr>
        <p:txBody>
          <a:bodyPr/>
          <a:lstStyle/>
          <a:p>
            <a:fld id="{72E8A213-642E-41EA-840F-044B3E324686}" type="slidenum">
              <a:rPr lang="es-ES_tradnl" smtClean="0">
                <a:latin typeface="Arial" pitchFamily="34" charset="0"/>
              </a:rPr>
              <a:pPr/>
              <a:t>52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08063" y="-171450"/>
            <a:ext cx="10363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4400" b="0" kern="0" baseline="0" dirty="0" err="1">
                <a:solidFill>
                  <a:srgbClr val="CC3300"/>
                </a:solidFill>
                <a:latin typeface="Times New Roman"/>
              </a:rPr>
              <a:t>Conclusions</a:t>
            </a:r>
            <a:endParaRPr lang="es-ES" sz="4400" b="0" kern="0" baseline="0" dirty="0">
              <a:solidFill>
                <a:srgbClr val="CC3300"/>
              </a:solidFill>
              <a:latin typeface="Times New Roman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381000"/>
            <a:ext cx="121920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baseline="0" dirty="0">
                <a:solidFill>
                  <a:srgbClr val="000000"/>
                </a:solidFill>
                <a:latin typeface="Times New Roman"/>
              </a:rPr>
              <a:t>Soft magnetic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properties, GMI </a:t>
            </a:r>
            <a:r>
              <a:rPr lang="en-US" sz="2400" kern="0" baseline="0" dirty="0">
                <a:solidFill>
                  <a:srgbClr val="000000"/>
                </a:solidFill>
                <a:latin typeface="Times New Roman"/>
              </a:rPr>
              <a:t>and fast DW propagation are observed in magnetic microwires.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By </a:t>
            </a:r>
            <a:r>
              <a:rPr lang="en-US" sz="2400" kern="0" baseline="0" dirty="0">
                <a:solidFill>
                  <a:srgbClr val="000000"/>
                </a:solidFill>
                <a:latin typeface="Times New Roman"/>
              </a:rPr>
              <a:t>appropriate selection of chemical composition and post-processing conditions we can considerably improve GMI effect  and magnetic softness in Co-rich microwires and DW velocity in Fe-rich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microwires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Excellent magnetic properties are suitable for several </a:t>
            </a:r>
            <a:r>
              <a:rPr lang="en-US" sz="2400" kern="0" baseline="0" smtClean="0">
                <a:solidFill>
                  <a:srgbClr val="000000"/>
                </a:solidFill>
                <a:latin typeface="Times New Roman"/>
              </a:rPr>
              <a:t>sensor applications</a:t>
            </a:r>
            <a:endParaRPr lang="en-US" sz="2400" kern="0" baseline="0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s-ES" sz="900" b="0" baseline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s-ES" sz="2400" kern="0" baseline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43000" y="2590800"/>
            <a:ext cx="9024938" cy="1076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sz="3200" b="0" baseline="0">
                <a:solidFill>
                  <a:srgbClr val="CC3300"/>
                </a:solidFill>
                <a:latin typeface="Times New Roman" pitchFamily="18" charset="0"/>
              </a:rPr>
              <a:t>Thank you for the attention!</a:t>
            </a:r>
          </a:p>
          <a:p>
            <a:pPr algn="ctr" eaLnBrk="1" hangingPunct="1"/>
            <a:endParaRPr lang="es-ES" sz="3200" b="0" baseline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246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200400"/>
            <a:ext cx="24050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5050" y="2514600"/>
            <a:ext cx="2114550" cy="2378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10 CuadroTexto"/>
          <p:cNvSpPr txBox="1">
            <a:spLocks noChangeArrowheads="1"/>
          </p:cNvSpPr>
          <p:nvPr/>
        </p:nvSpPr>
        <p:spPr bwMode="auto">
          <a:xfrm>
            <a:off x="9674225" y="5105400"/>
            <a:ext cx="25177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“Advances in Giant 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Magnetoimpedance 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Materials”  </a:t>
            </a:r>
            <a:r>
              <a:rPr lang="es-ES" sz="1400" b="0" baseline="0">
                <a:solidFill>
                  <a:srgbClr val="000000"/>
                </a:solidFill>
                <a:latin typeface="Times New Roman" pitchFamily="18" charset="0"/>
              </a:rPr>
              <a:t>by </a:t>
            </a:r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A. Zhukov,  M. Ipatov  and V. Zhukov</a:t>
            </a:r>
          </a:p>
          <a:p>
            <a:pPr eaLnBrk="1" hangingPunct="1"/>
            <a:r>
              <a:rPr lang="en-US" sz="1400" b="0" baseline="0">
                <a:solidFill>
                  <a:srgbClr val="000000"/>
                </a:solidFill>
                <a:latin typeface="Times New Roman" pitchFamily="18" charset="0"/>
              </a:rPr>
              <a:t>(issue October 2015)</a:t>
            </a:r>
            <a:endParaRPr lang="es-ES" sz="1400" b="0" baseline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es-ES" sz="1400" b="0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284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76600"/>
            <a:ext cx="221615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5838" y="3276600"/>
            <a:ext cx="230187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609600" y="6324600"/>
            <a:ext cx="5014514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Questions</a:t>
            </a:r>
            <a:r>
              <a:rPr lang="es-ES" dirty="0" smtClean="0"/>
              <a:t>: e-mail: arcadyzh@hotmail.com</a:t>
            </a:r>
            <a:endParaRPr lang="es-ES" dirty="0"/>
          </a:p>
        </p:txBody>
      </p:sp>
      <p:pic>
        <p:nvPicPr>
          <p:cNvPr id="15" name="~PP3162.WAV">
            <a:hlinkClick r:id="" action="ppaction://media"/>
          </p:cNvPr>
          <p:cNvPicPr>
            <a:picLocks noRot="1" noChangeAspect="1"/>
          </p:cNvPicPr>
          <p:nvPr>
            <a:wavAudioFile r:embed="rId2" name="~PP3162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499600" y="6248400"/>
            <a:ext cx="2540000" cy="457200"/>
          </a:xfrm>
          <a:noFill/>
        </p:spPr>
        <p:txBody>
          <a:bodyPr/>
          <a:lstStyle/>
          <a:p>
            <a:fld id="{BACA15D5-BD0A-4EFA-BFFC-BDAF7438B80B}" type="slidenum">
              <a:rPr lang="es-ES_tradnl" smtClean="0">
                <a:latin typeface="Arial" pitchFamily="34" charset="0"/>
              </a:rPr>
              <a:pPr/>
              <a:t>6</a:t>
            </a:fld>
            <a:endParaRPr lang="es-ES_tradnl" smtClean="0"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765175"/>
            <a:ext cx="4567237" cy="5197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0" y="6021388"/>
            <a:ext cx="3095625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ES" sz="1600"/>
              <a:t>Stuart S. P. Parkin, </a:t>
            </a:r>
            <a:r>
              <a:rPr lang="es-ES" sz="1600" i="1"/>
              <a:t>et al. Science </a:t>
            </a:r>
            <a:r>
              <a:rPr lang="es-ES" sz="1600"/>
              <a:t>320, 190 (2008);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3962400" y="5616575"/>
            <a:ext cx="3035300" cy="1241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s-ES"/>
              <a:t>Problems: </a:t>
            </a:r>
          </a:p>
          <a:p>
            <a:r>
              <a:rPr lang="es-ES"/>
              <a:t>1. Fast DWP (speed)</a:t>
            </a:r>
          </a:p>
          <a:p>
            <a:r>
              <a:rPr lang="es-ES"/>
              <a:t>2. Controlled DW pinning</a:t>
            </a:r>
          </a:p>
          <a:p>
            <a:endParaRPr lang="es-E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382000" y="838200"/>
          <a:ext cx="2260600" cy="2951163"/>
        </p:xfrm>
        <a:graphic>
          <a:graphicData uri="http://schemas.openxmlformats.org/presentationml/2006/ole">
            <p:oleObj spid="_x0000_s1026" name="Acrobat Document" r:id="rId5" imgW="5657143" imgH="7201905" progId="AcroExch.Document.11">
              <p:embed/>
            </p:oleObj>
          </a:graphicData>
        </a:graphic>
      </p:graphicFrame>
      <p:pic>
        <p:nvPicPr>
          <p:cNvPr id="103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4038600"/>
            <a:ext cx="292417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10 CuadroTexto"/>
          <p:cNvSpPr txBox="1">
            <a:spLocks noChangeArrowheads="1"/>
          </p:cNvSpPr>
          <p:nvPr/>
        </p:nvSpPr>
        <p:spPr bwMode="auto">
          <a:xfrm>
            <a:off x="395288" y="-26988"/>
            <a:ext cx="8977312" cy="3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Promising applications: 2. Magnetic </a:t>
            </a:r>
            <a:r>
              <a:rPr lang="en-US">
                <a:solidFill>
                  <a:srgbClr val="FF0000"/>
                </a:solidFill>
              </a:rPr>
              <a:t>magnetic memory and logic based on DWP 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81600" y="762000"/>
            <a:ext cx="3181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Requisite</a:t>
            </a:r>
            <a:r>
              <a:rPr lang="es-ES" dirty="0"/>
              <a:t>: </a:t>
            </a:r>
            <a:r>
              <a:rPr lang="es-ES" dirty="0">
                <a:solidFill>
                  <a:schemeClr val="accent6"/>
                </a:solidFill>
              </a:rPr>
              <a:t>controlable DWP </a:t>
            </a: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4648200" y="2514600"/>
            <a:ext cx="32004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1 of 10 most emerging technologies in 2009</a:t>
            </a:r>
          </a:p>
          <a:p>
            <a:r>
              <a:rPr lang="en-US" sz="1400">
                <a:latin typeface="Times New Roman" pitchFamily="18" charset="0"/>
              </a:rPr>
              <a:t>Technology review 2009, published by MIT</a:t>
            </a:r>
            <a:endParaRPr lang="sk-SK" sz="1400">
              <a:latin typeface="Times New Roman" pitchFamily="18" charset="0"/>
            </a:endParaRPr>
          </a:p>
        </p:txBody>
      </p:sp>
      <p:pic>
        <p:nvPicPr>
          <p:cNvPr id="12" name="~PP870.WAV">
            <a:hlinkClick r:id="" action="ppaction://media"/>
          </p:cNvPr>
          <p:cNvPicPr>
            <a:picLocks noRot="1" noChangeAspect="1"/>
          </p:cNvPicPr>
          <p:nvPr>
            <a:wavAudioFile r:embed="rId2" name="~PP870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97C8C0-AA84-4BE7-B5A9-9FC344A99D60}" type="slidenum">
              <a:rPr lang="es-ES_tradnl" smtClean="0">
                <a:latin typeface="Arial" pitchFamily="34" charset="0"/>
              </a:rPr>
              <a:pPr/>
              <a:t>7</a:t>
            </a:fld>
            <a:endParaRPr lang="es-ES_tradnl" smtClean="0">
              <a:latin typeface="Arial" pitchFamily="34" charset="0"/>
            </a:endParaRPr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75" y="2852738"/>
            <a:ext cx="37719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7950" y="-171450"/>
            <a:ext cx="8820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dirty="0" err="1" smtClean="0">
                <a:solidFill>
                  <a:srgbClr val="993300"/>
                </a:solidFill>
              </a:rPr>
              <a:t>Glass</a:t>
            </a:r>
            <a:r>
              <a:rPr lang="es-ES" sz="4000" dirty="0" smtClean="0">
                <a:solidFill>
                  <a:srgbClr val="993300"/>
                </a:solidFill>
              </a:rPr>
              <a:t> </a:t>
            </a:r>
            <a:r>
              <a:rPr lang="es-ES" sz="4000" dirty="0" err="1">
                <a:solidFill>
                  <a:srgbClr val="993300"/>
                </a:solidFill>
              </a:rPr>
              <a:t>coated</a:t>
            </a:r>
            <a:r>
              <a:rPr lang="es-ES" sz="4000" dirty="0">
                <a:solidFill>
                  <a:srgbClr val="993300"/>
                </a:solidFill>
              </a:rPr>
              <a:t> microwires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463" y="549275"/>
            <a:ext cx="5562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cs typeface="Times New Roman" pitchFamily="18" charset="0"/>
              </a:rPr>
              <a:t>Co, Ni , Fe and Cu rich  compositions </a:t>
            </a:r>
            <a:endParaRPr lang="en-US" sz="320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4067175" y="2420938"/>
            <a:ext cx="141128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Molten alloy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427538" y="4005263"/>
            <a:ext cx="1301750" cy="31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HF Inductor</a:t>
            </a:r>
          </a:p>
        </p:txBody>
      </p:sp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79388" y="6527800"/>
            <a:ext cx="2284412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Receiving bobbins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447925" y="6237288"/>
            <a:ext cx="147637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Water jet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836613"/>
            <a:ext cx="4908550" cy="1574800"/>
            <a:chOff x="0" y="2474"/>
            <a:chExt cx="3092" cy="992"/>
          </a:xfrm>
        </p:grpSpPr>
        <p:sp>
          <p:nvSpPr>
            <p:cNvPr id="2074" name="Line 11"/>
            <p:cNvSpPr>
              <a:spLocks noChangeShapeType="1"/>
            </p:cNvSpPr>
            <p:nvPr/>
          </p:nvSpPr>
          <p:spPr bwMode="auto">
            <a:xfrm>
              <a:off x="500" y="2871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75" name="Line 12"/>
            <p:cNvSpPr>
              <a:spLocks noChangeShapeType="1"/>
            </p:cNvSpPr>
            <p:nvPr/>
          </p:nvSpPr>
          <p:spPr bwMode="auto">
            <a:xfrm>
              <a:off x="500" y="3447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76" name="Arc 13"/>
            <p:cNvSpPr>
              <a:spLocks/>
            </p:cNvSpPr>
            <p:nvPr/>
          </p:nvSpPr>
          <p:spPr bwMode="auto">
            <a:xfrm>
              <a:off x="2948" y="2873"/>
              <a:ext cx="144" cy="253"/>
            </a:xfrm>
            <a:custGeom>
              <a:avLst/>
              <a:gdLst>
                <a:gd name="T0" fmla="*/ 0 w 21600"/>
                <a:gd name="T1" fmla="*/ 0 h 28553"/>
                <a:gd name="T2" fmla="*/ 0 w 21600"/>
                <a:gd name="T3" fmla="*/ 0 h 28553"/>
                <a:gd name="T4" fmla="*/ 0 w 21600"/>
                <a:gd name="T5" fmla="*/ 0 h 285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8553"/>
                <a:gd name="T11" fmla="*/ 21600 w 21600"/>
                <a:gd name="T12" fmla="*/ 28553 h 285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855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65"/>
                    <a:pt x="21211" y="26313"/>
                    <a:pt x="20450" y="28553"/>
                  </a:cubicBezTo>
                </a:path>
                <a:path w="21600" h="2855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65"/>
                    <a:pt x="21211" y="26313"/>
                    <a:pt x="20450" y="2855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77" name="Arc 14"/>
            <p:cNvSpPr>
              <a:spLocks/>
            </p:cNvSpPr>
            <p:nvPr/>
          </p:nvSpPr>
          <p:spPr bwMode="auto">
            <a:xfrm flipV="1">
              <a:off x="2900" y="3111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78" name="Arc 15"/>
            <p:cNvSpPr>
              <a:spLocks/>
            </p:cNvSpPr>
            <p:nvPr/>
          </p:nvSpPr>
          <p:spPr bwMode="auto">
            <a:xfrm flipV="1">
              <a:off x="452" y="3159"/>
              <a:ext cx="192" cy="284"/>
            </a:xfrm>
            <a:custGeom>
              <a:avLst/>
              <a:gdLst>
                <a:gd name="T0" fmla="*/ 0 w 21600"/>
                <a:gd name="T1" fmla="*/ 0 h 21146"/>
                <a:gd name="T2" fmla="*/ 0 w 21600"/>
                <a:gd name="T3" fmla="*/ 0 h 21146"/>
                <a:gd name="T4" fmla="*/ 0 w 21600"/>
                <a:gd name="T5" fmla="*/ 0 h 211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46"/>
                <a:gd name="T11" fmla="*/ 21600 w 21600"/>
                <a:gd name="T12" fmla="*/ 21146 h 211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46" fill="none" extrusionOk="0">
                  <a:moveTo>
                    <a:pt x="4405" y="-1"/>
                  </a:moveTo>
                  <a:cubicBezTo>
                    <a:pt x="14421" y="2086"/>
                    <a:pt x="21600" y="10914"/>
                    <a:pt x="21600" y="21146"/>
                  </a:cubicBezTo>
                </a:path>
                <a:path w="21600" h="21146" stroke="0" extrusionOk="0">
                  <a:moveTo>
                    <a:pt x="4405" y="-1"/>
                  </a:moveTo>
                  <a:cubicBezTo>
                    <a:pt x="14421" y="2086"/>
                    <a:pt x="21600" y="10914"/>
                    <a:pt x="21600" y="21146"/>
                  </a:cubicBezTo>
                  <a:lnTo>
                    <a:pt x="0" y="2114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79" name="Arc 16"/>
            <p:cNvSpPr>
              <a:spLocks/>
            </p:cNvSpPr>
            <p:nvPr/>
          </p:nvSpPr>
          <p:spPr bwMode="auto">
            <a:xfrm>
              <a:off x="500" y="2871"/>
              <a:ext cx="14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0" name="Arc 17"/>
            <p:cNvSpPr>
              <a:spLocks/>
            </p:cNvSpPr>
            <p:nvPr/>
          </p:nvSpPr>
          <p:spPr bwMode="auto">
            <a:xfrm flipH="1">
              <a:off x="308" y="2871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1" name="Arc 18"/>
            <p:cNvSpPr>
              <a:spLocks/>
            </p:cNvSpPr>
            <p:nvPr/>
          </p:nvSpPr>
          <p:spPr bwMode="auto">
            <a:xfrm flipH="1" flipV="1">
              <a:off x="308" y="3159"/>
              <a:ext cx="163" cy="288"/>
            </a:xfrm>
            <a:custGeom>
              <a:avLst/>
              <a:gdLst>
                <a:gd name="T0" fmla="*/ 0 w 25842"/>
                <a:gd name="T1" fmla="*/ 0 h 21600"/>
                <a:gd name="T2" fmla="*/ 0 w 25842"/>
                <a:gd name="T3" fmla="*/ 0 h 21600"/>
                <a:gd name="T4" fmla="*/ 0 w 25842"/>
                <a:gd name="T5" fmla="*/ 0 h 21600"/>
                <a:gd name="T6" fmla="*/ 0 60000 65536"/>
                <a:gd name="T7" fmla="*/ 0 60000 65536"/>
                <a:gd name="T8" fmla="*/ 0 60000 65536"/>
                <a:gd name="T9" fmla="*/ 0 w 25842"/>
                <a:gd name="T10" fmla="*/ 0 h 21600"/>
                <a:gd name="T11" fmla="*/ 25842 w 258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42" h="21600" fill="none" extrusionOk="0">
                  <a:moveTo>
                    <a:pt x="-1" y="420"/>
                  </a:moveTo>
                  <a:cubicBezTo>
                    <a:pt x="1396" y="140"/>
                    <a:pt x="2817" y="-1"/>
                    <a:pt x="4242" y="0"/>
                  </a:cubicBezTo>
                  <a:cubicBezTo>
                    <a:pt x="16171" y="0"/>
                    <a:pt x="25842" y="9670"/>
                    <a:pt x="25842" y="21600"/>
                  </a:cubicBezTo>
                </a:path>
                <a:path w="25842" h="21600" stroke="0" extrusionOk="0">
                  <a:moveTo>
                    <a:pt x="-1" y="420"/>
                  </a:moveTo>
                  <a:cubicBezTo>
                    <a:pt x="1396" y="140"/>
                    <a:pt x="2817" y="-1"/>
                    <a:pt x="4242" y="0"/>
                  </a:cubicBezTo>
                  <a:cubicBezTo>
                    <a:pt x="16171" y="0"/>
                    <a:pt x="25842" y="9670"/>
                    <a:pt x="25842" y="21600"/>
                  </a:cubicBezTo>
                  <a:lnTo>
                    <a:pt x="42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2" name="Oval 19"/>
            <p:cNvSpPr>
              <a:spLocks noChangeArrowheads="1"/>
            </p:cNvSpPr>
            <p:nvPr/>
          </p:nvSpPr>
          <p:spPr bwMode="auto">
            <a:xfrm>
              <a:off x="404" y="3015"/>
              <a:ext cx="144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3" name="Line 20"/>
            <p:cNvSpPr>
              <a:spLocks noChangeShapeType="1"/>
            </p:cNvSpPr>
            <p:nvPr/>
          </p:nvSpPr>
          <p:spPr bwMode="auto">
            <a:xfrm>
              <a:off x="452" y="3015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4" name="Line 21"/>
            <p:cNvSpPr>
              <a:spLocks noChangeShapeType="1"/>
            </p:cNvSpPr>
            <p:nvPr/>
          </p:nvSpPr>
          <p:spPr bwMode="auto">
            <a:xfrm>
              <a:off x="500" y="3255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85" name="Text Box 22"/>
            <p:cNvSpPr txBox="1">
              <a:spLocks noChangeArrowheads="1"/>
            </p:cNvSpPr>
            <p:nvPr/>
          </p:nvSpPr>
          <p:spPr bwMode="auto">
            <a:xfrm>
              <a:off x="1114" y="2976"/>
              <a:ext cx="4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000"/>
                <a:t>metal</a:t>
              </a:r>
            </a:p>
          </p:txBody>
        </p:sp>
        <p:sp>
          <p:nvSpPr>
            <p:cNvPr id="2086" name="Text Box 23"/>
            <p:cNvSpPr txBox="1">
              <a:spLocks noChangeArrowheads="1"/>
            </p:cNvSpPr>
            <p:nvPr/>
          </p:nvSpPr>
          <p:spPr bwMode="auto">
            <a:xfrm>
              <a:off x="1258" y="3216"/>
              <a:ext cx="9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000"/>
                <a:t>Glass coating</a:t>
              </a:r>
            </a:p>
          </p:txBody>
        </p:sp>
        <p:sp>
          <p:nvSpPr>
            <p:cNvPr id="2087" name="Line 24"/>
            <p:cNvSpPr>
              <a:spLocks noChangeShapeType="1"/>
            </p:cNvSpPr>
            <p:nvPr/>
          </p:nvSpPr>
          <p:spPr bwMode="auto">
            <a:xfrm flipV="1">
              <a:off x="442" y="3024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8" name="Line 25"/>
            <p:cNvSpPr>
              <a:spLocks noChangeShapeType="1"/>
            </p:cNvSpPr>
            <p:nvPr/>
          </p:nvSpPr>
          <p:spPr bwMode="auto">
            <a:xfrm>
              <a:off x="346" y="2976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9" name="Line 26"/>
            <p:cNvSpPr>
              <a:spLocks noChangeShapeType="1"/>
            </p:cNvSpPr>
            <p:nvPr/>
          </p:nvSpPr>
          <p:spPr bwMode="auto">
            <a:xfrm flipV="1">
              <a:off x="538" y="278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0" name="Line 27"/>
            <p:cNvSpPr>
              <a:spLocks noChangeShapeType="1"/>
            </p:cNvSpPr>
            <p:nvPr/>
          </p:nvSpPr>
          <p:spPr bwMode="auto">
            <a:xfrm flipH="1" flipV="1">
              <a:off x="298" y="2928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1" name="Line 28"/>
            <p:cNvSpPr>
              <a:spLocks noChangeShapeType="1"/>
            </p:cNvSpPr>
            <p:nvPr/>
          </p:nvSpPr>
          <p:spPr bwMode="auto">
            <a:xfrm>
              <a:off x="634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2" name="Line 29"/>
            <p:cNvSpPr>
              <a:spLocks noChangeShapeType="1"/>
            </p:cNvSpPr>
            <p:nvPr/>
          </p:nvSpPr>
          <p:spPr bwMode="auto">
            <a:xfrm>
              <a:off x="58" y="29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3" name="Text Box 30"/>
            <p:cNvSpPr txBox="1">
              <a:spLocks noChangeArrowheads="1"/>
            </p:cNvSpPr>
            <p:nvPr/>
          </p:nvSpPr>
          <p:spPr bwMode="auto">
            <a:xfrm>
              <a:off x="672" y="2474"/>
              <a:ext cx="4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dmetal</a:t>
              </a:r>
            </a:p>
          </p:txBody>
        </p:sp>
        <p:sp>
          <p:nvSpPr>
            <p:cNvPr id="2094" name="Text Box 31"/>
            <p:cNvSpPr txBox="1">
              <a:spLocks noChangeArrowheads="1"/>
            </p:cNvSpPr>
            <p:nvPr/>
          </p:nvSpPr>
          <p:spPr bwMode="auto">
            <a:xfrm>
              <a:off x="0" y="2666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/>
                <a:t>Dtotal</a:t>
              </a:r>
            </a:p>
          </p:txBody>
        </p:sp>
      </p:grp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3124200" y="28956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76650" y="32194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H="1">
            <a:off x="1979613" y="2852738"/>
            <a:ext cx="2449512" cy="1223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H="1" flipV="1">
            <a:off x="2339975" y="4076700"/>
            <a:ext cx="431800" cy="2160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 flipV="1">
            <a:off x="2484438" y="3933825"/>
            <a:ext cx="1943100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611188" y="2349500"/>
            <a:ext cx="1722437" cy="350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glass tube</a:t>
            </a: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>
            <a:off x="1908175" y="2708275"/>
            <a:ext cx="142875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1281113" y="5445125"/>
            <a:ext cx="914400" cy="914400"/>
          </a:xfrm>
          <a:prstGeom prst="ellipse">
            <a:avLst/>
          </a:prstGeom>
          <a:solidFill>
            <a:schemeClr val="accent1">
              <a:alpha val="10196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 flipH="1">
            <a:off x="2195513" y="5157788"/>
            <a:ext cx="0" cy="719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3" name="WordArt 44"/>
          <p:cNvSpPr>
            <a:spLocks noChangeArrowheads="1" noChangeShapeType="1"/>
          </p:cNvSpPr>
          <p:nvPr/>
        </p:nvSpPr>
        <p:spPr bwMode="auto">
          <a:xfrm>
            <a:off x="5867400" y="3213100"/>
            <a:ext cx="29114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Typical dimensions:</a:t>
            </a:r>
          </a:p>
          <a:p>
            <a:pPr algn="ctr"/>
            <a:r>
              <a:rPr lang="es-ES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Total diameter 3-40 microns</a:t>
            </a:r>
          </a:p>
          <a:p>
            <a:pPr algn="ctr"/>
            <a:r>
              <a:rPr lang="es-ES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Metallic nucleus diameter 1-30 microns</a:t>
            </a:r>
          </a:p>
          <a:p>
            <a:pPr algn="ctr"/>
            <a:r>
              <a:rPr lang="es-ES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Glass coating thickness 1-10 microns</a:t>
            </a:r>
          </a:p>
          <a:p>
            <a:pPr algn="ctr"/>
            <a:r>
              <a:rPr lang="es-ES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Length - few km (up to 10 in 1 bobbin)</a:t>
            </a:r>
          </a:p>
        </p:txBody>
      </p:sp>
      <p:pic>
        <p:nvPicPr>
          <p:cNvPr id="44" name="Picture 45" descr="bobin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152400"/>
            <a:ext cx="28082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5940425" y="765175"/>
          <a:ext cx="2743200" cy="2398713"/>
        </p:xfrm>
        <a:graphic>
          <a:graphicData uri="http://schemas.openxmlformats.org/presentationml/2006/ole">
            <p:oleObj spid="_x0000_s2050" name="Documento" r:id="rId7" imgW="2329200" imgH="2459880" progId="Word.Document.8">
              <p:embed/>
            </p:oleObj>
          </a:graphicData>
        </a:graphic>
      </p:graphicFrame>
      <p:sp>
        <p:nvSpPr>
          <p:cNvPr id="46" name="45 CuadroTexto"/>
          <p:cNvSpPr txBox="1">
            <a:spLocks noChangeArrowheads="1"/>
          </p:cNvSpPr>
          <p:nvPr/>
        </p:nvSpPr>
        <p:spPr bwMode="auto">
          <a:xfrm>
            <a:off x="4953000" y="4648200"/>
            <a:ext cx="6383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sz="2000" baseline="0">
                <a:solidFill>
                  <a:srgbClr val="000000"/>
                </a:solidFill>
                <a:latin typeface="Times New Roman" pitchFamily="18" charset="0"/>
              </a:rPr>
              <a:t>Advantages: </a:t>
            </a:r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1. Unexpensive and simple fabrication method</a:t>
            </a:r>
          </a:p>
          <a:p>
            <a:pPr eaLnBrk="1" hangingPunct="1"/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(1g</a:t>
            </a:r>
            <a:r>
              <a:rPr lang="es-ES" sz="1400" b="0" baseline="0"/>
              <a:t>≈</a:t>
            </a:r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1km)</a:t>
            </a:r>
          </a:p>
          <a:p>
            <a:pPr eaLnBrk="1" hangingPunct="1"/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2. Excellent soft magnetic properites and high </a:t>
            </a:r>
            <a:r>
              <a:rPr lang="es-ES" sz="2000" b="0" i="1" baseline="0">
                <a:solidFill>
                  <a:srgbClr val="FF0000"/>
                </a:solidFill>
                <a:latin typeface="Times New Roman" pitchFamily="18" charset="0"/>
              </a:rPr>
              <a:t>GMI effect</a:t>
            </a:r>
          </a:p>
          <a:p>
            <a:pPr eaLnBrk="1" hangingPunct="1"/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s-ES" sz="2000" b="0" i="1" baseline="0">
                <a:solidFill>
                  <a:srgbClr val="FF0000"/>
                </a:solidFill>
                <a:latin typeface="Times New Roman" pitchFamily="18" charset="0"/>
              </a:rPr>
              <a:t>. Fast DW propagation</a:t>
            </a:r>
          </a:p>
          <a:p>
            <a:pPr eaLnBrk="1" hangingPunct="1"/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4. Also recently Heusler-type and granular microwires</a:t>
            </a:r>
          </a:p>
          <a:p>
            <a:pPr eaLnBrk="1" hangingPunct="1"/>
            <a:r>
              <a:rPr lang="es-ES" sz="2000" b="0" i="1" baseline="0">
                <a:solidFill>
                  <a:srgbClr val="000000"/>
                </a:solidFill>
                <a:latin typeface="Times New Roman" pitchFamily="18" charset="0"/>
              </a:rPr>
              <a:t>5.Biocompatibility (glass-coating)</a:t>
            </a:r>
          </a:p>
          <a:p>
            <a:pPr eaLnBrk="1" hangingPunct="1"/>
            <a:endParaRPr lang="es-ES" sz="2400" b="0" i="1" baseline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8" name="Picture 37" descr="C:\Users\scpjoxxa\foto\Japan2018\image3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64600" y="22860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46 CuadroTexto"/>
          <p:cNvSpPr txBox="1">
            <a:spLocks noChangeArrowheads="1"/>
          </p:cNvSpPr>
          <p:nvPr/>
        </p:nvSpPr>
        <p:spPr bwMode="auto">
          <a:xfrm>
            <a:off x="3276600" y="6478588"/>
            <a:ext cx="8029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aseline="0"/>
              <a:t>Raw materials saving, better corrosion resistance, robust properties, medical applications…</a:t>
            </a:r>
          </a:p>
        </p:txBody>
      </p:sp>
      <p:pic>
        <p:nvPicPr>
          <p:cNvPr id="50" name="~PP3939.WAV">
            <a:hlinkClick r:id="" action="ppaction://media"/>
          </p:cNvPr>
          <p:cNvPicPr>
            <a:picLocks noRot="1" noChangeAspect="1"/>
          </p:cNvPicPr>
          <p:nvPr>
            <a:wavAudioFile r:embed="rId3" name="~PP3939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4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  <p:bldP spid="8" grpId="0" animBg="1"/>
      <p:bldP spid="9" grpId="0" animBg="1"/>
      <p:bldP spid="10" grpId="0" animBg="1"/>
      <p:bldP spid="11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1EA59D-9B91-49FD-B9FC-DCA1F36B2141}" type="slidenum">
              <a:rPr lang="es-ES_tradnl" smtClean="0">
                <a:latin typeface="Arial" pitchFamily="34" charset="0"/>
              </a:rPr>
              <a:pPr/>
              <a:t>8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163" y="0"/>
            <a:ext cx="7142162" cy="379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00"/>
                </a:solidFill>
              </a:rPr>
              <a:t>Comparison of microwires with other soft magnetic materials</a:t>
            </a:r>
            <a:endParaRPr lang="ru-RU">
              <a:solidFill>
                <a:srgbClr val="CC33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200" y="1066800"/>
            <a:ext cx="1524000" cy="4572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6200" y="1905000"/>
            <a:ext cx="1295400" cy="1219200"/>
          </a:xfrm>
          <a:prstGeom prst="ellipse">
            <a:avLst/>
          </a:prstGeom>
          <a:solidFill>
            <a:srgbClr val="99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3429000"/>
            <a:ext cx="609600" cy="76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" y="4343400"/>
            <a:ext cx="9906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57200" y="4572000"/>
            <a:ext cx="533400" cy="5334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67000" y="6172200"/>
            <a:ext cx="76200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67000" y="6324600"/>
            <a:ext cx="1143000" cy="76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81400" y="6096000"/>
            <a:ext cx="990600" cy="762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95800" y="6324600"/>
            <a:ext cx="2133600" cy="228600"/>
          </a:xfrm>
          <a:prstGeom prst="rect">
            <a:avLst/>
          </a:prstGeom>
          <a:solidFill>
            <a:srgbClr val="99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0" y="5943600"/>
            <a:ext cx="4267200" cy="2286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133600" y="1060450"/>
            <a:ext cx="7207250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Ribbons, Cross section above 4 </a:t>
            </a:r>
            <a:r>
              <a:rPr lang="en-US" sz="1000">
                <a:solidFill>
                  <a:srgbClr val="000099"/>
                </a:solidFill>
              </a:rPr>
              <a:t>x </a:t>
            </a:r>
            <a:r>
              <a:rPr lang="en-US">
                <a:solidFill>
                  <a:srgbClr val="000099"/>
                </a:solidFill>
              </a:rPr>
              <a:t>10</a:t>
            </a:r>
            <a:r>
              <a:rPr lang="en-US" baseline="30000">
                <a:solidFill>
                  <a:srgbClr val="000099"/>
                </a:solidFill>
              </a:rPr>
              <a:t>4 </a:t>
            </a:r>
            <a:r>
              <a:rPr lang="en-US">
                <a:solidFill>
                  <a:srgbClr val="000099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rgbClr val="000099"/>
                </a:solidFill>
              </a:rPr>
              <a:t>m</a:t>
            </a:r>
            <a:r>
              <a:rPr lang="en-US" baseline="30000">
                <a:solidFill>
                  <a:srgbClr val="000099"/>
                </a:solidFill>
              </a:rPr>
              <a:t>2</a:t>
            </a:r>
            <a:r>
              <a:rPr lang="en-US">
                <a:solidFill>
                  <a:srgbClr val="000099"/>
                </a:solidFill>
              </a:rPr>
              <a:t>, fast  and cheap </a:t>
            </a:r>
          </a:p>
          <a:p>
            <a:r>
              <a:rPr lang="en-US">
                <a:solidFill>
                  <a:srgbClr val="000099"/>
                </a:solidFill>
              </a:rPr>
              <a:t>fabrication, extremely soft magnetic properties, too big </a:t>
            </a:r>
          </a:p>
          <a:p>
            <a:r>
              <a:rPr lang="en-US">
                <a:solidFill>
                  <a:srgbClr val="000099"/>
                </a:solidFill>
              </a:rPr>
              <a:t>for microsensors applications</a:t>
            </a:r>
            <a:endParaRPr lang="ru-RU">
              <a:solidFill>
                <a:srgbClr val="000099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752600" y="2203450"/>
            <a:ext cx="6937375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3300"/>
                </a:solidFill>
              </a:rPr>
              <a:t>Wires, cross section above 2 </a:t>
            </a:r>
            <a:r>
              <a:rPr lang="en-US" sz="1000">
                <a:solidFill>
                  <a:srgbClr val="993300"/>
                </a:solidFill>
              </a:rPr>
              <a:t>x </a:t>
            </a:r>
            <a:r>
              <a:rPr lang="en-US">
                <a:solidFill>
                  <a:srgbClr val="993300"/>
                </a:solidFill>
              </a:rPr>
              <a:t>10</a:t>
            </a:r>
            <a:r>
              <a:rPr lang="en-US" baseline="30000">
                <a:solidFill>
                  <a:srgbClr val="993300"/>
                </a:solidFill>
              </a:rPr>
              <a:t>3 </a:t>
            </a:r>
            <a:r>
              <a:rPr lang="en-US">
                <a:solidFill>
                  <a:srgbClr val="993300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rgbClr val="993300"/>
                </a:solidFill>
              </a:rPr>
              <a:t>m</a:t>
            </a:r>
            <a:r>
              <a:rPr lang="en-US" baseline="30000">
                <a:solidFill>
                  <a:srgbClr val="993300"/>
                </a:solidFill>
              </a:rPr>
              <a:t>2</a:t>
            </a:r>
            <a:r>
              <a:rPr lang="en-US">
                <a:solidFill>
                  <a:srgbClr val="993300"/>
                </a:solidFill>
              </a:rPr>
              <a:t>, fast and cheap </a:t>
            </a:r>
          </a:p>
          <a:p>
            <a:r>
              <a:rPr lang="en-US">
                <a:solidFill>
                  <a:srgbClr val="993300"/>
                </a:solidFill>
              </a:rPr>
              <a:t>fabrication, good magnetic properties, effect of sample </a:t>
            </a:r>
          </a:p>
          <a:p>
            <a:r>
              <a:rPr lang="en-US">
                <a:solidFill>
                  <a:srgbClr val="993300"/>
                </a:solidFill>
              </a:rPr>
              <a:t>Length - too big for microsensors applications</a:t>
            </a:r>
            <a:endParaRPr lang="ru-RU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905000" y="3270250"/>
            <a:ext cx="7262813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Thin films, cross section 0.1– 10</a:t>
            </a:r>
            <a:r>
              <a:rPr lang="en-US" baseline="30000">
                <a:solidFill>
                  <a:srgbClr val="33CC33"/>
                </a:solidFill>
              </a:rPr>
              <a:t>2 </a:t>
            </a:r>
            <a:r>
              <a:rPr lang="en-US">
                <a:solidFill>
                  <a:srgbClr val="33CC33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rgbClr val="33CC33"/>
                </a:solidFill>
              </a:rPr>
              <a:t>m</a:t>
            </a:r>
            <a:r>
              <a:rPr lang="en-US" baseline="30000">
                <a:solidFill>
                  <a:srgbClr val="33CC33"/>
                </a:solidFill>
              </a:rPr>
              <a:t>2</a:t>
            </a:r>
            <a:r>
              <a:rPr lang="en-US">
                <a:solidFill>
                  <a:srgbClr val="33CC33"/>
                </a:solidFill>
              </a:rPr>
              <a:t>, slow fabrication,</a:t>
            </a:r>
          </a:p>
          <a:p>
            <a:r>
              <a:rPr lang="en-US">
                <a:solidFill>
                  <a:srgbClr val="33CC33"/>
                </a:solidFill>
              </a:rPr>
              <a:t>Higher cost, worse magnetic softness, good compatibility </a:t>
            </a:r>
          </a:p>
          <a:p>
            <a:r>
              <a:rPr lang="en-US">
                <a:solidFill>
                  <a:srgbClr val="33CC33"/>
                </a:solidFill>
              </a:rPr>
              <a:t>in integrated circuits, effect of substrate </a:t>
            </a:r>
            <a:endParaRPr lang="ru-RU">
              <a:solidFill>
                <a:srgbClr val="33CC33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905000" y="4648200"/>
            <a:ext cx="7459663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Microwires, typical cross section above 4- 2 </a:t>
            </a:r>
            <a:r>
              <a:rPr lang="en-US" sz="1000">
                <a:solidFill>
                  <a:srgbClr val="660066"/>
                </a:solidFill>
              </a:rPr>
              <a:t>x </a:t>
            </a:r>
            <a:r>
              <a:rPr lang="en-US">
                <a:solidFill>
                  <a:srgbClr val="660066"/>
                </a:solidFill>
              </a:rPr>
              <a:t>10</a:t>
            </a:r>
            <a:r>
              <a:rPr lang="en-US" baseline="30000">
                <a:solidFill>
                  <a:srgbClr val="660066"/>
                </a:solidFill>
              </a:rPr>
              <a:t>3</a:t>
            </a:r>
            <a:r>
              <a:rPr lang="en-US">
                <a:solidFill>
                  <a:srgbClr val="660066"/>
                </a:solidFill>
              </a:rPr>
              <a:t> </a:t>
            </a:r>
            <a:r>
              <a:rPr lang="en-US">
                <a:solidFill>
                  <a:srgbClr val="660066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rgbClr val="660066"/>
                </a:solidFill>
              </a:rPr>
              <a:t>m</a:t>
            </a:r>
            <a:r>
              <a:rPr lang="en-US" baseline="30000">
                <a:solidFill>
                  <a:srgbClr val="660066"/>
                </a:solidFill>
              </a:rPr>
              <a:t>2</a:t>
            </a:r>
            <a:r>
              <a:rPr lang="en-US">
                <a:solidFill>
                  <a:srgbClr val="660066"/>
                </a:solidFill>
              </a:rPr>
              <a:t>,</a:t>
            </a:r>
            <a:r>
              <a:rPr lang="en-US" baseline="30000">
                <a:solidFill>
                  <a:srgbClr val="660066"/>
                </a:solidFill>
              </a:rPr>
              <a:t> </a:t>
            </a:r>
            <a:r>
              <a:rPr lang="en-US">
                <a:solidFill>
                  <a:srgbClr val="660066"/>
                </a:solidFill>
              </a:rPr>
              <a:t>fast  </a:t>
            </a:r>
          </a:p>
          <a:p>
            <a:r>
              <a:rPr lang="en-US">
                <a:solidFill>
                  <a:srgbClr val="660066"/>
                </a:solidFill>
              </a:rPr>
              <a:t>and cheap fabrication, extremely soft magnetic properties, </a:t>
            </a:r>
          </a:p>
          <a:p>
            <a:r>
              <a:rPr lang="en-US">
                <a:solidFill>
                  <a:srgbClr val="660066"/>
                </a:solidFill>
              </a:rPr>
              <a:t>good for microsensors applications</a:t>
            </a:r>
            <a:endParaRPr lang="ru-RU" baseline="30000">
              <a:solidFill>
                <a:srgbClr val="660066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5715000"/>
            <a:ext cx="2576513" cy="379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Scale (cross section)</a:t>
            </a:r>
            <a:endParaRPr lang="ru-RU"/>
          </a:p>
        </p:txBody>
      </p:sp>
      <p:pic>
        <p:nvPicPr>
          <p:cNvPr id="20" name="4 Im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66388" y="4800600"/>
            <a:ext cx="1220787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0" name="Picture 12" descr="Resultado de imagen de images magnetic materi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5975" y="685800"/>
            <a:ext cx="18383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1200" y="2057400"/>
            <a:ext cx="1963738" cy="1427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4" name="~PP1346.WAV">
            <a:hlinkClick r:id="" action="ppaction://media"/>
          </p:cNvPr>
          <p:cNvPicPr>
            <a:picLocks noRot="1" noChangeAspect="1"/>
          </p:cNvPicPr>
          <p:nvPr>
            <a:wavAudioFile r:embed="rId2" name="~PP1346.WAV"/>
          </p:nvPr>
        </p:nvPicPr>
        <p:blipFill>
          <a:blip r:embed="rId7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utoUpdateAnimBg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00048D-6BEB-48B3-94E8-B7DCD88C4628}" type="slidenum">
              <a:rPr lang="es-ES_tradnl" smtClean="0">
                <a:latin typeface="Arial" pitchFamily="34" charset="0"/>
              </a:rPr>
              <a:pPr/>
              <a:t>9</a:t>
            </a:fld>
            <a:endParaRPr lang="es-ES_tradnl" smtClean="0">
              <a:latin typeface="Arial" pitchFamily="34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685800"/>
          <a:ext cx="4387850" cy="4968875"/>
        </p:xfrm>
        <a:graphic>
          <a:graphicData uri="http://schemas.openxmlformats.org/presentationml/2006/ole">
            <p:oleObj spid="_x0000_s3074" name="Graph" r:id="rId5" imgW="2587680" imgH="2712960" progId="Origin50.Graph">
              <p:embed/>
            </p:oleObj>
          </a:graphicData>
        </a:graphic>
      </p:graphicFrame>
      <p:graphicFrame>
        <p:nvGraphicFramePr>
          <p:cNvPr id="10" name="Object 26"/>
          <p:cNvGraphicFramePr>
            <a:graphicFrameLocks noChangeAspect="1"/>
          </p:cNvGraphicFramePr>
          <p:nvPr/>
        </p:nvGraphicFramePr>
        <p:xfrm>
          <a:off x="4716463" y="333375"/>
          <a:ext cx="4319587" cy="3405188"/>
        </p:xfrm>
        <a:graphic>
          <a:graphicData uri="http://schemas.openxmlformats.org/presentationml/2006/ole">
            <p:oleObj spid="_x0000_s3075" name="Graph" r:id="rId6" imgW="3883680" imgH="3062880" progId="Origin50.Graph">
              <p:embed/>
            </p:oleObj>
          </a:graphicData>
        </a:graphic>
      </p:graphicFrame>
      <p:cxnSp>
        <p:nvCxnSpPr>
          <p:cNvPr id="11" name="5 Conector recto"/>
          <p:cNvCxnSpPr>
            <a:cxnSpLocks noChangeShapeType="1"/>
          </p:cNvCxnSpPr>
          <p:nvPr/>
        </p:nvCxnSpPr>
        <p:spPr bwMode="auto">
          <a:xfrm>
            <a:off x="7308850" y="620713"/>
            <a:ext cx="71438" cy="2663825"/>
          </a:xfrm>
          <a:prstGeom prst="line">
            <a:avLst/>
          </a:prstGeom>
          <a:noFill/>
          <a:ln w="41275" algn="ctr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8866188" y="1219200"/>
            <a:ext cx="332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GMI 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effect</a:t>
            </a: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, 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high</a:t>
            </a: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sensitivity</a:t>
            </a:r>
            <a:endParaRPr lang="es-ES" sz="2000" b="0" kern="0" baseline="0" dirty="0">
              <a:solidFill>
                <a:sysClr val="windowText" lastClr="00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450%/Oe: 1 Oe  = 0,1 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mT</a:t>
            </a: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)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 1%  MI 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change</a:t>
            </a: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  ≈0,0002 </a:t>
            </a:r>
            <a:r>
              <a:rPr lang="es-ES" sz="2000" b="0" kern="0" baseline="0" dirty="0" err="1">
                <a:solidFill>
                  <a:sysClr val="windowText" lastClr="000000"/>
                </a:solidFill>
                <a:latin typeface="Arial" charset="0"/>
              </a:rPr>
              <a:t>mT</a:t>
            </a:r>
            <a:r>
              <a:rPr lang="es-ES" sz="2000" b="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029200" y="3429000"/>
          <a:ext cx="3514725" cy="2619375"/>
        </p:xfrm>
        <a:graphic>
          <a:graphicData uri="http://schemas.openxmlformats.org/presentationml/2006/ole">
            <p:oleObj spid="_x0000_s3076" name="Graph" r:id="rId7" imgW="3971520" imgH="2962080" progId="Origin50.Graph">
              <p:embed/>
            </p:oleObj>
          </a:graphicData>
        </a:graphic>
      </p:graphicFrame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8686800" y="3962400"/>
            <a:ext cx="3106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baseline="0" dirty="0" err="1">
                <a:solidFill>
                  <a:sysClr val="windowText" lastClr="000000"/>
                </a:solidFill>
                <a:latin typeface="Arial" charset="0"/>
              </a:rPr>
              <a:t>Fast</a:t>
            </a: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600" kern="0" baseline="0" dirty="0" err="1">
                <a:solidFill>
                  <a:sysClr val="windowText" lastClr="000000"/>
                </a:solidFill>
                <a:latin typeface="Arial" charset="0"/>
              </a:rPr>
              <a:t>magnetization</a:t>
            </a: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s-ES" sz="1600" kern="0" baseline="0" dirty="0" err="1">
                <a:solidFill>
                  <a:sysClr val="windowText" lastClr="000000"/>
                </a:solidFill>
                <a:latin typeface="Arial" charset="0"/>
              </a:rPr>
              <a:t>switching</a:t>
            </a: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 DW </a:t>
            </a:r>
            <a:r>
              <a:rPr lang="es-ES" sz="1600" kern="0" baseline="0" dirty="0" err="1">
                <a:solidFill>
                  <a:sysClr val="windowText" lastClr="000000"/>
                </a:solidFill>
                <a:latin typeface="Arial" charset="0"/>
              </a:rPr>
              <a:t>velocity</a:t>
            </a: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 up </a:t>
            </a:r>
            <a:r>
              <a:rPr lang="es-ES" sz="1600" kern="0" baseline="0" dirty="0" err="1">
                <a:solidFill>
                  <a:sysClr val="windowText" lastClr="000000"/>
                </a:solidFill>
                <a:latin typeface="Arial" charset="0"/>
              </a:rPr>
              <a:t>to</a:t>
            </a:r>
            <a:r>
              <a:rPr lang="es-ES" sz="1600" kern="0" baseline="0" dirty="0">
                <a:solidFill>
                  <a:sysClr val="windowText" lastClr="000000"/>
                </a:solidFill>
                <a:latin typeface="Arial" charset="0"/>
              </a:rPr>
              <a:t> 2.5 km/s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07950" y="115888"/>
            <a:ext cx="8013700" cy="430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kern="0" baseline="0" dirty="0">
                <a:solidFill>
                  <a:srgbClr val="FF0000"/>
                </a:solidFill>
                <a:latin typeface="Arial" charset="0"/>
              </a:rPr>
              <a:t>MAGNETIC PROPERTIES OF AMORPHOUS MICROWIRES</a:t>
            </a:r>
            <a:endParaRPr lang="es-ES" sz="2200" kern="0" baseline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15 Flecha abajo"/>
          <p:cNvSpPr>
            <a:spLocks noChangeArrowheads="1"/>
          </p:cNvSpPr>
          <p:nvPr/>
        </p:nvSpPr>
        <p:spPr bwMode="auto">
          <a:xfrm rot="16200000">
            <a:off x="4499769" y="1701007"/>
            <a:ext cx="484187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rgbClr val="00CC99"/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Flecha abajo"/>
          <p:cNvSpPr>
            <a:spLocks noChangeArrowheads="1"/>
          </p:cNvSpPr>
          <p:nvPr/>
        </p:nvSpPr>
        <p:spPr bwMode="auto">
          <a:xfrm rot="18530995">
            <a:off x="4481513" y="4273550"/>
            <a:ext cx="484188" cy="979487"/>
          </a:xfrm>
          <a:prstGeom prst="downArrow">
            <a:avLst>
              <a:gd name="adj1" fmla="val 50000"/>
              <a:gd name="adj2" fmla="val 50105"/>
            </a:avLst>
          </a:prstGeom>
          <a:solidFill>
            <a:srgbClr val="00CC99"/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 kern="0" baseline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8600" y="5943600"/>
            <a:ext cx="11125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Performance of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devices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depends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on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GMI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effect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value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(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defined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as MI ratio) and DW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velocity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s-ES" sz="2000" b="0" kern="0" baseline="0" dirty="0" err="1">
                <a:solidFill>
                  <a:schemeClr val="accent2"/>
                </a:solidFill>
                <a:latin typeface="Arial" charset="0"/>
              </a:rPr>
              <a:t>values</a:t>
            </a:r>
            <a:r>
              <a:rPr lang="es-ES" sz="2000" b="0" kern="0" baseline="0" dirty="0">
                <a:solidFill>
                  <a:schemeClr val="accent2"/>
                </a:solidFill>
                <a:latin typeface="Arial" charset="0"/>
              </a:rPr>
              <a:t>.</a:t>
            </a:r>
          </a:p>
        </p:txBody>
      </p:sp>
      <p:sp>
        <p:nvSpPr>
          <p:cNvPr id="3086" name="18 CuadroTexto"/>
          <p:cNvSpPr txBox="1">
            <a:spLocks noChangeArrowheads="1"/>
          </p:cNvSpPr>
          <p:nvPr/>
        </p:nvSpPr>
        <p:spPr bwMode="auto">
          <a:xfrm>
            <a:off x="990600" y="609600"/>
            <a:ext cx="17399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As-prepared !</a:t>
            </a:r>
          </a:p>
        </p:txBody>
      </p:sp>
      <p:graphicFrame>
        <p:nvGraphicFramePr>
          <p:cNvPr id="5" name="Object 20"/>
          <p:cNvGraphicFramePr>
            <a:graphicFrameLocks noChangeAspect="1"/>
          </p:cNvGraphicFramePr>
          <p:nvPr/>
        </p:nvGraphicFramePr>
        <p:xfrm>
          <a:off x="7848600" y="3124200"/>
          <a:ext cx="4343400" cy="346075"/>
        </p:xfrm>
        <a:graphic>
          <a:graphicData uri="http://schemas.openxmlformats.org/presentationml/2006/ole">
            <p:oleObj spid="_x0000_s3077" name="Ecuación" r:id="rId8" imgW="2425680" imgH="253800" progId="">
              <p:embed/>
            </p:oleObj>
          </a:graphicData>
        </a:graphic>
      </p:graphicFrame>
      <p:sp>
        <p:nvSpPr>
          <p:cNvPr id="19" name="18 Rectángulo"/>
          <p:cNvSpPr/>
          <p:nvPr/>
        </p:nvSpPr>
        <p:spPr>
          <a:xfrm>
            <a:off x="8610600" y="4648200"/>
            <a:ext cx="22240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kern="0" baseline="0" dirty="0">
                <a:solidFill>
                  <a:sysClr val="windowText" lastClr="000000"/>
                </a:solidFill>
                <a:cs typeface="Times New Roman" pitchFamily="18" charset="0"/>
              </a:rPr>
              <a:t>ν = S (H-H</a:t>
            </a:r>
            <a:r>
              <a:rPr lang="en-US" b="0" kern="0" dirty="0">
                <a:solidFill>
                  <a:sysClr val="windowText" lastClr="000000"/>
                </a:solidFill>
                <a:cs typeface="Times New Roman" pitchFamily="18" charset="0"/>
              </a:rPr>
              <a:t>0</a:t>
            </a:r>
            <a:r>
              <a:rPr lang="en-US" b="0" kern="0" baseline="0" dirty="0">
                <a:solidFill>
                  <a:sysClr val="windowText" lastClr="000000"/>
                </a:solidFill>
                <a:cs typeface="Times New Roman" pitchFamily="18" charset="0"/>
              </a:rPr>
              <a:t>) </a:t>
            </a:r>
            <a:endParaRPr lang="es-ES" dirty="0"/>
          </a:p>
        </p:txBody>
      </p:sp>
      <p:pic>
        <p:nvPicPr>
          <p:cNvPr id="21" name="~PP1661.WAV">
            <a:hlinkClick r:id="" action="ppaction://media"/>
          </p:cNvPr>
          <p:cNvPicPr>
            <a:picLocks noRot="1" noChangeAspect="1"/>
          </p:cNvPicPr>
          <p:nvPr>
            <a:wavAudioFile r:embed="rId3" name="~PP1661.WAV"/>
          </p:nvPr>
        </p:nvPicPr>
        <p:blipFill>
          <a:blip r:embed="rId9" cstate="print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1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4" grpId="0"/>
      <p:bldP spid="16" grpId="0" animBg="1"/>
      <p:bldP spid="1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1|7.4|1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2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9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1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0|1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1|4.3|0.7|0.5|0.4|4.5|0.7|0.8|2.9|7.5|10.6|12.8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1|5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1.2|9.9|9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3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2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14.1|4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9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9|5.7|10.8|2.4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6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9|3.7|6.7|2|11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6.6|2.5|6.5|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2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9|13.7|0.7|3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3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5.6|1.3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38.3|6.6|5.3|4.4|0.6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4|10.2|2.6|0.8|1.3|2.7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</TotalTime>
  <Words>4254</Words>
  <Application>Microsoft Office PowerPoint</Application>
  <PresentationFormat>Personalizado</PresentationFormat>
  <Paragraphs>788</Paragraphs>
  <Slides>52</Slides>
  <Notes>0</Notes>
  <HiddenSlides>0</HiddenSlides>
  <MMClips>52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Diseño predeterminado</vt:lpstr>
      <vt:lpstr>Acrobat Document</vt:lpstr>
      <vt:lpstr>Documento</vt:lpstr>
      <vt:lpstr>Graph</vt:lpstr>
      <vt:lpstr>Ecuación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Company>TMS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skendall</dc:creator>
  <cp:lastModifiedBy>Administrador</cp:lastModifiedBy>
  <cp:revision>295</cp:revision>
  <dcterms:created xsi:type="dcterms:W3CDTF">2002-07-09T18:53:13Z</dcterms:created>
  <dcterms:modified xsi:type="dcterms:W3CDTF">2020-11-17T00:13:22Z</dcterms:modified>
</cp:coreProperties>
</file>